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87" r:id="rId2"/>
    <p:sldId id="288" r:id="rId3"/>
    <p:sldId id="289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67" r:id="rId17"/>
    <p:sldId id="274" r:id="rId18"/>
    <p:sldId id="268" r:id="rId19"/>
    <p:sldId id="275" r:id="rId20"/>
    <p:sldId id="282" r:id="rId21"/>
    <p:sldId id="283" r:id="rId22"/>
    <p:sldId id="269" r:id="rId23"/>
    <p:sldId id="277" r:id="rId24"/>
    <p:sldId id="278" r:id="rId25"/>
    <p:sldId id="279" r:id="rId26"/>
    <p:sldId id="270" r:id="rId27"/>
    <p:sldId id="271" r:id="rId28"/>
    <p:sldId id="272" r:id="rId29"/>
    <p:sldId id="276" r:id="rId30"/>
    <p:sldId id="280" r:id="rId31"/>
    <p:sldId id="281" r:id="rId32"/>
    <p:sldId id="284" r:id="rId33"/>
    <p:sldId id="285" r:id="rId34"/>
    <p:sldId id="286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28" y="-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4T10:21:16.3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3817 885 1176,'-4'-1'7,"-52"-17"34,38 12-16,-1 0 1,1 1-1,-13-2-25,31 7 0,-1 0 0,1 0 0,0 0 0,-1 0 0,1 0 0,0 0 1,-1 0-1,1 0 0,0 0 0,-1 0 0,1 0 0,0 0 0,0-1 0,-1 1 0,1 0 0,0 0 1,-1 0-1,1-1 0,0 1 0,0 0 0,0 0 0,-1-1 0,1 1 0,0 0 0,0 0 0,0-1 0,0 1 1,-1 0-1,1-1 0,0 1 0,0 0 0,0-1 0,0 1 0,0 0 0,0 0 0,0-1 0,0 1 0,0 0 1,0-1-1,0 1 0,0-8 0,1-1 0,0 1 1,0 0-1,1 0 0,2-4 0,63-227 6,-66 234-6,1 1 0,-1 0 0,0-1 0,-1 1 1,1-1-1,-1 1 0,0-1 0,0 1 0,0-1 1,0 1-1,-1-1 0,0-1 0,1 5 0,-1 1 0,1-1 1,-1 1-1,1-1 0,-1 1 0,1 0 1,-1-1-1,1 1 0,-1-1 0,1 1 1,-1 0-1,0 0 0,1-1 0,-1 1 0,1 0 1,-1 0-1,0 0 0,1 0 0,-1-1 1,0 1-1,1 0 0,-1 0 0,0 0 1,1 0-1,-1 1 0,0-1 0,1 0 1,-1 0-1,1 0 0,-1 0 0,0 1 0,-7 0 5,-29-6 3,23 3-4,0 0 0,0 1-1,-1 0 1,1 1 0,-9 2-4,-138 9 16,-6 8-16,58 1 0,23-3 0,-1-5 0,0-3 0,33-4 1414,-27 0 1577,44-3-2386,-1 1 0,2 3 0,-5 1-605,-130 22 808,150-26-863,1-2 0,-1 0 0,0-1 1,-3-1 54,-45 0-303,52 1 325,1-2-1,-1 0 1,0 0-1,1-2 0,0 0 1,0-1-1,-7-3-21,-12-3-539,34 11 537,1 0 1,-1 0-1,1 0 1,0 0-1,-1 0 0,1 0 1,0 0-1,-1 0 1,1 0-1,0 0 0,-1 0 1,1 0-1,0 0 0,-1 0 1,1 0-1,0 1 1,-1-1-1,1 0 0,0 0 1,-1 0-1,1 1 0,0-1 1,0 0-1,-1 0 1,1 1-1,0-1 0,0 0 1,-1 1-1,1-1 0,0 0 1,0 0-1,0 1 1,0-1 1,-28 50 41,-82 182 188,105-222-214,0-1-1,0 0 1,-1 0-1,-3 3-14,8-11 2,1-1 0,0 0 0,-1 1 0,1-1 0,0 1 0,-1-1 0,1 0 0,0 0-1,-1 1 1,1-1 0,0 0 0,-1 0 0,1 1 0,-1-1 0,1 0 0,-1 0 0,1 0 0,0 0 0,-1 1 0,1-1 0,-1 0 0,1 0 0,-1 0 0,1 0 0,-1 0 0,1 0 0,-1 0 0,1-1-1,-1 1 1,1 0-2,-18-6 98,0-1 0,0-1-1,-6-4-97,-43-17-172,60 26 163,0 1 0,0 0 0,-1 1 1,1 0-1,0 0 0,-1 1 0,1-1 0,-6 2 9,-48 0-406,41-1 510,0 0 0,-1 1 0,-7 3-104,-4 1-211,9-2 174,1 1 0,-1 1-1,1 2 1,0 0 0,-8 4 37,22-7-1,-7 2 160,0 1-1,0 1 0,0 0 0,1 1 0,0 1 0,1 0 0,0 1 0,-3 3-158,-22 29 656,-4 10-656,13-15-317,18-26 335,-1-1 0,1 0 0,-8 4-18,-11 10 243,-1 5-555,1 0 0,-5 10 312,17-19 64,-16 23-76,30-38 13,-2 3 11,0 0 0,1 1 1,1-1-1,-2 5-12,5-10 4,0 0 0,0 1 0,0-1-1,1 1 1,-1-1 0,1 1-1,0-1 1,1 0 0,-1 1-1,1-1 1,-1 1 0,2-1-4,3 30 73,-1 1 0,-1 0 0,-2 15-73,1 21 70,-1-57-72,4 47-25,5 24 27,-8-68-187,-1 0 1,-1 16 186,0 10-126,1-21 15,2 30 385,1-1 0,10 39-274,45 165 356,-49-220-556,1 0 0,2 0-1,16 29 201,-22-48 4,-5-9 23,2-1 0,-1 0 0,1 0 1,0 0-1,0 0 0,0-1-27,24 33 432,2-2 0,24 22-432,3-10 57,-22-21-92,1-1 1,1-3-1,6 2 35,29 8 303,116 43 771,-109-50-747,-48-16-183,129 37 136,-77-29-416,142 12-156,-200-28 284,42 1 99,161 0 19,-128-8-212,90 1 64,-151 1 372,150-16 74,-152 14-368,48-10 0,12-4-32,-1 0-8,2 0 0,5-3 0,3 1 0,-90 18 0,180-41 49,15-15 584,-115 33-339,88-22-50,-146 37-223,265-87 2,-190 56-294,60-20 3,-140 48 255,118-68-2,-122 63 22,43-34-1,6-11-4,-3-10 247,13-19-249,-34 31 152,-2 1 121,34-54-273,-49 55-53,-22 31-279,64-143-144,-65 137 63,9-34 408,-2 0 1,-4-2-1,3-33 5,-17 74-36,-2 1 0,-1 0 0,-4-26 36,-17-89 17,1 6-584,20 136 543,0-7-94,-1 0-1,0 0 0,0 1 1,-1-1-1,0 1 0,-1-1 0,0 1 1,0 0-1,-1 0 0,0 0 0,0 0 1,-1 1-1,-3-5 119,-30-36-838,-17-14 838,39 46 9,0 0 1,-1 1-1,-1 1 0,-1 1 0,-14-9-9,-9 0-99,0 1-1,-30-10 100,-18-4-324,36 12-38,-57-14 362,-175-44-302,184 57 129,-22 0 173,-15-3 108,50 12 120,0 4 0,-63 1-228,-23-3-160,89 8 164,-23 3-4,13 1 1,-277 11-48,265-5 32,-394 4-316,377 2 162,62-4-25,-32-2 194,58-5-30,0 2 0,0 1-1,0 2 1,1 1-1,-26 9 31,-186 45-22,210-52 8,-269 74 4,122-30 82,127-35 175,0 2 1,-24 14-248,-107 56-448,145-67 181,-51 21-353,25-11 409,-23 16 211,72-36 98,0 1-1,1 2 1,0 0-1,2 0 1,0 2-1,-5 6-97,-11 18-58,1 1 0,2 2 0,3 1 0,1 2 0,-17 40 58,34-67-248,1-1-63,0 1 0,1 0-1,-4 18 312,1 1-6,5-21 3,1 0-1,-1 12 4,0 9-105,2 1 0,2-1-1,2 1 1,1-1 0,2 1-1,4 14 106,-1-19 122,0 0 1,3-1-1,1 0 0,1-1 1,2 0-1,2 0 0,10 17-122,24 29 128,31 58-577,-64-106 172,2-1 0,0 0 0,2-2 0,1 0 0,1-1 1,15 12 276,71 58 296,5-5 0,90 55-296,-97-76 766,3-5-1,20 4-765,-117-64 67,227 106 835,-181-88-845,2-3-1,0-3 0,12 1-56,84 9-139,2-7 0,0-7-1,54-6 140,-63-9-85,35-8 85,146-23 710,-232 21-423,-53 7-378,150-21-357,-154 18 424,0-2 0,-1-2 1,29-13 23,67-30 132,300-109 862,-305 118-1310,-3-6 0,19-15 316,-38 16-15,57-29 502,-132 61-426,0-2 0,-2-1 0,22-20-61,-24 16-9,5-3-62,0-2 1,-2-2-1,25-30 71,51-65-230,-66 81 383,-2-3 1,-2-1-1,24-42-153,-54 74 23,0-1-1,-1 0 1,-1 0-1,-1-1 0,-1 0 1,0 0-1,-2 0 1,0-1-1,-1 1 0,-1-3-22,-1-18 180,-2-1 0,-1 1 0,-3 0 0,-5-19-180,6 41 82,0 0-1,-2 1 1,0 0-1,-1 0 1,-2-1-83,-1-3 192,1-1-1,-4-15-190,-2-5-462,-2 0 0,-2 2 0,-17-26 462,2 4-406,5 6-1226,-16-20 1632,31 56-167,0 0-1,-1 1 1,-1 1 0,-20-17 167,-12-8-210,-2 3-1,-2 1 1,-2 3-1,-1 2 1,-2 3 0,-41-16 210,-247-105 1287,246 103-1184,-2 5 0,-2 4 0,-1 5 0,-18 1-103,-10 2 567,-69-4-567,-22 13 867,-8 11-867,68 7 238,1 8 0,-100 16-238,-99 37 108,291-40-7,1 3 0,0 4 1,2 2-1,-8 7-101,-164 75 383,-192 89-149,239-89-80,-28 29-154,183-112-2,-26 20 0,1 3-1,3 2 0,1 3 3,-161 167-13,152-143-160,3 3-1,-16 29 174,60-74 21,0 0-1,2 2 0,2 0 0,1 1 0,2 0 0,2 2 1,1-1-1,-5 32-20,2 16-664,-3 64 664,16-119-128,0 1 0,2 0-1,2 0 1,0-1 0,2 1-1,7 18 129,10 27-488,32 70 488,-35-103-7,2-1-1,2-1 0,2-1 1,2 1 7,25 29 36,3-1 1,35 31-37,-56-66 16,2-2-1,1-1 1,1-1 0,2-3 0,20 11-16,53 23 383,2-5 0,3-5 0,2-5 0,37 6-383,20-8-316,168 21 316,-249-49-354,-10-2-252,39 1 606,89-7 290,169-18-290,-223 3-25,157-12-86,-207 8-209,445-56-308,-376 31-40,-1-8 0,-3-7 1,71-35 667,-163 54-229,12-3 230,-2-5 0,61-35-1,353-215 572,-432 244-446,18-17-126,-60 40-33,4-6-200,140-147 65,-146 138 728,-12 15-277,8-11 11,-1-2-1,-1 0 1,-3-2-1,2-4-293,51-125 795,-65 135-774,-1-20 73,-1-1 0,-3-6-94,-6 25 787,-28-142 255,19 141-547,-52-125 0,45 130-1014,-95-114-273,84 115-81,-140-116-174,129 117 1055,-173-108 61,167 111 206,-196-92 153,190 95 39,-222-76 91,217 81-563,-224-65 66,223 66 253,-239-62 119,235 63-145,-254-51 64,251 54-345,-261-46 13,258 49 41,-268-12-16,268 20-210,-267 9-30,267-3 189,-271 30-1,273-26 15,-249 46 3,253-42-30,-236 53-1,239-50 8,-217 78-21,221-74-87,-212 96-68,255-111 114,0 0 1,0 1 0,-6 5 73,-213 159-288,188-133 168,-150 154-132,156-152-288,-135 161-178,165-194 632,0 1-1,1 1 0,0-1 1,-3 8 86,-121 226-508,108-192 49,-48 181-361,61-183-552,-10 208-334,17-246 1624,1 0 0,0 0 1,1 0-1,1 5 82,46 226-429,-32-193 242,33 56 119,5-2 0,4-2 1,4-3-1,4-3 0,38 36 68,-78-104-13,105 73 0,5-5 1,19 2 12,-39-34-8,2-6 0,42 10 8,-140-57 0,125 46-6,2-7 1,2-7 0,112 15 5,-88-30-5,0-7 0,1-7 0,64-9 5,-81-9 0,-1-7 0,46-15 0,-31 1 0,-2-8 0,15-11 0,282-115 0,-113 37 0,-227 80 0,-2-4 0,-2-7 0,93-58 0,-166 83 418,0-3 0,-3-2 0,-1-2 0,-2-1 0,7-12-418,185-221 2523,-221 255-2480,23-30 578,-2-1 1,19-36-622,-38 56 273,-1-2 1,-2 1-1,-1-2 1,-1 0-1,4-23-273,6-38 1150,5-73-1150,-21 123 143,-3 0-1,-2 0 0,-1 0 0,-2 1 1,-4-12-143,-2-3 121,-3 1 1,-2 0 0,-3 1 0,-1 1-1,-4 0 1,-1 2 0,-27-42-122,-152-205 559,178 265-605,-33-45-232,-48-47 278,69 85-310,-3 3 0,-1 1 0,-40-26 310,-27-8-381,-3 6-1,-32-9 382,25 12-193,101 52 145,-265-133-364,216 113 633,-2 3 0,0 3 0,-25-4-221,-26 2 626,-68-5-626,-110 0-128,243 25 159,-210-9-176,-1 11 1,-104 18 144,211-3-75,1 7-1,-95 26 76,146-20 20,0 5 0,2 4-1,2 4 1,-21 16-20,-121 71-547,6 10 0,-10 21 547,207-129 29,1 2-1,1 2 1,2 2-1,1 0 0,2 3 1,1 1-1,-14 22-28,-18 31-504,5 2-1,-23 52 505,63-107-352,3 0 1,1 0-1,1 2 0,3 0 0,1 0 0,1 1 0,3 0 0,-1 20 352,6-14-465,1 0 0,3 0 0,1 0 0,3 0 0,1-1 0,14 41 465,1-6-317,33 103-13,-26-104 298,3-1 1,4-1-1,3-2 0,3-2 1,3-1-1,4-3 1,3-1 31,18 11 493,3-3 1,4-3 0,2-4 0,4-3-1,2-4 1,38 17-494,-30-28 1782,50 18-1782,32 16 1765,102 51-1106,-191-101-438,1-3-1,29 4-220,6-6 466,2-5 0,0-5 1,1-6-1,10-5-466,79-3 636,0-8 0,154-25-636,-237 9 152,-1-5 1,-2-5-1,0-7 1,-3-5 0,1-6-153,343-159 524,-367 158-488,-19 6-36,-2-4 0,-1-3 0,64-52 0,-74 41 140,-3-4-1,-2-3 1,2-8-140,-40 43 49,27-31 156,-2-1 0,11-24-205,-36 45 24,-2 0 0,-2-2-1,-2-1 1,7-24-24,-19 43 9,15-39 38,-2 0-1,-4-1 1,3-24-47,7-62 80,-21 108-175,-1 1 0,-2-1-1,-2 0 1,-2-41 95,-5 9-201,-4-1 1,-7-27 200,4 52-172,-2 2-1,-2-1 1,-21-46 172,-6 2-26,-28-41 26,43 88-21,-2 2-1,-2 0 1,-2 2 0,-2 2-1,-1 1 1,-21-17 21,-35-25-567,-2 4-1,-21-8 568,45 34-167,17 13 4,-1 2 0,-53-28 163,6 18-319,-3 5-1,-1 4 1,-2 5 0,-3 4 319,-22-1-66,-72-5 66,-139-6-380,121 23 406,-1 9-1,-1 10 0,-40 12-25,-240 51-222,443-54 167,-78 14-608,1 6-1,2 6 1,1 6 0,-90 42 663,128-39-777,3 5 0,1 4 0,-67 52 777,-26 41-646,122-93 435,21-17 46,2 3 0,2 1 0,1 1 0,2 3 0,2 1 0,2 1-1,3 2 1,1 1 0,2 1 0,3 1 0,2 1 0,2 1 0,3 1 0,2 0 0,-5 41 165,-3 67-93,12-81-15,-18 130-499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4T10:21:18.5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946 3115 1176,'76'111'2,"91"127"10,-95-143 2,38 35-14,-73-92 9,1-2 1,2-1 0,15 8-10,27 14 27,29 13-27,-42-28 9,15 10 3,3-4 0,1-3 0,4-3-12,-17-13 5,0-3 0,2-3 0,1-3-1,0-4 1,8-2-5,92 1 6,1-7-1,0-8 0,-1-8 1,24-10-6,-29-5 674,-1-7 1,-2-8 0,-2-7-1,50-25-674,-183 57 388,436-161 1503,-281 95-1102,77-49-789,-225 104 241,0-2 0,-2-2 0,-2-1-1,14-15-240,136-139 964,-112 106-1002,-35 36 34,-1-1-1,-3-3 1,-2 0-1,-1-2 1,-3-2-1,-2-1 0,2-7 5,-2-13 181,-2 0 1,-3-1-1,-3-2 0,6-49-181,-11 26 301,-5-1 0,-3 0 0,-5-31-301,-4 42-39,-4-14 39,2 68 0,-2 1 1,-1-1-1,-2 1 1,-8-21-1,-16-36 159,-4 3-1,-4 1 1,-27-40-159,34 75-45,-2 2 0,-3 1 0,-1 1 0,-8-3 45,13 13-182,-2 2 0,-1 2 1,-2 1-1,-17-9 182,5 3 26,-179-120-14,218 148-6,1 1 1,-1 0 0,-6-1-7,-123-58 20,60 33-16,-25-4-4,-65-10 1,-58-2-1,149 37 8,-127-8 4,-52 5-9,-234 19 2,402 0 23,-369 33-112,369-24-528,-365 77-135,367-67 661,-339 115-152,347-108-427,-291 129-280,304-125 186,-244 141-358,300-169 852,0 1 0,1 1 0,1 0 0,-3 2 265,13-10 0,-131 111-1060,12 8 787,77-72-34,-132 175-88,168-214 362,0 1 0,1-1 0,0 1 0,-1 4 33,-46 100-162,-3 26 162,52-130-12,1 0 1,-1 0 0,1 0-1,0 7 12,-10 100-52,4 22 52,11-86-13,44 222-4,-44-261 14,0 0 1,1-1 0,2 5 2,104 244-9,-82-210 2,139 193 224,-159-234 159,-1 0 0,2 0 0,7 7-376,231 210 1618,-192-184-325,245 146 273,-234-154-1492,299 129 90,-287-135 216,338 97 186,-329-106-12,376 54 175,-429-70-401,25 0-328,401 0 544,-435-5-181,0 0 1,17-4-364,425-76 828,-374 60-1047,364-98 68,-369 92 686,337-121 128,-408 142-636,-1 0 0,0-2 0,14-7-27,153-89 85,-10-10-17,-173 114-68,66-46 254,246-192 54,-297 226-298,0-2 1,10-11-11,219-249 75,-201 220 146,143-211 71,-179 256-265,-1-2 0,0 1 0,-1-1 0,0-1-27,49-123 112,-33 68-83,-3-2-29,-15 59 9,-1-1 0,0 0-1,0 0 1,-1 0-9,4-105 107,-5-23-107,-6 90 301,-56-187 68,59 227-365,0 1-1,-1-1 0,0 0 1,-2-3-4,-142-226-82,143 231-15,0 0 0,-1 0 0,0 0 0,0 1 0,-3-3 97,-99-84-636,-16-5 636,70 64-292,-246-117-89,233 124 201,-347-105-102,170 72-354,-208-23 636,393 76 375,-697-46 61,446 51-440,173 3 35,43-1-105,-1 5 0,1 4 0,1 5 0,-61 17 74,-632 199-2176,767-224 2089,-77 25-847,1 4-1,2 4 1,1 4 0,3 4-1,-26 22 935,90-52-451,1 2 0,0 1 0,2 1 0,-9 11 451,-75 95-1450,98-117 1396,-17 21-47,2 0 0,2 2 0,0 0 0,3 2 0,0 0 0,3 0-1,0 2 1,3 0 0,1 1 0,2 0 0,1 0 0,-1 27 101,6-3-16,2 0 1,3-1-1,3 1 1,3-1-1,2 0 1,15 48 15,-8-56-7,2 0 0,2-2 1,26 44 6,-32-67 0,27 54-6,5-3 1,3-1 0,54 63 5,-56-86-6,1-2 1,41 32 5,118 88-10,-200-166 9,104 80-1,56 29 2,-127-95-6,142 58 86,3-8 0,4-9 0,177 33-80,-216-64 1530,0-7-1,110 1-1529,106-19 2543,-243-11-1630,120-21-913,-47-10 96,-3-9 1,-2-8-1,63-32-96,-153 45 721,-3-4-1,89-54-720,178-132 1332,-343 215-1312,267-190 601,-242 167-343,-3-2 0,-1-2 0,-2-2 1,31-42-279,36-71 625,86-170-625,-172 285-27,-2-2 1,-2-1-1,-2 0 0,-2-2 0,1-12 27,-2-4-196,-3-1 0,-3 0-1,-1-40 197,-6 58-40,-2 1 0,-1 0 0,-3 0 0,-1 0 0,-3 0 0,-1 1-1,-2 1 1,-3 0 0,-1 0 0,-2 1 0,-8-12 40,-14-20-31,-3 3 1,-3 1-1,-2 2 0,-10-4 31,-30-28-340,-32-24 340,74 81-252,-1 2-1,-2 3 1,-50-29 252,-39-10-315,-86-32 315,166 82-57,-49-19 58,-73-21-1,-115-24 4,288 89-6,-319-83-236,230 66 296,-1 4 0,-45 1-58,7 5 41,0 6-1,0 7 1,-1 5-41,-517 77-196,493-55-34,-20 14 230,-6 0-162,-169 45-260,229-51 133,-94 44 289,163-59-127,-171 78-361,180-77 431,2 2 1,0 2 0,-26 23 56,-195 181-509,156-132-149,79-71 405,2 1 0,1 2 1,1 0-1,2 2 0,2 1 0,-3 9 253,-11 25-272,3 1 0,-21 66 272,39-88-158,2 0 0,3 2 0,2 0 0,2 0-1,2 0 1,3 1 0,1 1 158,3 20-62,4 1 0,2-1-1,4-1 1,13 44 62,0-25 504,3 0 0,5-1-1,3-3 1,13 17-504,-13-36 330,3-2 1,3-1 0,3-2-1,3-2 1,21 18-331,99 114 813,-86-98-542,-38-48 57,2-1 0,3-2 0,1-2-1,39 24-327,3-7 469,2-3 0,38 13-469,-101-54 58,315 152 471,-233-119-424,1-4-1,21-1-104,19 0 86,2-6-1,59 2-85,-65-21 296,1-6 0,0-8-1,119-11-295,-161-3 176,0-4 0,-1-5 0,-1-5 0,-1-4 0,62-28-176,622-280 1029,-700 292-918,-1-4 1,-2-4 0,-3-3-1,-3-4 1,-2-4-1,23-26-111,-19 8 77,-4-3-1,21-35-76,-58 65 120,-3-1-1,-2-3 0,-3 0 1,17-45-120,48-138-79,-76 176-9,-2-1 0,8-56 88,-23 85-13,-2 0 1,-1 0-1,-1 0 0,-2 0 0,-6-31 13,-3 2-6,-3 1 0,-17-48 6,3 37 13,-3 1-1,-39-69-12,35 75 13,16 33-12,-2 2 1,-2 0-1,-23-28-1,-81-84 0,84 101 0,-76-76-224,-6 5 1,-5 6 0,-31-15 223,84 71-100,-2 3-1,-3 4 1,-2 3-1,-1 4 1,-59-17 100,-234-80-60,169 67 60,-3 8 0,-43 2 0,174 42 0,0 5 0,-1 3 0,0 3 0,-23 4 0,-188 12 6,125-1-75,2 7 0,-93 24 69,-321 83-1011,314-58 385,4 12 0,-161 73 626,328-107-36,1 5 1,3 4-1,2 3 0,-4 9 36,-17 12 3,-14 8-116,-43 44 113,130-97-13,2 2 1,1 1-1,1 2 0,2 1 0,2 1 1,-12 22 12,-2 14 35,3 0 0,4 3 0,3 1 0,3 1 1,-8 42-36,28-75 9,1 0 1,2 0 0,3 0-1,1 1 1,3-1 0,1 1-1,2-1 1,2 0 0,9 27-10,2-3 9,3-1 0,3 0 0,3-2 0,3-1 0,30 49-9,-29-64-109,3-1 0,1-1 0,10 6 109,122 130-594,-105-118 425,-36-40 7,296 308-1239,-237-255 1355,4-3 0,2-5 0,7-2 46,-29-23-90,103 71-2235,-98-64 881,2-2-1,34 14 1445,50 16-754,90 50-613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5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1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75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8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0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9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9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27/06/20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82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27/06/20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7.png"/><Relationship Id="rId5" Type="http://schemas.openxmlformats.org/officeDocument/2006/relationships/customXml" Target="../ink/ink2.xml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26CE1A8-1868-4DE3-8099-46C68125A136}"/>
              </a:ext>
            </a:extLst>
          </p:cNvPr>
          <p:cNvSpPr txBox="1"/>
          <p:nvPr/>
        </p:nvSpPr>
        <p:spPr>
          <a:xfrm>
            <a:off x="685801" y="228602"/>
            <a:ext cx="1058164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Viaggio nel Patrimonio artistico Italiano :Alla scoperta di Leonardo e Michelangelo</a:t>
            </a:r>
          </a:p>
          <a:p>
            <a:r>
              <a:rPr lang="it-IT" dirty="0"/>
              <a:t>                                   Classi 5^A-B  della scuola Deledda di Gaggio 2019/2020</a:t>
            </a:r>
          </a:p>
          <a:p>
            <a:r>
              <a:rPr lang="it-IT" dirty="0"/>
              <a:t>                                                   laboratorio classi aperte in modalità </a:t>
            </a:r>
            <a:r>
              <a:rPr lang="it-IT" dirty="0" err="1"/>
              <a:t>Dad</a:t>
            </a:r>
            <a:endParaRPr lang="it-IT" dirty="0"/>
          </a:p>
          <a:p>
            <a:r>
              <a:rPr lang="it-IT" dirty="0"/>
              <a:t>                                                             Insegnate :Coppola Emma</a:t>
            </a:r>
          </a:p>
          <a:p>
            <a:r>
              <a:rPr lang="it-IT" dirty="0">
                <a:solidFill>
                  <a:srgbClr val="FF0000"/>
                </a:solidFill>
              </a:rPr>
              <a:t>Obiettivi:</a:t>
            </a:r>
          </a:p>
          <a:p>
            <a:r>
              <a:rPr lang="it-IT" dirty="0"/>
              <a:t>-</a:t>
            </a:r>
            <a:r>
              <a:rPr lang="it-IT" dirty="0">
                <a:solidFill>
                  <a:srgbClr val="FF0000"/>
                </a:solidFill>
              </a:rPr>
              <a:t>Esprimersi e comunicare</a:t>
            </a:r>
          </a:p>
          <a:p>
            <a:r>
              <a:rPr lang="it-IT" dirty="0"/>
              <a:t>– Elaborare creativamente produzioni personali e autentiche per esprimere sensazioni ed emozioni; rappresentare e comunicare la realtà percepita;  – Trasformare immagini e materiali ricercando soluzioni figurative originali. – Sperimentare strumenti e tecniche diverse per realizzare prodotti grafici, plastici, pittorici e multimediali. – Introdurre nelle proprie produzioni creative elementi linguistici e stilistici scoperti osservando immagini e opere d’arte. </a:t>
            </a:r>
          </a:p>
          <a:p>
            <a:r>
              <a:rPr lang="it-IT" dirty="0"/>
              <a:t> -</a:t>
            </a:r>
            <a:r>
              <a:rPr lang="it-IT" dirty="0">
                <a:solidFill>
                  <a:srgbClr val="FF0000"/>
                </a:solidFill>
              </a:rPr>
              <a:t>osservare e leggere Immagini:</a:t>
            </a:r>
          </a:p>
          <a:p>
            <a:r>
              <a:rPr lang="it-IT" dirty="0"/>
              <a:t>– Guardare e osservare con consapevolezza un’immagine e gli oggetti presenti nell’ambiente descrivendo gli elementi formali, utilizzando le regole della percezione visiva e l’orientamento nello spazio.  – Riconoscere in un testo iconico-visivo gli elementi grammaticali e tecnici del linguaggio visivo (linee, colori, forme, volume, spazio) individuando il loro significato espressivo. – Individuare nel linguaggio del fumetto, filmico e audiovisivo le diverse tipologie di codici, le sequenze narrative e decodificare in forma elementare i diversi significati. </a:t>
            </a:r>
          </a:p>
          <a:p>
            <a:r>
              <a:rPr lang="it-IT" dirty="0">
                <a:solidFill>
                  <a:srgbClr val="FF0000"/>
                </a:solidFill>
              </a:rPr>
              <a:t>Comprendere ed apprezzare le Opere d’arte:</a:t>
            </a:r>
          </a:p>
          <a:p>
            <a:r>
              <a:rPr lang="it-IT" dirty="0"/>
              <a:t>– Individuare in un’opera d’arte, sia antica che moderna, gli elementi essenziali della forma, del linguaggio, della tecnica e dello stile dell’artista per comprenderne il messaggio e la funzione. – Familiarizzare con alcune forme di arte e di produzione artigianale appartenenti alla propria e ad altre culture. – Riconoscere e apprezzare nel proprio territorio gli aspetti più caratteristici del patrimonio ambientale e urbanistico e i principali monumenti storico-artistici.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4893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computer, bianco&#10;&#10;Descrizione generata automaticamente">
            <a:extLst>
              <a:ext uri="{FF2B5EF4-FFF2-40B4-BE49-F238E27FC236}">
                <a16:creationId xmlns:a16="http://schemas.microsoft.com/office/drawing/2014/main" xmlns="" id="{38DD310C-3326-467A-8ADD-8F70C325E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5" b="5630"/>
          <a:stretch/>
        </p:blipFill>
        <p:spPr>
          <a:xfrm>
            <a:off x="81726" y="0"/>
            <a:ext cx="12188932" cy="647192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7E2ECAD9-79A7-4CDF-B4AB-2D0D348E2A5E}"/>
              </a:ext>
            </a:extLst>
          </p:cNvPr>
          <p:cNvSpPr/>
          <p:nvPr/>
        </p:nvSpPr>
        <p:spPr>
          <a:xfrm>
            <a:off x="5929546" y="1476285"/>
            <a:ext cx="1724025" cy="9144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AF406D2-0A66-46F6-861A-EA751B86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particolare della Creazione di Adamo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xmlns="" id="{3F3ACA73-BDFA-446A-A85B-58D30E70EBCC}"/>
                  </a:ext>
                </a:extLst>
              </p14:cNvPr>
              <p14:cNvContentPartPr/>
              <p14:nvPr/>
            </p14:nvContentPartPr>
            <p14:xfrm>
              <a:off x="5693923" y="1253930"/>
              <a:ext cx="2281680" cy="14490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3F3ACA73-BDFA-446A-A85B-58D30E70EB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0283" y="1146290"/>
                <a:ext cx="2389320" cy="166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xmlns="" id="{5051D0BE-21F4-4305-B5FD-6110958AE2E5}"/>
                  </a:ext>
                </a:extLst>
              </p14:cNvPr>
              <p14:cNvContentPartPr/>
              <p14:nvPr/>
            </p14:nvContentPartPr>
            <p14:xfrm>
              <a:off x="5589523" y="1109930"/>
              <a:ext cx="2493360" cy="1589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051D0BE-21F4-4305-B5FD-6110958AE2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5523" y="1001930"/>
                <a:ext cx="2601000" cy="18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179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2CFBC99-FB8F-41F7-A81D-A5288D688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perto, sedendo, gatto&#10;&#10;Descrizione generata automaticamente">
            <a:extLst>
              <a:ext uri="{FF2B5EF4-FFF2-40B4-BE49-F238E27FC236}">
                <a16:creationId xmlns:a16="http://schemas.microsoft.com/office/drawing/2014/main" xmlns="" id="{BA28EAE7-D505-40E5-958E-A28AAE821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F86BFA-9133-4F6B-98BE-1CBB87EB6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E49D4D-CBC1-44C7-8771-A13E12E9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853" y="1221555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Google Arts e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culture,gli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alunni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hanno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cercato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informazioni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alcune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importanti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Michelangelo e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sulla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vita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dell’artista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324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lla: nuvola 9">
            <a:extLst>
              <a:ext uri="{FF2B5EF4-FFF2-40B4-BE49-F238E27FC236}">
                <a16:creationId xmlns:a16="http://schemas.microsoft.com/office/drawing/2014/main" xmlns="" id="{D22B49EC-F194-494A-BAA9-1AF8EB6596A1}"/>
              </a:ext>
            </a:extLst>
          </p:cNvPr>
          <p:cNvSpPr/>
          <p:nvPr/>
        </p:nvSpPr>
        <p:spPr>
          <a:xfrm>
            <a:off x="7689238" y="4035443"/>
            <a:ext cx="4084320" cy="256192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Bolla: nuvola 8">
            <a:extLst>
              <a:ext uri="{FF2B5EF4-FFF2-40B4-BE49-F238E27FC236}">
                <a16:creationId xmlns:a16="http://schemas.microsoft.com/office/drawing/2014/main" xmlns="" id="{17E15C73-9555-46E6-83CA-50D0DFF7DD29}"/>
              </a:ext>
            </a:extLst>
          </p:cNvPr>
          <p:cNvSpPr/>
          <p:nvPr/>
        </p:nvSpPr>
        <p:spPr>
          <a:xfrm>
            <a:off x="6502650" y="211753"/>
            <a:ext cx="4592320" cy="3525519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94E1179-B1AC-4963-8782-FF37FC709A88}"/>
              </a:ext>
            </a:extLst>
          </p:cNvPr>
          <p:cNvSpPr txBox="1"/>
          <p:nvPr/>
        </p:nvSpPr>
        <p:spPr>
          <a:xfrm>
            <a:off x="6979600" y="673869"/>
            <a:ext cx="41386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Michelangelo è stato uno </a:t>
            </a:r>
            <a:r>
              <a:rPr lang="it-IT" sz="2400" dirty="0" err="1">
                <a:solidFill>
                  <a:schemeClr val="accent3"/>
                </a:solidFill>
              </a:rPr>
              <a:t>scultore,architetto,pittore</a:t>
            </a:r>
            <a:r>
              <a:rPr lang="it-IT" sz="2400" dirty="0">
                <a:solidFill>
                  <a:schemeClr val="accent3"/>
                </a:solidFill>
              </a:rPr>
              <a:t> e poeta </a:t>
            </a:r>
            <a:r>
              <a:rPr lang="it-IT" sz="2400" dirty="0" err="1">
                <a:solidFill>
                  <a:schemeClr val="accent3"/>
                </a:solidFill>
              </a:rPr>
              <a:t>italiano.Figlio</a:t>
            </a:r>
            <a:r>
              <a:rPr lang="it-IT" sz="2400" dirty="0">
                <a:solidFill>
                  <a:schemeClr val="accent3"/>
                </a:solidFill>
              </a:rPr>
              <a:t> di Ludovico Buonarroti e Francesca  di Neri. Nasce il 6 marzo 1475 a Caprese</a:t>
            </a:r>
            <a:r>
              <a:rPr lang="it-IT" sz="2400" dirty="0"/>
              <a:t>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    </a:t>
            </a:r>
            <a:r>
              <a:rPr lang="it-IT" dirty="0">
                <a:solidFill>
                  <a:srgbClr val="FF0000"/>
                </a:solidFill>
              </a:rPr>
              <a:t>Alice C.5°A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7A5D1A06-98F5-4A71-A7F9-55F68777500B}"/>
              </a:ext>
            </a:extLst>
          </p:cNvPr>
          <p:cNvSpPr txBox="1"/>
          <p:nvPr/>
        </p:nvSpPr>
        <p:spPr>
          <a:xfrm>
            <a:off x="8281662" y="4421190"/>
            <a:ext cx="3381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3"/>
                </a:solidFill>
              </a:rPr>
              <a:t>Michelangelo muore ad 88 anni il 18 febbraio del 1564 a Roma ed il suo corpo risiede a Firenze  nella Cappella di Santa Croce.</a:t>
            </a:r>
          </a:p>
          <a:p>
            <a:r>
              <a:rPr lang="it-IT" dirty="0">
                <a:solidFill>
                  <a:srgbClr val="FF0000"/>
                </a:solidFill>
              </a:rPr>
              <a:t>Daniele 5°A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A25486D-CF82-4B1C-AEA0-4AF698B4C4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85" y="943302"/>
            <a:ext cx="5318344" cy="502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B4E41C7-5AEB-4D06-9AAF-F77FED9F3502}"/>
              </a:ext>
            </a:extLst>
          </p:cNvPr>
          <p:cNvSpPr txBox="1"/>
          <p:nvPr/>
        </p:nvSpPr>
        <p:spPr>
          <a:xfrm>
            <a:off x="4762833" y="4574549"/>
            <a:ext cx="1279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               ALICE C.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AED5253-6DFA-45BA-A495-DDC7BC1BDAC4}"/>
              </a:ext>
            </a:extLst>
          </p:cNvPr>
          <p:cNvSpPr txBox="1"/>
          <p:nvPr/>
        </p:nvSpPr>
        <p:spPr>
          <a:xfrm>
            <a:off x="3267097" y="150649"/>
            <a:ext cx="3474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Chi è Michelangelo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177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lla: nuvola 8">
            <a:extLst>
              <a:ext uri="{FF2B5EF4-FFF2-40B4-BE49-F238E27FC236}">
                <a16:creationId xmlns:a16="http://schemas.microsoft.com/office/drawing/2014/main" xmlns="" id="{A0264255-A489-4243-849C-C72141D5364D}"/>
              </a:ext>
            </a:extLst>
          </p:cNvPr>
          <p:cNvSpPr/>
          <p:nvPr/>
        </p:nvSpPr>
        <p:spPr>
          <a:xfrm>
            <a:off x="7221000" y="3631213"/>
            <a:ext cx="4690644" cy="27214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Bolla: nuvola 7">
            <a:extLst>
              <a:ext uri="{FF2B5EF4-FFF2-40B4-BE49-F238E27FC236}">
                <a16:creationId xmlns:a16="http://schemas.microsoft.com/office/drawing/2014/main" xmlns="" id="{E9DFF6E5-C5F5-4A90-9CE0-C053A110EFFC}"/>
              </a:ext>
            </a:extLst>
          </p:cNvPr>
          <p:cNvSpPr/>
          <p:nvPr/>
        </p:nvSpPr>
        <p:spPr>
          <a:xfrm>
            <a:off x="5654040" y="0"/>
            <a:ext cx="5598160" cy="364744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FE9AC84-9EAC-491C-A9FC-12DE34AD5855}"/>
              </a:ext>
            </a:extLst>
          </p:cNvPr>
          <p:cNvSpPr txBox="1"/>
          <p:nvPr/>
        </p:nvSpPr>
        <p:spPr>
          <a:xfrm>
            <a:off x="6339840" y="505362"/>
            <a:ext cx="4226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La Basilica di S. Pietro </a:t>
            </a:r>
            <a:r>
              <a:rPr lang="it-IT" sz="2000" dirty="0">
                <a:solidFill>
                  <a:schemeClr val="accent3"/>
                </a:solidFill>
              </a:rPr>
              <a:t>è stata iniziata nel 1506 ed  terminata nel 1626 con la sua consacrazione.</a:t>
            </a:r>
          </a:p>
          <a:p>
            <a:r>
              <a:rPr lang="it-IT" sz="2000" dirty="0">
                <a:solidFill>
                  <a:srgbClr val="FF0000"/>
                </a:solidFill>
              </a:rPr>
              <a:t>Lo stile architettonico è Rinascimentale e </a:t>
            </a:r>
            <a:r>
              <a:rPr lang="it-IT" sz="2000" dirty="0" err="1">
                <a:solidFill>
                  <a:srgbClr val="FF0000"/>
                </a:solidFill>
              </a:rPr>
              <a:t>Barocco</a:t>
            </a:r>
            <a:r>
              <a:rPr lang="it-IT" sz="2000" dirty="0" err="1">
                <a:solidFill>
                  <a:schemeClr val="accent3"/>
                </a:solidFill>
              </a:rPr>
              <a:t>.Fa</a:t>
            </a:r>
            <a:r>
              <a:rPr lang="it-IT" sz="2000" dirty="0">
                <a:solidFill>
                  <a:schemeClr val="accent3"/>
                </a:solidFill>
              </a:rPr>
              <a:t> parte della Diocesi romana .E’ una chiesa cattolica cristiana di rito romano.</a:t>
            </a:r>
          </a:p>
          <a:p>
            <a:r>
              <a:rPr lang="it-IT" dirty="0">
                <a:solidFill>
                  <a:schemeClr val="accent4"/>
                </a:solidFill>
              </a:rPr>
              <a:t>                         Filippo 5°A</a:t>
            </a:r>
          </a:p>
        </p:txBody>
      </p:sp>
      <p:pic>
        <p:nvPicPr>
          <p:cNvPr id="4" name="Immagine 3" descr="Immagine che contiene cibo&#10;&#10;Descrizione generata automaticamente">
            <a:extLst>
              <a:ext uri="{FF2B5EF4-FFF2-40B4-BE49-F238E27FC236}">
                <a16:creationId xmlns:a16="http://schemas.microsoft.com/office/drawing/2014/main" xmlns="" id="{5FCB5E16-C218-497C-90DC-4FF1F841A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25" y="877332"/>
            <a:ext cx="5018360" cy="4856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3BD6C43-703C-4B32-9BCB-FBF92BDC5C14}"/>
              </a:ext>
            </a:extLst>
          </p:cNvPr>
          <p:cNvSpPr txBox="1"/>
          <p:nvPr/>
        </p:nvSpPr>
        <p:spPr>
          <a:xfrm>
            <a:off x="7630160" y="4279265"/>
            <a:ext cx="4419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3"/>
                </a:solidFill>
              </a:rPr>
              <a:t>La Basilica di </a:t>
            </a:r>
            <a:r>
              <a:rPr lang="it-IT" sz="2000" dirty="0" err="1">
                <a:solidFill>
                  <a:schemeClr val="accent3"/>
                </a:solidFill>
              </a:rPr>
              <a:t>S.Pietro</a:t>
            </a:r>
            <a:r>
              <a:rPr lang="it-IT" sz="2000" dirty="0">
                <a:solidFill>
                  <a:schemeClr val="accent3"/>
                </a:solidFill>
              </a:rPr>
              <a:t> si trova a Roma nello stato del </a:t>
            </a:r>
            <a:r>
              <a:rPr lang="it-IT" sz="2000" dirty="0" err="1">
                <a:solidFill>
                  <a:schemeClr val="accent3"/>
                </a:solidFill>
              </a:rPr>
              <a:t>Vaticano.Il</a:t>
            </a:r>
            <a:r>
              <a:rPr lang="it-IT" sz="2000" dirty="0">
                <a:solidFill>
                  <a:schemeClr val="accent3"/>
                </a:solidFill>
              </a:rPr>
              <a:t>  Vaticano è lo stato in cui vive il Papa.</a:t>
            </a:r>
          </a:p>
          <a:p>
            <a:r>
              <a:rPr lang="it-IT" dirty="0">
                <a:solidFill>
                  <a:schemeClr val="accent4"/>
                </a:solidFill>
              </a:rPr>
              <a:t>Mattia 5^a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BBB7AAB-01FA-46CB-B902-4D3CC390D17A}"/>
              </a:ext>
            </a:extLst>
          </p:cNvPr>
          <p:cNvSpPr txBox="1"/>
          <p:nvPr/>
        </p:nvSpPr>
        <p:spPr>
          <a:xfrm>
            <a:off x="3908258" y="5198476"/>
            <a:ext cx="119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Alice m.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CF50097-5F03-4525-87AC-10B461D8C2EA}"/>
              </a:ext>
            </a:extLst>
          </p:cNvPr>
          <p:cNvSpPr txBox="1"/>
          <p:nvPr/>
        </p:nvSpPr>
        <p:spPr>
          <a:xfrm>
            <a:off x="855446" y="6027003"/>
            <a:ext cx="469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Michelangelo viene chiamato a Roma </a:t>
            </a:r>
          </a:p>
          <a:p>
            <a:r>
              <a:rPr lang="it-IT" sz="1600" dirty="0">
                <a:solidFill>
                  <a:srgbClr val="FF0000"/>
                </a:solidFill>
              </a:rPr>
              <a:t>in Vaticano .Questo periodo sarà importante per</a:t>
            </a:r>
          </a:p>
          <a:p>
            <a:r>
              <a:rPr lang="it-IT" sz="1600" dirty="0">
                <a:solidFill>
                  <a:srgbClr val="FF0000"/>
                </a:solidFill>
              </a:rPr>
              <a:t>La sua carriera artistica.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7BE76AB-C124-4643-A6FE-92579E2C7830}"/>
              </a:ext>
            </a:extLst>
          </p:cNvPr>
          <p:cNvSpPr txBox="1"/>
          <p:nvPr/>
        </p:nvSpPr>
        <p:spPr>
          <a:xfrm>
            <a:off x="1066800" y="508000"/>
            <a:ext cx="225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Roma ed Il Vaticano</a:t>
            </a:r>
          </a:p>
        </p:txBody>
      </p:sp>
    </p:spTree>
    <p:extLst>
      <p:ext uri="{BB962C8B-B14F-4D97-AF65-F5344CB8AC3E}">
        <p14:creationId xmlns:p14="http://schemas.microsoft.com/office/powerpoint/2010/main" val="209782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lla: nuvola 9">
            <a:extLst>
              <a:ext uri="{FF2B5EF4-FFF2-40B4-BE49-F238E27FC236}">
                <a16:creationId xmlns:a16="http://schemas.microsoft.com/office/drawing/2014/main" xmlns="" id="{87C0E566-89FF-4F0A-99DC-4DD8F7657F19}"/>
              </a:ext>
            </a:extLst>
          </p:cNvPr>
          <p:cNvSpPr/>
          <p:nvPr/>
        </p:nvSpPr>
        <p:spPr>
          <a:xfrm>
            <a:off x="5362706" y="3658948"/>
            <a:ext cx="5334000" cy="296019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Bolla: nuvola 8">
            <a:extLst>
              <a:ext uri="{FF2B5EF4-FFF2-40B4-BE49-F238E27FC236}">
                <a16:creationId xmlns:a16="http://schemas.microsoft.com/office/drawing/2014/main" xmlns="" id="{B197A0AE-2756-4377-AF20-4E17EC22C9DA}"/>
              </a:ext>
            </a:extLst>
          </p:cNvPr>
          <p:cNvSpPr/>
          <p:nvPr/>
        </p:nvSpPr>
        <p:spPr>
          <a:xfrm>
            <a:off x="5935980" y="64950"/>
            <a:ext cx="5991860" cy="30338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7CBDD28-496E-40FF-B16A-DC716B6AA492}"/>
              </a:ext>
            </a:extLst>
          </p:cNvPr>
          <p:cNvSpPr txBox="1"/>
          <p:nvPr/>
        </p:nvSpPr>
        <p:spPr>
          <a:xfrm>
            <a:off x="6200140" y="730230"/>
            <a:ext cx="60953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                </a:t>
            </a:r>
            <a:r>
              <a:rPr lang="it-IT" sz="2400" dirty="0">
                <a:solidFill>
                  <a:srgbClr val="FF0000"/>
                </a:solidFill>
              </a:rPr>
              <a:t>I Musei Vaticani</a:t>
            </a:r>
            <a:endParaRPr lang="it-IT" sz="2400" dirty="0"/>
          </a:p>
          <a:p>
            <a:r>
              <a:rPr lang="it-IT" dirty="0">
                <a:solidFill>
                  <a:schemeClr val="accent3"/>
                </a:solidFill>
              </a:rPr>
              <a:t>Si trovano a Roma nella città del vaticano sono stati fondati da Papa Giulio II NEL 1506 ;Essi sono un insieme di musei e </a:t>
            </a:r>
            <a:r>
              <a:rPr lang="it-IT" dirty="0" err="1">
                <a:solidFill>
                  <a:schemeClr val="accent3"/>
                </a:solidFill>
              </a:rPr>
              <a:t>collezioni.Nei</a:t>
            </a:r>
            <a:r>
              <a:rPr lang="it-IT" dirty="0">
                <a:solidFill>
                  <a:schemeClr val="accent3"/>
                </a:solidFill>
              </a:rPr>
              <a:t> musei del Vaticano c’è una collezione di opere d’</a:t>
            </a:r>
            <a:r>
              <a:rPr lang="it-IT" dirty="0" err="1">
                <a:solidFill>
                  <a:schemeClr val="accent3"/>
                </a:solidFill>
              </a:rPr>
              <a:t>arte.Sono</a:t>
            </a:r>
            <a:r>
              <a:rPr lang="it-IT" dirty="0">
                <a:solidFill>
                  <a:schemeClr val="accent3"/>
                </a:solidFill>
              </a:rPr>
              <a:t> disposti lungo 7km e</a:t>
            </a:r>
            <a:r>
              <a:rPr lang="it-IT" dirty="0"/>
              <a:t> </a:t>
            </a:r>
            <a:r>
              <a:rPr lang="it-IT" dirty="0">
                <a:solidFill>
                  <a:schemeClr val="accent3"/>
                </a:solidFill>
              </a:rPr>
              <a:t>11.000 stanze</a:t>
            </a:r>
            <a:r>
              <a:rPr lang="it-IT" dirty="0"/>
              <a:t>. </a:t>
            </a:r>
            <a:r>
              <a:rPr lang="it-IT" dirty="0">
                <a:solidFill>
                  <a:srgbClr val="FF0000"/>
                </a:solidFill>
              </a:rPr>
              <a:t>Alessandro 5°A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72F30-999C-4552-A48C-AC7EB37B3B16}"/>
              </a:ext>
            </a:extLst>
          </p:cNvPr>
          <p:cNvSpPr txBox="1"/>
          <p:nvPr/>
        </p:nvSpPr>
        <p:spPr>
          <a:xfrm>
            <a:off x="5635785" y="4215714"/>
            <a:ext cx="51911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             La Cappella Sistina</a:t>
            </a:r>
          </a:p>
          <a:p>
            <a:r>
              <a:rPr lang="it-IT" dirty="0">
                <a:solidFill>
                  <a:schemeClr val="accent3"/>
                </a:solidFill>
              </a:rPr>
              <a:t>Fu dedicata a Maria Assunta in </a:t>
            </a:r>
            <a:r>
              <a:rPr lang="it-IT" dirty="0" err="1">
                <a:solidFill>
                  <a:schemeClr val="accent3"/>
                </a:solidFill>
              </a:rPr>
              <a:t>cielo,La</a:t>
            </a:r>
            <a:r>
              <a:rPr lang="it-IT" dirty="0">
                <a:solidFill>
                  <a:schemeClr val="accent3"/>
                </a:solidFill>
              </a:rPr>
              <a:t> cappella si trova a </a:t>
            </a:r>
            <a:r>
              <a:rPr lang="it-IT" dirty="0" err="1">
                <a:solidFill>
                  <a:schemeClr val="accent3"/>
                </a:solidFill>
              </a:rPr>
              <a:t>Roma,nella</a:t>
            </a:r>
            <a:r>
              <a:rPr lang="it-IT" dirty="0">
                <a:solidFill>
                  <a:schemeClr val="accent3"/>
                </a:solidFill>
              </a:rPr>
              <a:t> città del </a:t>
            </a:r>
            <a:r>
              <a:rPr lang="it-IT" dirty="0" err="1">
                <a:solidFill>
                  <a:schemeClr val="accent3"/>
                </a:solidFill>
              </a:rPr>
              <a:t>Vaticano.Fu</a:t>
            </a:r>
            <a:r>
              <a:rPr lang="it-IT" dirty="0">
                <a:solidFill>
                  <a:schemeClr val="accent3"/>
                </a:solidFill>
              </a:rPr>
              <a:t> aperta il 15 agosto 1943,l’architetto fu Giacomo </a:t>
            </a:r>
            <a:r>
              <a:rPr lang="it-IT" dirty="0" err="1">
                <a:solidFill>
                  <a:schemeClr val="accent3"/>
                </a:solidFill>
              </a:rPr>
              <a:t>Sistino,fu</a:t>
            </a:r>
            <a:r>
              <a:rPr lang="it-IT" dirty="0">
                <a:solidFill>
                  <a:schemeClr val="accent3"/>
                </a:solidFill>
              </a:rPr>
              <a:t> costruita nel 1471 e fu finita 1481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Ilaria 5°A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B9CDA3B-5114-4C14-9907-FDB7F3F2E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00" y="924560"/>
            <a:ext cx="4218940" cy="4834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2CA9BF6-7A83-492A-977D-A44F4B514EF9}"/>
              </a:ext>
            </a:extLst>
          </p:cNvPr>
          <p:cNvSpPr txBox="1"/>
          <p:nvPr/>
        </p:nvSpPr>
        <p:spPr>
          <a:xfrm>
            <a:off x="3609471" y="5139044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Pamela</a:t>
            </a:r>
          </a:p>
        </p:txBody>
      </p:sp>
    </p:spTree>
    <p:extLst>
      <p:ext uri="{BB962C8B-B14F-4D97-AF65-F5344CB8AC3E}">
        <p14:creationId xmlns:p14="http://schemas.microsoft.com/office/powerpoint/2010/main" val="2864866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lla: nuvola 7">
            <a:extLst>
              <a:ext uri="{FF2B5EF4-FFF2-40B4-BE49-F238E27FC236}">
                <a16:creationId xmlns:a16="http://schemas.microsoft.com/office/drawing/2014/main" xmlns="" id="{23BAC6A5-6D53-49BA-AC17-C17D7BB5ABAD}"/>
              </a:ext>
            </a:extLst>
          </p:cNvPr>
          <p:cNvSpPr/>
          <p:nvPr/>
        </p:nvSpPr>
        <p:spPr>
          <a:xfrm>
            <a:off x="5560795" y="920512"/>
            <a:ext cx="6539766" cy="397682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D305640-EE96-444D-A7D9-D07CFB48C188}"/>
              </a:ext>
            </a:extLst>
          </p:cNvPr>
          <p:cNvSpPr txBox="1"/>
          <p:nvPr/>
        </p:nvSpPr>
        <p:spPr>
          <a:xfrm>
            <a:off x="6153226" y="1844100"/>
            <a:ext cx="61569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          La Cappella Sistina </a:t>
            </a:r>
          </a:p>
          <a:p>
            <a:r>
              <a:rPr lang="it-IT" dirty="0">
                <a:solidFill>
                  <a:schemeClr val="accent1"/>
                </a:solidFill>
              </a:rPr>
              <a:t>E’ uno dei più grandi patrimoni artistici culturali dello stato del </a:t>
            </a:r>
            <a:r>
              <a:rPr lang="it-IT" dirty="0" err="1">
                <a:solidFill>
                  <a:schemeClr val="accent1"/>
                </a:solidFill>
              </a:rPr>
              <a:t>Vaticano,è</a:t>
            </a:r>
            <a:r>
              <a:rPr lang="it-IT" dirty="0">
                <a:solidFill>
                  <a:schemeClr val="accent1"/>
                </a:solidFill>
              </a:rPr>
              <a:t> alta 21m e lunga 41 e larga 13m.Prende il suo nome da Sisto Quarto del Rovere ed è piena di affreschi che parlano della </a:t>
            </a:r>
            <a:r>
              <a:rPr lang="it-IT" dirty="0" err="1">
                <a:solidFill>
                  <a:schemeClr val="accent1"/>
                </a:solidFill>
              </a:rPr>
              <a:t>Creazione.Un</a:t>
            </a:r>
            <a:r>
              <a:rPr lang="it-IT" dirty="0">
                <a:solidFill>
                  <a:schemeClr val="accent1"/>
                </a:solidFill>
              </a:rPr>
              <a:t> suo affresco </a:t>
            </a:r>
            <a:r>
              <a:rPr lang="it-IT" dirty="0" err="1">
                <a:solidFill>
                  <a:schemeClr val="accent1"/>
                </a:solidFill>
              </a:rPr>
              <a:t>PIù</a:t>
            </a:r>
            <a:r>
              <a:rPr lang="it-IT" dirty="0">
                <a:solidFill>
                  <a:schemeClr val="accent1"/>
                </a:solidFill>
              </a:rPr>
              <a:t> importante è il </a:t>
            </a:r>
            <a:r>
              <a:rPr lang="it-IT" dirty="0">
                <a:solidFill>
                  <a:srgbClr val="FF0000"/>
                </a:solidFill>
              </a:rPr>
              <a:t>Giudizio Universale. </a:t>
            </a:r>
            <a:endParaRPr lang="it-IT" dirty="0">
              <a:solidFill>
                <a:schemeClr val="accent1"/>
              </a:solidFill>
            </a:endParaRPr>
          </a:p>
          <a:p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Nicola 5°B</a:t>
            </a:r>
            <a:endParaRPr lang="it-IT" dirty="0"/>
          </a:p>
        </p:txBody>
      </p:sp>
      <p:pic>
        <p:nvPicPr>
          <p:cNvPr id="5" name="Immagine 4" descr="Immagine che contiene maglietta&#10;&#10;Descrizione generata automaticamente">
            <a:extLst>
              <a:ext uri="{FF2B5EF4-FFF2-40B4-BE49-F238E27FC236}">
                <a16:creationId xmlns:a16="http://schemas.microsoft.com/office/drawing/2014/main" xmlns="" id="{3C31E060-0B15-428D-8803-052A61D6D7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2718" y="920512"/>
            <a:ext cx="6749389" cy="4809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9A9DD2F-077D-426F-9688-79BB8CB0B91B}"/>
              </a:ext>
            </a:extLst>
          </p:cNvPr>
          <p:cNvSpPr txBox="1"/>
          <p:nvPr/>
        </p:nvSpPr>
        <p:spPr>
          <a:xfrm>
            <a:off x="4693920" y="522224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Matteo F.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4831A37-9C2D-4F66-A3ED-71022C913209}"/>
              </a:ext>
            </a:extLst>
          </p:cNvPr>
          <p:cNvSpPr txBox="1"/>
          <p:nvPr/>
        </p:nvSpPr>
        <p:spPr>
          <a:xfrm>
            <a:off x="1899920" y="5937488"/>
            <a:ext cx="366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Particolare la creazione di Adamo</a:t>
            </a:r>
          </a:p>
        </p:txBody>
      </p:sp>
    </p:spTree>
    <p:extLst>
      <p:ext uri="{BB962C8B-B14F-4D97-AF65-F5344CB8AC3E}">
        <p14:creationId xmlns:p14="http://schemas.microsoft.com/office/powerpoint/2010/main" val="122875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lla: nuvola 11">
            <a:extLst>
              <a:ext uri="{FF2B5EF4-FFF2-40B4-BE49-F238E27FC236}">
                <a16:creationId xmlns:a16="http://schemas.microsoft.com/office/drawing/2014/main" xmlns="" id="{FF6D2C19-F169-43C3-B2F0-DCC90698D421}"/>
              </a:ext>
            </a:extLst>
          </p:cNvPr>
          <p:cNvSpPr/>
          <p:nvPr/>
        </p:nvSpPr>
        <p:spPr>
          <a:xfrm>
            <a:off x="4117018" y="924560"/>
            <a:ext cx="7069142" cy="369075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9DEE013-D1C7-4482-B763-682D10C1D985}"/>
              </a:ext>
            </a:extLst>
          </p:cNvPr>
          <p:cNvSpPr txBox="1"/>
          <p:nvPr/>
        </p:nvSpPr>
        <p:spPr>
          <a:xfrm>
            <a:off x="4693922" y="1569611"/>
            <a:ext cx="6492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Il Mosè</a:t>
            </a:r>
          </a:p>
          <a:p>
            <a:r>
              <a:rPr lang="it-IT" dirty="0">
                <a:solidFill>
                  <a:schemeClr val="accent3"/>
                </a:solidFill>
              </a:rPr>
              <a:t>È una scultura in marmo ed è alta 235cm databile al 1513-15</a:t>
            </a:r>
          </a:p>
          <a:p>
            <a:r>
              <a:rPr lang="it-IT" dirty="0">
                <a:solidFill>
                  <a:schemeClr val="accent3"/>
                </a:solidFill>
              </a:rPr>
              <a:t>È nel monumento di Giulio </a:t>
            </a:r>
            <a:r>
              <a:rPr lang="it-IT" dirty="0" err="1">
                <a:solidFill>
                  <a:schemeClr val="accent3"/>
                </a:solidFill>
              </a:rPr>
              <a:t>II.Si</a:t>
            </a:r>
            <a:r>
              <a:rPr lang="it-IT" dirty="0">
                <a:solidFill>
                  <a:schemeClr val="accent3"/>
                </a:solidFill>
              </a:rPr>
              <a:t> trova nella Basilica di S. Pietro a Roma.</a:t>
            </a:r>
          </a:p>
          <a:p>
            <a:r>
              <a:rPr lang="it-IT" dirty="0">
                <a:solidFill>
                  <a:schemeClr val="accent3"/>
                </a:solidFill>
              </a:rPr>
              <a:t>         </a:t>
            </a:r>
            <a:r>
              <a:rPr lang="it-IT" dirty="0">
                <a:solidFill>
                  <a:srgbClr val="FF0000"/>
                </a:solidFill>
              </a:rPr>
              <a:t>Rebecca 5°B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422639E-BD50-4750-8C1B-06C4F30CBF94}"/>
              </a:ext>
            </a:extLst>
          </p:cNvPr>
          <p:cNvSpPr txBox="1"/>
          <p:nvPr/>
        </p:nvSpPr>
        <p:spPr>
          <a:xfrm>
            <a:off x="4870135" y="3046939"/>
            <a:ext cx="565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Rappresenta Mosè seduto con le tavole delle leggi sotto il </a:t>
            </a:r>
            <a:r>
              <a:rPr lang="it-IT" dirty="0" err="1">
                <a:solidFill>
                  <a:schemeClr val="accent3"/>
                </a:solidFill>
              </a:rPr>
              <a:t>braccio,mentre</a:t>
            </a:r>
            <a:r>
              <a:rPr lang="it-IT" dirty="0">
                <a:solidFill>
                  <a:schemeClr val="accent3"/>
                </a:solidFill>
              </a:rPr>
              <a:t> con l’altra mano accarezza la sua lunga barba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           Matteo 5°A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E5672E7-68E4-49CC-975D-2EDAEB1B0D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1" y="458024"/>
            <a:ext cx="3421182" cy="4484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EB68338-6B0C-4391-BC28-C57C1556FB4A}"/>
              </a:ext>
            </a:extLst>
          </p:cNvPr>
          <p:cNvSpPr txBox="1"/>
          <p:nvPr/>
        </p:nvSpPr>
        <p:spPr>
          <a:xfrm>
            <a:off x="6347294" y="273358"/>
            <a:ext cx="473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LE OPERE SCULTOREE DI MICHELANGELO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49DD08-C52B-4615-8D1D-93852FA8F683}"/>
              </a:ext>
            </a:extLst>
          </p:cNvPr>
          <p:cNvSpPr txBox="1"/>
          <p:nvPr/>
        </p:nvSpPr>
        <p:spPr>
          <a:xfrm>
            <a:off x="2085552" y="4942890"/>
            <a:ext cx="11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Matteo E.</a:t>
            </a:r>
          </a:p>
        </p:txBody>
      </p:sp>
    </p:spTree>
    <p:extLst>
      <p:ext uri="{BB962C8B-B14F-4D97-AF65-F5344CB8AC3E}">
        <p14:creationId xmlns:p14="http://schemas.microsoft.com/office/powerpoint/2010/main" val="349190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uvola 9">
            <a:extLst>
              <a:ext uri="{FF2B5EF4-FFF2-40B4-BE49-F238E27FC236}">
                <a16:creationId xmlns:a16="http://schemas.microsoft.com/office/drawing/2014/main" xmlns="" id="{FC884F59-E8FE-46A4-84C6-3D57A1B2E94E}"/>
              </a:ext>
            </a:extLst>
          </p:cNvPr>
          <p:cNvSpPr/>
          <p:nvPr/>
        </p:nvSpPr>
        <p:spPr>
          <a:xfrm>
            <a:off x="6450964" y="4881831"/>
            <a:ext cx="5436236" cy="19761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Nuvola 8">
            <a:extLst>
              <a:ext uri="{FF2B5EF4-FFF2-40B4-BE49-F238E27FC236}">
                <a16:creationId xmlns:a16="http://schemas.microsoft.com/office/drawing/2014/main" xmlns="" id="{E50FE1E7-4E39-4044-8DE9-B7D14D24822C}"/>
              </a:ext>
            </a:extLst>
          </p:cNvPr>
          <p:cNvSpPr/>
          <p:nvPr/>
        </p:nvSpPr>
        <p:spPr>
          <a:xfrm>
            <a:off x="304800" y="3352271"/>
            <a:ext cx="5973444" cy="3283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Nuvola 7">
            <a:extLst>
              <a:ext uri="{FF2B5EF4-FFF2-40B4-BE49-F238E27FC236}">
                <a16:creationId xmlns:a16="http://schemas.microsoft.com/office/drawing/2014/main" xmlns="" id="{4D6DC003-D353-4004-8133-6CFEA8EDDDCF}"/>
              </a:ext>
            </a:extLst>
          </p:cNvPr>
          <p:cNvSpPr/>
          <p:nvPr/>
        </p:nvSpPr>
        <p:spPr>
          <a:xfrm>
            <a:off x="0" y="142240"/>
            <a:ext cx="6096000" cy="291190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077139C-97D0-4640-9DE0-492E43052B6E}"/>
              </a:ext>
            </a:extLst>
          </p:cNvPr>
          <p:cNvSpPr txBox="1"/>
          <p:nvPr/>
        </p:nvSpPr>
        <p:spPr>
          <a:xfrm>
            <a:off x="7303226" y="4881831"/>
            <a:ext cx="4888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È stata fatta tra il 1497-1499</a:t>
            </a:r>
          </a:p>
          <a:p>
            <a:r>
              <a:rPr lang="it-IT" dirty="0">
                <a:solidFill>
                  <a:srgbClr val="0070C0"/>
                </a:solidFill>
              </a:rPr>
              <a:t>Con il marmo bianco di Carrara(Toscana)</a:t>
            </a:r>
          </a:p>
          <a:p>
            <a:r>
              <a:rPr lang="it-IT" dirty="0">
                <a:solidFill>
                  <a:srgbClr val="0070C0"/>
                </a:solidFill>
              </a:rPr>
              <a:t>È considerata il primo capolavoro dell’artista</a:t>
            </a:r>
          </a:p>
          <a:p>
            <a:r>
              <a:rPr lang="it-IT" dirty="0">
                <a:solidFill>
                  <a:srgbClr val="0070C0"/>
                </a:solidFill>
              </a:rPr>
              <a:t>E si trova nella basilica di </a:t>
            </a:r>
            <a:r>
              <a:rPr lang="it-IT" dirty="0" err="1">
                <a:solidFill>
                  <a:srgbClr val="0070C0"/>
                </a:solidFill>
              </a:rPr>
              <a:t>s.Pietro</a:t>
            </a:r>
            <a:r>
              <a:rPr lang="it-IT" dirty="0">
                <a:solidFill>
                  <a:srgbClr val="0070C0"/>
                </a:solidFill>
              </a:rPr>
              <a:t> in Vaticano.</a:t>
            </a:r>
          </a:p>
          <a:p>
            <a:r>
              <a:rPr lang="it-IT" dirty="0">
                <a:solidFill>
                  <a:srgbClr val="FF0000"/>
                </a:solidFill>
              </a:rPr>
              <a:t>Alessio 5°a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9AD1E5F7-E399-4235-9BB7-992AC988ED4F}"/>
              </a:ext>
            </a:extLst>
          </p:cNvPr>
          <p:cNvSpPr txBox="1"/>
          <p:nvPr/>
        </p:nvSpPr>
        <p:spPr>
          <a:xfrm>
            <a:off x="867455" y="3589169"/>
            <a:ext cx="5923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È una statua che rappresenta la Madonna con in braccio il cristo suo figlio morto.</a:t>
            </a:r>
          </a:p>
          <a:p>
            <a:r>
              <a:rPr lang="it-IT" dirty="0">
                <a:solidFill>
                  <a:srgbClr val="0070C0"/>
                </a:solidFill>
              </a:rPr>
              <a:t>a causa di atti di vandalismo e dalla moltitudine di visitatori che ogni giorno si avvicinano per ammirare questo capolavoro si è deciso di proteggere la statua con una vetrata che non impedisce di ammirare la bellezza dell’opera.</a:t>
            </a:r>
          </a:p>
          <a:p>
            <a:r>
              <a:rPr lang="it-IT" dirty="0">
                <a:solidFill>
                  <a:srgbClr val="FF0000"/>
                </a:solidFill>
              </a:rPr>
              <a:t>Valentina 5°a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99E15B5-8653-42CD-8902-AD31726E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964" y="561640"/>
            <a:ext cx="5232720" cy="3899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5196ADDA-802E-4EB2-B04D-D28EBDEBF4C7}"/>
              </a:ext>
            </a:extLst>
          </p:cNvPr>
          <p:cNvSpPr/>
          <p:nvPr/>
        </p:nvSpPr>
        <p:spPr>
          <a:xfrm>
            <a:off x="508316" y="349178"/>
            <a:ext cx="53133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                La Pietà di Michelangelo:</a:t>
            </a:r>
          </a:p>
          <a:p>
            <a:r>
              <a:rPr lang="it-IT" dirty="0">
                <a:solidFill>
                  <a:schemeClr val="accent3"/>
                </a:solidFill>
              </a:rPr>
              <a:t>La Pietà è stata realizzata tra 1498,e il 1499.Si trova nella basilica di San Pietro a Roma .Le dimensioni di 1,74x1,95m.</a:t>
            </a:r>
          </a:p>
          <a:p>
            <a:r>
              <a:rPr lang="it-IT" dirty="0">
                <a:solidFill>
                  <a:schemeClr val="accent3"/>
                </a:solidFill>
              </a:rPr>
              <a:t>Nel 1497 Michelangelo ricevette dal cardinale </a:t>
            </a:r>
            <a:r>
              <a:rPr lang="it-IT" dirty="0" err="1">
                <a:solidFill>
                  <a:schemeClr val="accent3"/>
                </a:solidFill>
              </a:rPr>
              <a:t>Gean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r>
              <a:rPr lang="it-IT" dirty="0" err="1">
                <a:solidFill>
                  <a:schemeClr val="accent3"/>
                </a:solidFill>
              </a:rPr>
              <a:t>Bilhères</a:t>
            </a:r>
            <a:r>
              <a:rPr lang="it-IT" dirty="0">
                <a:solidFill>
                  <a:schemeClr val="accent3"/>
                </a:solidFill>
              </a:rPr>
              <a:t> de </a:t>
            </a:r>
            <a:r>
              <a:rPr lang="it-IT" dirty="0" err="1">
                <a:solidFill>
                  <a:schemeClr val="accent3"/>
                </a:solidFill>
              </a:rPr>
              <a:t>lagraulas,che</a:t>
            </a:r>
            <a:r>
              <a:rPr lang="it-IT" dirty="0">
                <a:solidFill>
                  <a:schemeClr val="accent3"/>
                </a:solidFill>
              </a:rPr>
              <a:t> disse lui «l’incarico di scolpire una vergine Maria vestita ,con un Cristo morto in </a:t>
            </a:r>
            <a:r>
              <a:rPr lang="it-IT" dirty="0" err="1">
                <a:solidFill>
                  <a:schemeClr val="accent3"/>
                </a:solidFill>
              </a:rPr>
              <a:t>braccio,grande</a:t>
            </a:r>
            <a:r>
              <a:rPr lang="it-IT" dirty="0">
                <a:solidFill>
                  <a:schemeClr val="accent3"/>
                </a:solidFill>
              </a:rPr>
              <a:t> quanto sia un uomo </a:t>
            </a:r>
            <a:r>
              <a:rPr lang="it-IT" dirty="0" err="1">
                <a:solidFill>
                  <a:schemeClr val="accent3"/>
                </a:solidFill>
              </a:rPr>
              <a:t>giusto»</a:t>
            </a:r>
            <a:r>
              <a:rPr lang="it-IT" dirty="0" err="1"/>
              <a:t>.</a:t>
            </a:r>
            <a:r>
              <a:rPr lang="it-IT" dirty="0" err="1">
                <a:solidFill>
                  <a:srgbClr val="FF0000"/>
                </a:solidFill>
              </a:rPr>
              <a:t>Chiara</a:t>
            </a:r>
            <a:r>
              <a:rPr lang="it-IT" dirty="0">
                <a:solidFill>
                  <a:srgbClr val="FF0000"/>
                </a:solidFill>
              </a:rPr>
              <a:t> 5°B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CFB4B4D-D11F-47E4-9C23-3313BA28672F}"/>
              </a:ext>
            </a:extLst>
          </p:cNvPr>
          <p:cNvSpPr txBox="1"/>
          <p:nvPr/>
        </p:nvSpPr>
        <p:spPr>
          <a:xfrm>
            <a:off x="9747613" y="4346803"/>
            <a:ext cx="121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Valentina </a:t>
            </a:r>
          </a:p>
        </p:txBody>
      </p:sp>
    </p:spTree>
    <p:extLst>
      <p:ext uri="{BB962C8B-B14F-4D97-AF65-F5344CB8AC3E}">
        <p14:creationId xmlns:p14="http://schemas.microsoft.com/office/powerpoint/2010/main" val="275333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lla: nuvola 6">
            <a:extLst>
              <a:ext uri="{FF2B5EF4-FFF2-40B4-BE49-F238E27FC236}">
                <a16:creationId xmlns:a16="http://schemas.microsoft.com/office/drawing/2014/main" xmlns="" id="{422F9B5E-9370-4E15-95AB-75E1396C690C}"/>
              </a:ext>
            </a:extLst>
          </p:cNvPr>
          <p:cNvSpPr/>
          <p:nvPr/>
        </p:nvSpPr>
        <p:spPr>
          <a:xfrm>
            <a:off x="4206240" y="965200"/>
            <a:ext cx="7741920" cy="46736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D7E9536-1A6F-49B4-B8F7-0728984AFE00}"/>
              </a:ext>
            </a:extLst>
          </p:cNvPr>
          <p:cNvSpPr txBox="1"/>
          <p:nvPr/>
        </p:nvSpPr>
        <p:spPr>
          <a:xfrm>
            <a:off x="4985385" y="1963172"/>
            <a:ext cx="69627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                La statua di David</a:t>
            </a:r>
          </a:p>
          <a:p>
            <a:r>
              <a:rPr lang="it-IT" dirty="0">
                <a:solidFill>
                  <a:srgbClr val="0070C0"/>
                </a:solidFill>
              </a:rPr>
              <a:t>Il David è una scultura in marmo la statua è alta 520cm.Il basamento 108 </a:t>
            </a:r>
            <a:r>
              <a:rPr lang="it-IT" dirty="0" err="1">
                <a:solidFill>
                  <a:srgbClr val="0070C0"/>
                </a:solidFill>
              </a:rPr>
              <a:t>cm.Michelangelo</a:t>
            </a:r>
            <a:r>
              <a:rPr lang="it-IT" dirty="0">
                <a:solidFill>
                  <a:srgbClr val="0070C0"/>
                </a:solidFill>
              </a:rPr>
              <a:t> ha iniziato a costruirla  nel 1501 e l’ha terminata nel  1504.La statua è conservata nella galleria  dell’accademia a </a:t>
            </a:r>
            <a:r>
              <a:rPr lang="it-IT" dirty="0" err="1">
                <a:solidFill>
                  <a:srgbClr val="0070C0"/>
                </a:solidFill>
              </a:rPr>
              <a:t>Firenze.Il</a:t>
            </a:r>
            <a:r>
              <a:rPr lang="it-IT" dirty="0">
                <a:solidFill>
                  <a:srgbClr val="0070C0"/>
                </a:solidFill>
              </a:rPr>
              <a:t> personaggio è Davide  l’eroe biblico che uccise il giovane Golia grazie all’astuzia ed </a:t>
            </a:r>
            <a:r>
              <a:rPr lang="it-IT" dirty="0" err="1">
                <a:solidFill>
                  <a:srgbClr val="0070C0"/>
                </a:solidFill>
              </a:rPr>
              <a:t>intelligenza.La</a:t>
            </a:r>
            <a:r>
              <a:rPr lang="it-IT" dirty="0">
                <a:solidFill>
                  <a:srgbClr val="0070C0"/>
                </a:solidFill>
              </a:rPr>
              <a:t>  mano sinistra impugna la fionda poggiata sulla spalla mentre sulla mano destra tiene in mano un sasso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Giacomo 5°B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80CB6FA-D424-42EC-A28A-2E1E1A3B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25" y="1259214"/>
            <a:ext cx="3169920" cy="446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9C5F5A4-BC47-4ABE-9314-49AE1B71831A}"/>
              </a:ext>
            </a:extLst>
          </p:cNvPr>
          <p:cNvSpPr txBox="1"/>
          <p:nvPr/>
        </p:nvSpPr>
        <p:spPr>
          <a:xfrm>
            <a:off x="944880" y="5598786"/>
            <a:ext cx="11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Alessio V.</a:t>
            </a:r>
          </a:p>
        </p:txBody>
      </p:sp>
    </p:spTree>
    <p:extLst>
      <p:ext uri="{BB962C8B-B14F-4D97-AF65-F5344CB8AC3E}">
        <p14:creationId xmlns:p14="http://schemas.microsoft.com/office/powerpoint/2010/main" val="719692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434C362-D317-49B1-8028-01AF5585D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741680"/>
            <a:ext cx="11551920" cy="59639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DA07FEA-942A-402A-AAFA-128B713AB010}"/>
              </a:ext>
            </a:extLst>
          </p:cNvPr>
          <p:cNvSpPr txBox="1"/>
          <p:nvPr/>
        </p:nvSpPr>
        <p:spPr>
          <a:xfrm>
            <a:off x="3637280" y="243840"/>
            <a:ext cx="522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Il nostro viaggio continua ed arriviamo a Firenze</a:t>
            </a:r>
          </a:p>
        </p:txBody>
      </p:sp>
    </p:spTree>
    <p:extLst>
      <p:ext uri="{BB962C8B-B14F-4D97-AF65-F5344CB8AC3E}">
        <p14:creationId xmlns:p14="http://schemas.microsoft.com/office/powerpoint/2010/main" val="182207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2F760D45-C723-4931-8908-C522BDF87E1E}"/>
              </a:ext>
            </a:extLst>
          </p:cNvPr>
          <p:cNvSpPr/>
          <p:nvPr/>
        </p:nvSpPr>
        <p:spPr>
          <a:xfrm>
            <a:off x="2227580" y="1167905"/>
            <a:ext cx="75628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Traguardi per lo sviluppo delle competenze al termine della scuola primaria </a:t>
            </a:r>
          </a:p>
          <a:p>
            <a:r>
              <a:rPr lang="it-IT" dirty="0"/>
              <a:t> L’alunno utilizza le conoscenze e le abilità relative al linguaggio visivo per produrre varie tipologie di testi visivi (espressivi, narrativi, rappresentativi e comunicativi) e rielaborare in modo creativo le immagini con molteplici tecniche, materiali e strumenti (grafico-espressivi, pittorici e plastici, ma anche audiovisivi e multimediali). </a:t>
            </a:r>
          </a:p>
          <a:p>
            <a:r>
              <a:rPr lang="it-IT" dirty="0"/>
              <a:t> È in grado di osservare, esplorare, descrivere e leggere immagini (opere d’arte, fotografie, manifesti, fumetti, </a:t>
            </a:r>
            <a:r>
              <a:rPr lang="it-IT" dirty="0" err="1"/>
              <a:t>ecc</a:t>
            </a:r>
            <a:r>
              <a:rPr lang="it-IT" dirty="0"/>
              <a:t>) e messaggi multimediali (spot, brevi filmati, videoclip, ecc.)  </a:t>
            </a:r>
          </a:p>
          <a:p>
            <a:r>
              <a:rPr lang="it-IT" dirty="0"/>
              <a:t> Individua i principali aspetti formali dell’opera d’arte; apprezza le opere artistiche e artigianali provenienti da culture diverse dalla propria. </a:t>
            </a:r>
          </a:p>
          <a:p>
            <a:r>
              <a:rPr lang="it-IT" dirty="0"/>
              <a:t> Conosce i principali beni artistico-culturali presenti nel proprio territorio e manifesta sensibilità e rispetto per la loro salvaguardia. </a:t>
            </a:r>
          </a:p>
        </p:txBody>
      </p:sp>
    </p:spTree>
    <p:extLst>
      <p:ext uri="{BB962C8B-B14F-4D97-AF65-F5344CB8AC3E}">
        <p14:creationId xmlns:p14="http://schemas.microsoft.com/office/powerpoint/2010/main" val="27267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omputer&#10;&#10;Descrizione generata automaticamente">
            <a:extLst>
              <a:ext uri="{FF2B5EF4-FFF2-40B4-BE49-F238E27FC236}">
                <a16:creationId xmlns:a16="http://schemas.microsoft.com/office/drawing/2014/main" xmlns="" id="{9C5B1084-0CFC-40EB-B54D-C4E8316B8B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60" y="894079"/>
            <a:ext cx="11185676" cy="57292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0306C04-6EEB-49D3-BE00-0704A73059B7}"/>
              </a:ext>
            </a:extLst>
          </p:cNvPr>
          <p:cNvSpPr txBox="1"/>
          <p:nvPr/>
        </p:nvSpPr>
        <p:spPr>
          <a:xfrm>
            <a:off x="3606800" y="365760"/>
            <a:ext cx="392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Scopriamo Firenze e le sue bellezze</a:t>
            </a:r>
          </a:p>
        </p:txBody>
      </p:sp>
    </p:spTree>
    <p:extLst>
      <p:ext uri="{BB962C8B-B14F-4D97-AF65-F5344CB8AC3E}">
        <p14:creationId xmlns:p14="http://schemas.microsoft.com/office/powerpoint/2010/main" val="253739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computer&#10;&#10;Descrizione generata automaticamente">
            <a:extLst>
              <a:ext uri="{FF2B5EF4-FFF2-40B4-BE49-F238E27FC236}">
                <a16:creationId xmlns:a16="http://schemas.microsoft.com/office/drawing/2014/main" xmlns="" id="{B5402000-DC4F-4455-9FC9-F8C9B8B5F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80" y="548640"/>
            <a:ext cx="11623040" cy="61772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76FF8CE-5322-484C-BE27-E179625D3650}"/>
              </a:ext>
            </a:extLst>
          </p:cNvPr>
          <p:cNvSpPr txBox="1"/>
          <p:nvPr/>
        </p:nvSpPr>
        <p:spPr>
          <a:xfrm>
            <a:off x="4514637" y="132080"/>
            <a:ext cx="346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Conosciamo 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3647646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lla: nuvola 10">
            <a:extLst>
              <a:ext uri="{FF2B5EF4-FFF2-40B4-BE49-F238E27FC236}">
                <a16:creationId xmlns:a16="http://schemas.microsoft.com/office/drawing/2014/main" xmlns="" id="{995C26B3-954B-4481-8927-B3DF7062EE41}"/>
              </a:ext>
            </a:extLst>
          </p:cNvPr>
          <p:cNvSpPr/>
          <p:nvPr/>
        </p:nvSpPr>
        <p:spPr>
          <a:xfrm>
            <a:off x="89441" y="3383664"/>
            <a:ext cx="7065625" cy="35763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Bolla: nuvola 8">
            <a:extLst>
              <a:ext uri="{FF2B5EF4-FFF2-40B4-BE49-F238E27FC236}">
                <a16:creationId xmlns:a16="http://schemas.microsoft.com/office/drawing/2014/main" xmlns="" id="{342DF3D8-C62A-495A-87CB-12F81D25AC5D}"/>
              </a:ext>
            </a:extLst>
          </p:cNvPr>
          <p:cNvSpPr/>
          <p:nvPr/>
        </p:nvSpPr>
        <p:spPr>
          <a:xfrm>
            <a:off x="6059784" y="634745"/>
            <a:ext cx="5775305" cy="328372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ADF7845C-C844-44B6-BDFB-6CF4BBC59DDA}"/>
              </a:ext>
            </a:extLst>
          </p:cNvPr>
          <p:cNvSpPr txBox="1"/>
          <p:nvPr/>
        </p:nvSpPr>
        <p:spPr>
          <a:xfrm>
            <a:off x="4212248" y="154756"/>
            <a:ext cx="3607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Leonardo Da Vinci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1416340-ADC6-43D8-8A20-CD71C1AF8ED7}"/>
              </a:ext>
            </a:extLst>
          </p:cNvPr>
          <p:cNvSpPr txBox="1"/>
          <p:nvPr/>
        </p:nvSpPr>
        <p:spPr>
          <a:xfrm>
            <a:off x="663629" y="4242670"/>
            <a:ext cx="6685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 uno </a:t>
            </a:r>
            <a:r>
              <a:rPr lang="it-IT" dirty="0" err="1">
                <a:solidFill>
                  <a:srgbClr val="FF0000"/>
                </a:solidFill>
              </a:rPr>
              <a:t>scienziato,</a:t>
            </a:r>
            <a:r>
              <a:rPr lang="it-IT" dirty="0" err="1">
                <a:solidFill>
                  <a:srgbClr val="00B0F0"/>
                </a:solidFill>
              </a:rPr>
              <a:t>filosofo</a:t>
            </a:r>
            <a:r>
              <a:rPr lang="it-IT" dirty="0" err="1"/>
              <a:t>,</a:t>
            </a:r>
            <a:r>
              <a:rPr lang="it-IT" dirty="0" err="1">
                <a:solidFill>
                  <a:srgbClr val="7030A0"/>
                </a:solidFill>
              </a:rPr>
              <a:t>architetto</a:t>
            </a:r>
            <a:r>
              <a:rPr lang="it-IT" dirty="0" err="1"/>
              <a:t>,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pittore</a:t>
            </a:r>
            <a:r>
              <a:rPr lang="it-IT" dirty="0"/>
              <a:t> </a:t>
            </a:r>
            <a:r>
              <a:rPr lang="it-IT" dirty="0" err="1">
                <a:solidFill>
                  <a:srgbClr val="FFC000"/>
                </a:solidFill>
              </a:rPr>
              <a:t>scultore</a:t>
            </a:r>
            <a:r>
              <a:rPr lang="it-IT" dirty="0" err="1"/>
              <a:t>,</a:t>
            </a:r>
            <a:r>
              <a:rPr lang="it-IT" dirty="0" err="1">
                <a:solidFill>
                  <a:srgbClr val="00B050"/>
                </a:solidFill>
              </a:rPr>
              <a:t>disegnatore</a:t>
            </a:r>
            <a:r>
              <a:rPr lang="it-IT" dirty="0" err="1"/>
              <a:t>,</a:t>
            </a:r>
            <a:r>
              <a:rPr lang="it-IT" dirty="0" err="1">
                <a:solidFill>
                  <a:srgbClr val="FF0000"/>
                </a:solidFill>
              </a:rPr>
              <a:t>scenografo</a:t>
            </a:r>
            <a:r>
              <a:rPr lang="it-IT" dirty="0" err="1"/>
              <a:t>,</a:t>
            </a:r>
            <a:r>
              <a:rPr lang="it-IT" dirty="0" err="1">
                <a:solidFill>
                  <a:srgbClr val="0070C0"/>
                </a:solidFill>
              </a:rPr>
              <a:t>anatomista</a:t>
            </a:r>
            <a:r>
              <a:rPr lang="it-IT" dirty="0" err="1"/>
              <a:t>,</a:t>
            </a:r>
            <a:r>
              <a:rPr lang="it-IT" dirty="0" err="1">
                <a:solidFill>
                  <a:srgbClr val="00B050"/>
                </a:solidFill>
              </a:rPr>
              <a:t>botanico</a:t>
            </a:r>
            <a:endParaRPr lang="it-IT" dirty="0">
              <a:solidFill>
                <a:srgbClr val="00B050"/>
              </a:solidFill>
            </a:endParaRPr>
          </a:p>
          <a:p>
            <a:r>
              <a:rPr lang="it-IT" dirty="0">
                <a:solidFill>
                  <a:srgbClr val="00B050"/>
                </a:solidFill>
              </a:rPr>
              <a:t>,</a:t>
            </a:r>
            <a:r>
              <a:rPr lang="it-IT" dirty="0" err="1"/>
              <a:t>i</a:t>
            </a:r>
            <a:r>
              <a:rPr lang="it-IT" dirty="0" err="1">
                <a:solidFill>
                  <a:srgbClr val="7030A0"/>
                </a:solidFill>
              </a:rPr>
              <a:t>ngegniere</a:t>
            </a:r>
            <a:r>
              <a:rPr lang="it-IT" dirty="0"/>
              <a:t> e </a:t>
            </a:r>
            <a:r>
              <a:rPr lang="it-IT" dirty="0" err="1">
                <a:solidFill>
                  <a:srgbClr val="FF0000"/>
                </a:solidFill>
              </a:rPr>
              <a:t>progettista</a:t>
            </a:r>
            <a:r>
              <a:rPr lang="it-IT" dirty="0" err="1"/>
              <a:t>.</a:t>
            </a:r>
            <a:r>
              <a:rPr lang="it-IT" dirty="0" err="1">
                <a:solidFill>
                  <a:srgbClr val="0070C0"/>
                </a:solidFill>
              </a:rPr>
              <a:t>Studiò</a:t>
            </a:r>
            <a:r>
              <a:rPr lang="it-IT" dirty="0">
                <a:solidFill>
                  <a:srgbClr val="0070C0"/>
                </a:solidFill>
              </a:rPr>
              <a:t> inoltre  anatomia e fisiologia ,la funzione visiva ,la geometria ,l’</a:t>
            </a:r>
            <a:r>
              <a:rPr lang="it-IT" dirty="0" err="1">
                <a:solidFill>
                  <a:srgbClr val="0070C0"/>
                </a:solidFill>
              </a:rPr>
              <a:t>astronomia,la</a:t>
            </a:r>
            <a:r>
              <a:rPr lang="it-IT" dirty="0">
                <a:solidFill>
                  <a:srgbClr val="0070C0"/>
                </a:solidFill>
              </a:rPr>
              <a:t> botanica l’idraulica ed aereodinamica con lo studio del volo degli uccelli e progettando macchine volanti come il paracadute e l’elicottero e la zoologia.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Matteo 5°A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D8C9F2A-DB88-4B3A-9620-BECA74D4A017}"/>
              </a:ext>
            </a:extLst>
          </p:cNvPr>
          <p:cNvSpPr txBox="1"/>
          <p:nvPr/>
        </p:nvSpPr>
        <p:spPr>
          <a:xfrm>
            <a:off x="6844253" y="1063735"/>
            <a:ext cx="4856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Leonardo nasce a  Vinci il 15 aprile il 1452.More il 2 maggio 1519 di </a:t>
            </a:r>
            <a:r>
              <a:rPr lang="it-IT" sz="2000" dirty="0" err="1"/>
              <a:t>Ictus.Morì</a:t>
            </a:r>
            <a:r>
              <a:rPr lang="it-IT" sz="2000" dirty="0"/>
              <a:t> a 67 anni in Francia.</a:t>
            </a:r>
          </a:p>
          <a:p>
            <a:r>
              <a:rPr lang="it-IT" sz="2000" dirty="0">
                <a:solidFill>
                  <a:srgbClr val="FF0000"/>
                </a:solidFill>
              </a:rPr>
              <a:t>Pamela e valentina 5°A</a:t>
            </a:r>
            <a:endParaRPr lang="it-IT" sz="2000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FFB7CC8-00F8-48F4-BABC-18D8ECBD1BAB}"/>
              </a:ext>
            </a:extLst>
          </p:cNvPr>
          <p:cNvSpPr txBox="1"/>
          <p:nvPr/>
        </p:nvSpPr>
        <p:spPr>
          <a:xfrm>
            <a:off x="6844253" y="2307378"/>
            <a:ext cx="420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nome completo di Leonardo è Leonardo di Ser Piero da </a:t>
            </a:r>
            <a:r>
              <a:rPr lang="it-IT" dirty="0" err="1"/>
              <a:t>Vinci.E</a:t>
            </a:r>
            <a:r>
              <a:rPr lang="it-IT" dirty="0"/>
              <a:t>’ stato sepolto in Francia. Il periodo storico è l’alto </a:t>
            </a:r>
            <a:r>
              <a:rPr lang="it-IT" dirty="0" err="1"/>
              <a:t>Rinascimento.</a:t>
            </a:r>
            <a:r>
              <a:rPr lang="it-IT" dirty="0" err="1">
                <a:solidFill>
                  <a:srgbClr val="FF0000"/>
                </a:solidFill>
              </a:rPr>
              <a:t>Filippo</a:t>
            </a:r>
            <a:r>
              <a:rPr lang="it-IT" dirty="0">
                <a:solidFill>
                  <a:srgbClr val="FF0000"/>
                </a:solidFill>
              </a:rPr>
              <a:t> 5°A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CCC146C-7362-45F8-B920-41F08C21B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1" y="27533"/>
            <a:ext cx="4335505" cy="4023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8DFFE97-4838-4BFC-96AC-69E173630B3D}"/>
              </a:ext>
            </a:extLst>
          </p:cNvPr>
          <p:cNvSpPr txBox="1"/>
          <p:nvPr/>
        </p:nvSpPr>
        <p:spPr>
          <a:xfrm>
            <a:off x="4006555" y="37795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Alice C.</a:t>
            </a:r>
          </a:p>
        </p:txBody>
      </p:sp>
    </p:spTree>
    <p:extLst>
      <p:ext uri="{BB962C8B-B14F-4D97-AF65-F5344CB8AC3E}">
        <p14:creationId xmlns:p14="http://schemas.microsoft.com/office/powerpoint/2010/main" val="3713128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smussato 6">
            <a:extLst>
              <a:ext uri="{FF2B5EF4-FFF2-40B4-BE49-F238E27FC236}">
                <a16:creationId xmlns:a16="http://schemas.microsoft.com/office/drawing/2014/main" xmlns="" id="{0ADD809A-2B83-43AF-ADB7-C45DEFCF0E9B}"/>
              </a:ext>
            </a:extLst>
          </p:cNvPr>
          <p:cNvSpPr/>
          <p:nvPr/>
        </p:nvSpPr>
        <p:spPr>
          <a:xfrm>
            <a:off x="6096000" y="2251392"/>
            <a:ext cx="5019040" cy="42814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Bolla: nuvola 5">
            <a:extLst>
              <a:ext uri="{FF2B5EF4-FFF2-40B4-BE49-F238E27FC236}">
                <a16:creationId xmlns:a16="http://schemas.microsoft.com/office/drawing/2014/main" xmlns="" id="{332217EC-448F-4DCC-82F9-279F960B4AD1}"/>
              </a:ext>
            </a:extLst>
          </p:cNvPr>
          <p:cNvSpPr/>
          <p:nvPr/>
        </p:nvSpPr>
        <p:spPr>
          <a:xfrm>
            <a:off x="5862321" y="0"/>
            <a:ext cx="5222240" cy="21031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C65BEBB-42A8-4EDD-AACD-73537F590FBF}"/>
              </a:ext>
            </a:extLst>
          </p:cNvPr>
          <p:cNvSpPr txBox="1"/>
          <p:nvPr/>
        </p:nvSpPr>
        <p:spPr>
          <a:xfrm>
            <a:off x="6334761" y="2103120"/>
            <a:ext cx="4277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>
                <a:solidFill>
                  <a:schemeClr val="bg1"/>
                </a:solidFill>
              </a:rPr>
              <a:t>Tra Empoli e Pistoia ,sabato 15 Aprile 1552 nel borgo di Vinci nasce Leonardo da </a:t>
            </a:r>
            <a:r>
              <a:rPr lang="it-IT" dirty="0" err="1">
                <a:solidFill>
                  <a:schemeClr val="bg1"/>
                </a:solidFill>
              </a:rPr>
              <a:t>Sier</a:t>
            </a:r>
            <a:r>
              <a:rPr lang="it-IT" dirty="0">
                <a:solidFill>
                  <a:schemeClr val="bg1"/>
                </a:solidFill>
              </a:rPr>
              <a:t> Pier </a:t>
            </a:r>
            <a:r>
              <a:rPr lang="it-IT" dirty="0" err="1">
                <a:solidFill>
                  <a:schemeClr val="bg1"/>
                </a:solidFill>
              </a:rPr>
              <a:t>D’antonio</a:t>
            </a:r>
            <a:r>
              <a:rPr lang="it-IT" dirty="0">
                <a:solidFill>
                  <a:schemeClr val="bg1"/>
                </a:solidFill>
              </a:rPr>
              <a:t> e Caterina ,una donna  che sposerà poi un contadino. Nonostante </a:t>
            </a:r>
            <a:r>
              <a:rPr lang="it-IT" dirty="0" err="1">
                <a:solidFill>
                  <a:schemeClr val="bg1"/>
                </a:solidFill>
              </a:rPr>
              <a:t>leonardo</a:t>
            </a:r>
            <a:r>
              <a:rPr lang="it-IT" dirty="0">
                <a:solidFill>
                  <a:schemeClr val="bg1"/>
                </a:solidFill>
              </a:rPr>
              <a:t> fosse illegittimo  venne accolto nella casa paterna dove verrà allevato ed educato con </a:t>
            </a:r>
            <a:r>
              <a:rPr lang="it-IT" dirty="0" err="1">
                <a:solidFill>
                  <a:schemeClr val="bg1"/>
                </a:solidFill>
              </a:rPr>
              <a:t>affetto.A</a:t>
            </a:r>
            <a:r>
              <a:rPr lang="it-IT" dirty="0">
                <a:solidFill>
                  <a:schemeClr val="bg1"/>
                </a:solidFill>
              </a:rPr>
              <a:t> 16 anni il nonno muore e la famiglia   dopo poco ,si trasferisce a Firenze. Nel 1480 entra a far parte dell’accademia del giardino di San Marco patrocinio di Lorenzo il Magnifico, il primo approccio di Leonardo  alla  scultura.</a:t>
            </a:r>
          </a:p>
          <a:p>
            <a:r>
              <a:rPr lang="it-IT" dirty="0">
                <a:solidFill>
                  <a:srgbClr val="FF0000"/>
                </a:solidFill>
              </a:rPr>
              <a:t>Lorenzo M.5b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2E1ACBA-441D-4750-A3E7-BB33AC0309B2}"/>
              </a:ext>
            </a:extLst>
          </p:cNvPr>
          <p:cNvSpPr txBox="1"/>
          <p:nvPr/>
        </p:nvSpPr>
        <p:spPr>
          <a:xfrm>
            <a:off x="6579529" y="422592"/>
            <a:ext cx="471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famiglia di Leonardo </a:t>
            </a:r>
            <a:r>
              <a:rPr lang="it-IT" dirty="0"/>
              <a:t>,</a:t>
            </a:r>
            <a:r>
              <a:rPr lang="it-IT" dirty="0">
                <a:solidFill>
                  <a:schemeClr val="accent3"/>
                </a:solidFill>
              </a:rPr>
              <a:t>il padre Ser Pietro </a:t>
            </a:r>
            <a:r>
              <a:rPr lang="it-IT" dirty="0" err="1">
                <a:solidFill>
                  <a:schemeClr val="accent3"/>
                </a:solidFill>
              </a:rPr>
              <a:t>D’antonio</a:t>
            </a:r>
            <a:r>
              <a:rPr lang="it-IT" dirty="0">
                <a:solidFill>
                  <a:schemeClr val="accent3"/>
                </a:solidFill>
              </a:rPr>
              <a:t> notaio e uomo di cultura , la madre era Caterina Buti del </a:t>
            </a:r>
            <a:r>
              <a:rPr lang="it-IT" dirty="0" err="1">
                <a:solidFill>
                  <a:schemeClr val="accent3"/>
                </a:solidFill>
              </a:rPr>
              <a:t>Vacca.Leonardo</a:t>
            </a:r>
            <a:r>
              <a:rPr lang="it-IT" dirty="0">
                <a:solidFill>
                  <a:schemeClr val="accent3"/>
                </a:solidFill>
              </a:rPr>
              <a:t> aveva 21 fratellastri tra fratelli e </a:t>
            </a:r>
            <a:r>
              <a:rPr lang="it-IT" dirty="0" err="1">
                <a:solidFill>
                  <a:schemeClr val="accent3"/>
                </a:solidFill>
              </a:rPr>
              <a:t>sorelle.</a:t>
            </a:r>
            <a:r>
              <a:rPr lang="it-IT" dirty="0" err="1">
                <a:solidFill>
                  <a:srgbClr val="FF0000"/>
                </a:solidFill>
              </a:rPr>
              <a:t>Elena</a:t>
            </a:r>
            <a:r>
              <a:rPr lang="it-IT" dirty="0">
                <a:solidFill>
                  <a:srgbClr val="FF0000"/>
                </a:solidFill>
              </a:rPr>
              <a:t> 5°B</a:t>
            </a:r>
            <a:endParaRPr lang="it-IT" dirty="0"/>
          </a:p>
        </p:txBody>
      </p:sp>
      <p:pic>
        <p:nvPicPr>
          <p:cNvPr id="5" name="Immagine 4" descr="Immagine che contiene interni, tavolo, piccolo, sedendo&#10;&#10;Descrizione generata automaticamente">
            <a:extLst>
              <a:ext uri="{FF2B5EF4-FFF2-40B4-BE49-F238E27FC236}">
                <a16:creationId xmlns:a16="http://schemas.microsoft.com/office/drawing/2014/main" xmlns="" id="{BBF4C424-7C9C-427F-B02F-9E85A97C8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06" y="913835"/>
            <a:ext cx="5019040" cy="4484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655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DC4B4B4-DCA7-484E-940B-DF1C43C7D584}"/>
              </a:ext>
            </a:extLst>
          </p:cNvPr>
          <p:cNvSpPr txBox="1"/>
          <p:nvPr/>
        </p:nvSpPr>
        <p:spPr>
          <a:xfrm>
            <a:off x="365760" y="1674674"/>
            <a:ext cx="6258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dama con l’ermellino</a:t>
            </a:r>
          </a:p>
          <a:p>
            <a:endParaRPr lang="it-IT" dirty="0"/>
          </a:p>
          <a:p>
            <a:r>
              <a:rPr lang="it-IT" dirty="0"/>
              <a:t>È un’opera ,dipinto ad olio su tavola nel 1488-90 ed è esposta al castello di Wawel A CRACOVIA.</a:t>
            </a:r>
          </a:p>
          <a:p>
            <a:r>
              <a:rPr lang="it-IT" dirty="0"/>
              <a:t>La donna ritratta è sicuramente Cecilia Gallerani amante di </a:t>
            </a:r>
            <a:r>
              <a:rPr lang="it-IT" dirty="0" err="1"/>
              <a:t>ludovico</a:t>
            </a:r>
            <a:r>
              <a:rPr lang="it-IT" dirty="0"/>
              <a:t> </a:t>
            </a:r>
            <a:r>
              <a:rPr lang="it-IT" dirty="0" err="1"/>
              <a:t>sfonza</a:t>
            </a:r>
            <a:r>
              <a:rPr lang="it-IT" dirty="0"/>
              <a:t> che è il committente  del dipinto.</a:t>
            </a:r>
          </a:p>
          <a:p>
            <a:r>
              <a:rPr lang="it-IT" dirty="0">
                <a:solidFill>
                  <a:srgbClr val="FF0000"/>
                </a:solidFill>
              </a:rPr>
              <a:t>Nicola 5b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7B95939-F0E2-40C6-A06E-C30C91B654A4}"/>
              </a:ext>
            </a:extLst>
          </p:cNvPr>
          <p:cNvSpPr txBox="1"/>
          <p:nvPr/>
        </p:nvSpPr>
        <p:spPr>
          <a:xfrm>
            <a:off x="538481" y="4029164"/>
            <a:ext cx="7071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Il Cenacolo</a:t>
            </a:r>
          </a:p>
          <a:p>
            <a:r>
              <a:rPr lang="it-IT" dirty="0"/>
              <a:t> Il cenacolo è un dipinto parietale ottenuto con una tecnica mista a secco su intonaco ,il dipinto è stato realizzato tra il  1494-1498.</a:t>
            </a:r>
          </a:p>
          <a:p>
            <a:r>
              <a:rPr lang="it-IT" dirty="0"/>
              <a:t>E’ conservato nell’ex refettorio al Santuario di Santa Maria del Fiore delle Grazie.</a:t>
            </a:r>
          </a:p>
          <a:p>
            <a:r>
              <a:rPr lang="it-IT" dirty="0"/>
              <a:t>Fu commissionato da dei monaci.</a:t>
            </a:r>
          </a:p>
          <a:p>
            <a:r>
              <a:rPr lang="it-IT" dirty="0"/>
              <a:t>Ed è una rappresentazione dell’ultima cena di Gesù.</a:t>
            </a:r>
          </a:p>
          <a:p>
            <a:r>
              <a:rPr lang="it-IT" dirty="0">
                <a:solidFill>
                  <a:srgbClr val="FF0000"/>
                </a:solidFill>
              </a:rPr>
              <a:t>Giulia 5a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A20102E-0D5E-42C4-B780-F6E79D6228C9}"/>
              </a:ext>
            </a:extLst>
          </p:cNvPr>
          <p:cNvSpPr txBox="1"/>
          <p:nvPr/>
        </p:nvSpPr>
        <p:spPr>
          <a:xfrm>
            <a:off x="4655541" y="451744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OPERE DI LEONARDO</a:t>
            </a:r>
          </a:p>
        </p:txBody>
      </p:sp>
      <p:pic>
        <p:nvPicPr>
          <p:cNvPr id="6" name="Immagine 5" descr="Immagine che contiene sedendo, vecchio, maglietta, tenendo&#10;&#10;Descrizione generata automaticamente">
            <a:extLst>
              <a:ext uri="{FF2B5EF4-FFF2-40B4-BE49-F238E27FC236}">
                <a16:creationId xmlns:a16="http://schemas.microsoft.com/office/drawing/2014/main" xmlns="" id="{57532529-2797-47BA-891E-625FBEAE55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976" y="451744"/>
            <a:ext cx="3222020" cy="429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13DE1A5-1ADF-4136-95A5-C36E8A624D2C}"/>
              </a:ext>
            </a:extLst>
          </p:cNvPr>
          <p:cNvSpPr txBox="1"/>
          <p:nvPr/>
        </p:nvSpPr>
        <p:spPr>
          <a:xfrm>
            <a:off x="8985496" y="474942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Nicola C.</a:t>
            </a:r>
          </a:p>
        </p:txBody>
      </p:sp>
    </p:spTree>
    <p:extLst>
      <p:ext uri="{BB962C8B-B14F-4D97-AF65-F5344CB8AC3E}">
        <p14:creationId xmlns:p14="http://schemas.microsoft.com/office/powerpoint/2010/main" val="197058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vola 5">
            <a:extLst>
              <a:ext uri="{FF2B5EF4-FFF2-40B4-BE49-F238E27FC236}">
                <a16:creationId xmlns:a16="http://schemas.microsoft.com/office/drawing/2014/main" xmlns="" id="{622A3E39-7D85-42A5-B5FB-A7D056205453}"/>
              </a:ext>
            </a:extLst>
          </p:cNvPr>
          <p:cNvSpPr/>
          <p:nvPr/>
        </p:nvSpPr>
        <p:spPr>
          <a:xfrm>
            <a:off x="152400" y="135434"/>
            <a:ext cx="7305040" cy="329356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4ADB16E-0872-4128-BE3E-F473EAC997AC}"/>
              </a:ext>
            </a:extLst>
          </p:cNvPr>
          <p:cNvSpPr txBox="1"/>
          <p:nvPr/>
        </p:nvSpPr>
        <p:spPr>
          <a:xfrm>
            <a:off x="426720" y="853440"/>
            <a:ext cx="737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                    L’uomo vitruviano</a:t>
            </a:r>
          </a:p>
          <a:p>
            <a:r>
              <a:rPr lang="it-IT" dirty="0">
                <a:solidFill>
                  <a:srgbClr val="0070C0"/>
                </a:solidFill>
              </a:rPr>
              <a:t>                     È un disegno a penna e inchiostro</a:t>
            </a:r>
          </a:p>
          <a:p>
            <a:r>
              <a:rPr lang="it-IT" dirty="0">
                <a:solidFill>
                  <a:srgbClr val="0070C0"/>
                </a:solidFill>
              </a:rPr>
              <a:t>Su </a:t>
            </a:r>
            <a:r>
              <a:rPr lang="it-IT" dirty="0" err="1">
                <a:solidFill>
                  <a:srgbClr val="0070C0"/>
                </a:solidFill>
              </a:rPr>
              <a:t>carta.Conservato</a:t>
            </a:r>
            <a:r>
              <a:rPr lang="it-IT" dirty="0">
                <a:solidFill>
                  <a:srgbClr val="0070C0"/>
                </a:solidFill>
              </a:rPr>
              <a:t> nel gabinetto dei disegni e delle stampe delle gallerie dell’accademia di venezia.35cm per 26cm periodo                rinascimento e genere astrattismo.</a:t>
            </a:r>
          </a:p>
          <a:p>
            <a:r>
              <a:rPr lang="it-IT" dirty="0">
                <a:solidFill>
                  <a:srgbClr val="0070C0"/>
                </a:solidFill>
              </a:rPr>
              <a:t>Alessio V. 5°b</a:t>
            </a:r>
          </a:p>
        </p:txBody>
      </p:sp>
      <p:pic>
        <p:nvPicPr>
          <p:cNvPr id="4" name="Immagine 3" descr="Immagine che contiene lavagnabianca, sedendo, tavolo&#10;&#10;Descrizione generata automaticamente">
            <a:extLst>
              <a:ext uri="{FF2B5EF4-FFF2-40B4-BE49-F238E27FC236}">
                <a16:creationId xmlns:a16="http://schemas.microsoft.com/office/drawing/2014/main" xmlns="" id="{439AA31D-3D83-44F3-8968-B5E1258FE5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24015" y="1568450"/>
            <a:ext cx="5557520" cy="392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6629271-856E-4B94-AF2C-F0E1A4FA49F0}"/>
              </a:ext>
            </a:extLst>
          </p:cNvPr>
          <p:cNvSpPr txBox="1"/>
          <p:nvPr/>
        </p:nvSpPr>
        <p:spPr>
          <a:xfrm>
            <a:off x="8422640" y="6217920"/>
            <a:ext cx="11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Mattia C.</a:t>
            </a:r>
          </a:p>
        </p:txBody>
      </p:sp>
    </p:spTree>
    <p:extLst>
      <p:ext uri="{BB962C8B-B14F-4D97-AF65-F5344CB8AC3E}">
        <p14:creationId xmlns:p14="http://schemas.microsoft.com/office/powerpoint/2010/main" val="2691539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6AF7617-CC1B-45C2-BF70-FEFC8D37C81F}"/>
              </a:ext>
            </a:extLst>
          </p:cNvPr>
          <p:cNvSpPr txBox="1"/>
          <p:nvPr/>
        </p:nvSpPr>
        <p:spPr>
          <a:xfrm>
            <a:off x="4407535" y="824230"/>
            <a:ext cx="7475468" cy="2031325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26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Gioconda (analisi dell’opera)</a:t>
            </a:r>
          </a:p>
          <a:p>
            <a:r>
              <a:rPr lang="it-IT" dirty="0">
                <a:solidFill>
                  <a:srgbClr val="0070C0"/>
                </a:solidFill>
              </a:rPr>
              <a:t>La Gioconda è un’ opera dipinta ad </a:t>
            </a:r>
            <a:r>
              <a:rPr lang="it-IT" dirty="0" err="1">
                <a:solidFill>
                  <a:srgbClr val="0070C0"/>
                </a:solidFill>
              </a:rPr>
              <a:t>olio.la</a:t>
            </a:r>
            <a:r>
              <a:rPr lang="it-IT" dirty="0">
                <a:solidFill>
                  <a:srgbClr val="0070C0"/>
                </a:solidFill>
              </a:rPr>
              <a:t> donna ritratta ha capelli lunghi lisci e </a:t>
            </a:r>
            <a:r>
              <a:rPr lang="it-IT" dirty="0" err="1">
                <a:solidFill>
                  <a:srgbClr val="0070C0"/>
                </a:solidFill>
              </a:rPr>
              <a:t>castani.un</a:t>
            </a:r>
            <a:r>
              <a:rPr lang="it-IT" dirty="0">
                <a:solidFill>
                  <a:srgbClr val="0070C0"/>
                </a:solidFill>
              </a:rPr>
              <a:t> viso ovale con un naso non troppo </a:t>
            </a:r>
            <a:r>
              <a:rPr lang="it-IT" dirty="0" err="1">
                <a:solidFill>
                  <a:srgbClr val="0070C0"/>
                </a:solidFill>
              </a:rPr>
              <a:t>pronunciato,occhi</a:t>
            </a:r>
            <a:r>
              <a:rPr lang="it-IT" dirty="0">
                <a:solidFill>
                  <a:srgbClr val="0070C0"/>
                </a:solidFill>
              </a:rPr>
              <a:t> castano chiaro. E’ seduta su una sedia di legno e sembra sia ad un balcone , dietro si staglia un paesaggio naturale  pieno di </a:t>
            </a:r>
            <a:r>
              <a:rPr lang="it-IT" dirty="0" err="1">
                <a:solidFill>
                  <a:srgbClr val="0070C0"/>
                </a:solidFill>
              </a:rPr>
              <a:t>alberi.</a:t>
            </a:r>
            <a:r>
              <a:rPr lang="it-IT" dirty="0" err="1">
                <a:solidFill>
                  <a:srgbClr val="FF0000"/>
                </a:solidFill>
              </a:rPr>
              <a:t>Daniele</a:t>
            </a:r>
            <a:r>
              <a:rPr lang="it-IT" dirty="0">
                <a:solidFill>
                  <a:srgbClr val="FF0000"/>
                </a:solidFill>
              </a:rPr>
              <a:t> 5°A 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D47EC2A-919D-4193-81FD-1BC1D5565C07}"/>
              </a:ext>
            </a:extLst>
          </p:cNvPr>
          <p:cNvSpPr txBox="1"/>
          <p:nvPr/>
        </p:nvSpPr>
        <p:spPr>
          <a:xfrm>
            <a:off x="1610139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489BE55-4098-4031-B512-4258DEE56E30}"/>
              </a:ext>
            </a:extLst>
          </p:cNvPr>
          <p:cNvSpPr txBox="1"/>
          <p:nvPr/>
        </p:nvSpPr>
        <p:spPr>
          <a:xfrm>
            <a:off x="4275455" y="3266440"/>
            <a:ext cx="4950394" cy="2031325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26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Tecnica</a:t>
            </a:r>
          </a:p>
          <a:p>
            <a:r>
              <a:rPr lang="it-IT" dirty="0">
                <a:solidFill>
                  <a:srgbClr val="0070C0"/>
                </a:solidFill>
              </a:rPr>
              <a:t>La tecnica e olio su tavola di legno  di pioppo</a:t>
            </a:r>
          </a:p>
          <a:p>
            <a:r>
              <a:rPr lang="it-IT" dirty="0">
                <a:solidFill>
                  <a:srgbClr val="0070C0"/>
                </a:solidFill>
              </a:rPr>
              <a:t>È stata dipinta nel 1503.1504. 77x53 x13</a:t>
            </a:r>
          </a:p>
          <a:p>
            <a:r>
              <a:rPr lang="it-IT" dirty="0">
                <a:solidFill>
                  <a:srgbClr val="0070C0"/>
                </a:solidFill>
              </a:rPr>
              <a:t>Opera iconica ed </a:t>
            </a:r>
            <a:r>
              <a:rPr lang="it-IT" dirty="0" err="1">
                <a:solidFill>
                  <a:srgbClr val="0070C0"/>
                </a:solidFill>
              </a:rPr>
              <a:t>inigmatica</a:t>
            </a:r>
            <a:r>
              <a:rPr lang="it-IT" dirty="0">
                <a:solidFill>
                  <a:srgbClr val="0070C0"/>
                </a:solidFill>
              </a:rPr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Manuel 5°A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317AE47-EB65-48D1-9A03-5975E6B1C3D1}"/>
              </a:ext>
            </a:extLst>
          </p:cNvPr>
          <p:cNvSpPr txBox="1"/>
          <p:nvPr/>
        </p:nvSpPr>
        <p:spPr>
          <a:xfrm>
            <a:off x="5588000" y="294640"/>
            <a:ext cx="18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GIOCONDA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6A7A62F-93DC-4FB7-99CE-3025B7241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7" y="935314"/>
            <a:ext cx="3395098" cy="4794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68E5490-84AF-40BC-8959-D003D0A2B2DB}"/>
              </a:ext>
            </a:extLst>
          </p:cNvPr>
          <p:cNvSpPr txBox="1"/>
          <p:nvPr/>
        </p:nvSpPr>
        <p:spPr>
          <a:xfrm>
            <a:off x="2875280" y="551688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Elena</a:t>
            </a:r>
          </a:p>
        </p:txBody>
      </p:sp>
    </p:spTree>
    <p:extLst>
      <p:ext uri="{BB962C8B-B14F-4D97-AF65-F5344CB8AC3E}">
        <p14:creationId xmlns:p14="http://schemas.microsoft.com/office/powerpoint/2010/main" val="287376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C9EB460-25B0-4745-89C8-EB2C8F7A4EA4}"/>
              </a:ext>
            </a:extLst>
          </p:cNvPr>
          <p:cNvSpPr txBox="1"/>
          <p:nvPr/>
        </p:nvSpPr>
        <p:spPr>
          <a:xfrm>
            <a:off x="6838950" y="514350"/>
            <a:ext cx="4010025" cy="590931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26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>
                <a:solidFill>
                  <a:srgbClr val="0070C0"/>
                </a:solidFill>
              </a:rPr>
              <a:t>La Gioconda o </a:t>
            </a:r>
            <a:r>
              <a:rPr lang="it-IT" dirty="0" err="1">
                <a:solidFill>
                  <a:srgbClr val="0070C0"/>
                </a:solidFill>
              </a:rPr>
              <a:t>Monnalisa</a:t>
            </a:r>
            <a:r>
              <a:rPr lang="it-IT" dirty="0">
                <a:solidFill>
                  <a:srgbClr val="0070C0"/>
                </a:solidFill>
              </a:rPr>
              <a:t> elaborata da </a:t>
            </a:r>
            <a:r>
              <a:rPr lang="it-IT" dirty="0" err="1">
                <a:solidFill>
                  <a:srgbClr val="0070C0"/>
                </a:solidFill>
              </a:rPr>
              <a:t>lintorno</a:t>
            </a:r>
            <a:r>
              <a:rPr lang="it-IT" dirty="0">
                <a:solidFill>
                  <a:srgbClr val="0070C0"/>
                </a:solidFill>
              </a:rPr>
              <a:t> al 1503-06 fu portata a termine in tempi molto più lunghi .Il quadro più famoso al </a:t>
            </a:r>
            <a:r>
              <a:rPr lang="it-IT" dirty="0" err="1">
                <a:solidFill>
                  <a:srgbClr val="0070C0"/>
                </a:solidFill>
              </a:rPr>
              <a:t>mondo.il</a:t>
            </a:r>
            <a:r>
              <a:rPr lang="it-IT" dirty="0">
                <a:solidFill>
                  <a:srgbClr val="0070C0"/>
                </a:solidFill>
              </a:rPr>
              <a:t> dipinto realizzato con la tecnica dell’olio su tavola. La donna dall’enigmatico sorriso ritratta nel dipinto era probabilmente </a:t>
            </a:r>
            <a:r>
              <a:rPr lang="it-IT" dirty="0" err="1">
                <a:solidFill>
                  <a:srgbClr val="0070C0"/>
                </a:solidFill>
              </a:rPr>
              <a:t>Monnalisa,sposa</a:t>
            </a:r>
            <a:r>
              <a:rPr lang="it-IT" dirty="0">
                <a:solidFill>
                  <a:srgbClr val="0070C0"/>
                </a:solidFill>
              </a:rPr>
              <a:t> del mercante </a:t>
            </a:r>
            <a:r>
              <a:rPr lang="it-IT" dirty="0" err="1">
                <a:solidFill>
                  <a:srgbClr val="0070C0"/>
                </a:solidFill>
              </a:rPr>
              <a:t>francesco</a:t>
            </a:r>
            <a:r>
              <a:rPr lang="it-IT" dirty="0">
                <a:solidFill>
                  <a:srgbClr val="0070C0"/>
                </a:solidFill>
              </a:rPr>
              <a:t> del </a:t>
            </a:r>
            <a:r>
              <a:rPr lang="it-IT" dirty="0" err="1">
                <a:solidFill>
                  <a:srgbClr val="0070C0"/>
                </a:solidFill>
              </a:rPr>
              <a:t>Giocodo.sullo</a:t>
            </a:r>
            <a:r>
              <a:rPr lang="it-IT" dirty="0">
                <a:solidFill>
                  <a:srgbClr val="0070C0"/>
                </a:solidFill>
              </a:rPr>
              <a:t> sfondo di un paesaggio ispirato alla campagna lombarda si taglia una delle figure femminili più celebri della pittura di tutto i </a:t>
            </a:r>
            <a:r>
              <a:rPr lang="it-IT" dirty="0" err="1">
                <a:solidFill>
                  <a:srgbClr val="0070C0"/>
                </a:solidFill>
              </a:rPr>
              <a:t>tempi,divenuta</a:t>
            </a:r>
            <a:r>
              <a:rPr lang="it-IT" dirty="0">
                <a:solidFill>
                  <a:srgbClr val="0070C0"/>
                </a:solidFill>
              </a:rPr>
              <a:t> un simbolo dell’arte stessa e della sua </a:t>
            </a:r>
            <a:r>
              <a:rPr lang="it-IT" dirty="0" err="1">
                <a:solidFill>
                  <a:srgbClr val="0070C0"/>
                </a:solidFill>
              </a:rPr>
              <a:t>ambiguità.L’opera</a:t>
            </a:r>
            <a:r>
              <a:rPr lang="it-IT" dirty="0">
                <a:solidFill>
                  <a:srgbClr val="0070C0"/>
                </a:solidFill>
              </a:rPr>
              <a:t> che dopo tante letture conserva intatto il suo misterioso </a:t>
            </a:r>
            <a:r>
              <a:rPr lang="it-IT" dirty="0" err="1">
                <a:solidFill>
                  <a:srgbClr val="0070C0"/>
                </a:solidFill>
              </a:rPr>
              <a:t>fascino.E</a:t>
            </a:r>
            <a:r>
              <a:rPr lang="it-IT" dirty="0">
                <a:solidFill>
                  <a:srgbClr val="0070C0"/>
                </a:solidFill>
              </a:rPr>
              <a:t>’ esposta al museo </a:t>
            </a:r>
            <a:r>
              <a:rPr lang="it-IT" dirty="0" err="1">
                <a:solidFill>
                  <a:srgbClr val="0070C0"/>
                </a:solidFill>
              </a:rPr>
              <a:t>dell</a:t>
            </a:r>
            <a:r>
              <a:rPr lang="it-IT" dirty="0">
                <a:solidFill>
                  <a:srgbClr val="0070C0"/>
                </a:solidFill>
              </a:rPr>
              <a:t> Louvre di Parigi.</a:t>
            </a:r>
          </a:p>
          <a:p>
            <a:r>
              <a:rPr lang="it-IT" dirty="0">
                <a:solidFill>
                  <a:srgbClr val="FF0000"/>
                </a:solidFill>
              </a:rPr>
              <a:t>Vincenzo 5°B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A4925E0-991C-4445-9224-B3992D23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8800" y="1244600"/>
            <a:ext cx="6200140" cy="4368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6C4C8C8-EAEB-45F4-A701-C611047D2CEF}"/>
              </a:ext>
            </a:extLst>
          </p:cNvPr>
          <p:cNvSpPr txBox="1"/>
          <p:nvPr/>
        </p:nvSpPr>
        <p:spPr>
          <a:xfrm>
            <a:off x="4795847" y="615973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vincenzo</a:t>
            </a:r>
          </a:p>
        </p:txBody>
      </p:sp>
    </p:spTree>
    <p:extLst>
      <p:ext uri="{BB962C8B-B14F-4D97-AF65-F5344CB8AC3E}">
        <p14:creationId xmlns:p14="http://schemas.microsoft.com/office/powerpoint/2010/main" val="3205434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753574A-E0EB-494E-9D71-0C16D5DA7C08}"/>
              </a:ext>
            </a:extLst>
          </p:cNvPr>
          <p:cNvSpPr txBox="1"/>
          <p:nvPr/>
        </p:nvSpPr>
        <p:spPr>
          <a:xfrm>
            <a:off x="6784975" y="2255342"/>
            <a:ext cx="4370705" cy="1200329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26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La Gioconda è stata di volta in volta amata  ma anche derisa o aggredita.</a:t>
            </a:r>
          </a:p>
          <a:p>
            <a:r>
              <a:rPr lang="it-IT" dirty="0">
                <a:solidFill>
                  <a:srgbClr val="FF0000"/>
                </a:solidFill>
              </a:rPr>
              <a:t>Alice C.5°B</a:t>
            </a:r>
          </a:p>
        </p:txBody>
      </p:sp>
      <p:pic>
        <p:nvPicPr>
          <p:cNvPr id="6" name="Immagine 5" descr="Immagine che contiene tavolo, sedendo, tenendo, bianco&#10;&#10;Descrizione generata automaticamente">
            <a:extLst>
              <a:ext uri="{FF2B5EF4-FFF2-40B4-BE49-F238E27FC236}">
                <a16:creationId xmlns:a16="http://schemas.microsoft.com/office/drawing/2014/main" xmlns="" id="{5105FEC0-EEAA-4E21-A674-9FCE181F0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20" y="793711"/>
            <a:ext cx="5425440" cy="4662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63722A1-DB8A-4A94-A485-CB74A747469F}"/>
              </a:ext>
            </a:extLst>
          </p:cNvPr>
          <p:cNvSpPr txBox="1"/>
          <p:nvPr/>
        </p:nvSpPr>
        <p:spPr>
          <a:xfrm>
            <a:off x="5295266" y="494792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Alice </a:t>
            </a:r>
          </a:p>
        </p:txBody>
      </p:sp>
    </p:spTree>
    <p:extLst>
      <p:ext uri="{BB962C8B-B14F-4D97-AF65-F5344CB8AC3E}">
        <p14:creationId xmlns:p14="http://schemas.microsoft.com/office/powerpoint/2010/main" val="372640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A4568E2-2E54-4F74-999E-7664EBC1825C}"/>
              </a:ext>
            </a:extLst>
          </p:cNvPr>
          <p:cNvSpPr txBox="1"/>
          <p:nvPr/>
        </p:nvSpPr>
        <p:spPr>
          <a:xfrm>
            <a:off x="5476241" y="1209040"/>
            <a:ext cx="6136639" cy="1477328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26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Migliaia di persone al giorno vanno a visitarla tanto che nella grande sala in cui è esposta è protetta da un cordone che tiene lontani i </a:t>
            </a:r>
            <a:r>
              <a:rPr lang="it-IT" dirty="0" err="1">
                <a:solidFill>
                  <a:schemeClr val="accent3">
                    <a:lumMod val="75000"/>
                  </a:schemeClr>
                </a:solidFill>
              </a:rPr>
              <a:t>visitatori,questo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 perché il dipinto ha subito tanti tentativi di vandalismo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Mattia 5°A</a:t>
            </a:r>
          </a:p>
        </p:txBody>
      </p:sp>
      <p:pic>
        <p:nvPicPr>
          <p:cNvPr id="5" name="Immagine 4" descr="Immagine che contiene borsa, sipario, orologio&#10;&#10;Descrizione generata automaticamente">
            <a:extLst>
              <a:ext uri="{FF2B5EF4-FFF2-40B4-BE49-F238E27FC236}">
                <a16:creationId xmlns:a16="http://schemas.microsoft.com/office/drawing/2014/main" xmlns="" id="{262C747D-B8CE-42BD-918C-E41F615A8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280" y="1280160"/>
            <a:ext cx="5577840" cy="396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0A99644-94D7-4B7E-9A79-2ECF8D94F310}"/>
              </a:ext>
            </a:extLst>
          </p:cNvPr>
          <p:cNvSpPr txBox="1"/>
          <p:nvPr/>
        </p:nvSpPr>
        <p:spPr>
          <a:xfrm>
            <a:off x="2976880" y="5684123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mattia</a:t>
            </a:r>
          </a:p>
        </p:txBody>
      </p:sp>
    </p:spTree>
    <p:extLst>
      <p:ext uri="{BB962C8B-B14F-4D97-AF65-F5344CB8AC3E}">
        <p14:creationId xmlns:p14="http://schemas.microsoft.com/office/powerpoint/2010/main" val="142906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BBACAB0-A1CD-4B4F-9A19-F89D58FE58C7}"/>
              </a:ext>
            </a:extLst>
          </p:cNvPr>
          <p:cNvSpPr/>
          <p:nvPr/>
        </p:nvSpPr>
        <p:spPr>
          <a:xfrm>
            <a:off x="600074" y="4234696"/>
            <a:ext cx="109823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Punti di forza :</a:t>
            </a:r>
          </a:p>
          <a:p>
            <a:r>
              <a:rPr lang="it-IT" dirty="0"/>
              <a:t>Utilizzo delle tecnologie,</a:t>
            </a:r>
          </a:p>
          <a:p>
            <a:r>
              <a:rPr lang="it-IT" dirty="0"/>
              <a:t>Il grado di interesse, la motivazione, la collaborazione e il coinvolgimento mostrati dagli alunni</a:t>
            </a:r>
          </a:p>
          <a:p>
            <a:r>
              <a:rPr lang="it-IT" dirty="0"/>
              <a:t> </a:t>
            </a:r>
          </a:p>
          <a:p>
            <a:r>
              <a:rPr lang="it-IT" dirty="0">
                <a:solidFill>
                  <a:srgbClr val="FF0000"/>
                </a:solidFill>
              </a:rPr>
              <a:t>Punti di debolezza :  </a:t>
            </a:r>
            <a:r>
              <a:rPr lang="it-IT" dirty="0"/>
              <a:t>nonostante gli alunni  abbiano mostrato interesse e partecipazione ,la mancanza del  lavoro di gruppo in presenza non ha dato loro  la possibilità di lavorare in maniera collaborativa e propositiva con i propri compagni.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0C6B838-B732-45D4-95A1-85A5063AD124}"/>
              </a:ext>
            </a:extLst>
          </p:cNvPr>
          <p:cNvSpPr txBox="1"/>
          <p:nvPr/>
        </p:nvSpPr>
        <p:spPr>
          <a:xfrm>
            <a:off x="509587" y="743694"/>
            <a:ext cx="108680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Fasi del percorso</a:t>
            </a:r>
          </a:p>
          <a:p>
            <a:r>
              <a:rPr lang="it-IT" dirty="0"/>
              <a:t>Il progetto è stato  proposto per i ragazzi della classe 5^A e 5^B scuola Deledda di Gaggio ed è nato </a:t>
            </a:r>
          </a:p>
          <a:p>
            <a:r>
              <a:rPr lang="it-IT" dirty="0"/>
              <a:t>In continuità con il lavoro svolto sul patrimonio artistico italiano ed i siti dell’UNESCO.</a:t>
            </a:r>
          </a:p>
          <a:p>
            <a:r>
              <a:rPr lang="it-IT" dirty="0"/>
              <a:t>-E’ stata proposta la possibilità di visitare Roma e Firenze attraverso l’utilizzo di </a:t>
            </a:r>
            <a:r>
              <a:rPr lang="it-IT" dirty="0" err="1"/>
              <a:t>google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.</a:t>
            </a:r>
          </a:p>
          <a:p>
            <a:pPr marL="285750" indent="-285750">
              <a:buFontTx/>
              <a:buChar char="-"/>
            </a:pPr>
            <a:r>
              <a:rPr lang="it-IT" dirty="0"/>
              <a:t>Hanno osservato e ricercato le informazioni sui monumenti ed i luoghi di interesse culturale.</a:t>
            </a:r>
          </a:p>
          <a:p>
            <a:pPr marL="285750" indent="-285750">
              <a:buFontTx/>
              <a:buChar char="-"/>
            </a:pPr>
            <a:r>
              <a:rPr lang="it-IT" dirty="0"/>
              <a:t>Hanno visitato i musei Vaticani in particolare la cappella Sistina attraverso il sito «musei vaticani»</a:t>
            </a:r>
          </a:p>
          <a:p>
            <a:pPr marL="285750" indent="-285750">
              <a:buFontTx/>
              <a:buChar char="-"/>
            </a:pPr>
            <a:r>
              <a:rPr lang="it-IT" dirty="0"/>
              <a:t>Hanno ricercato attraverso il sito </a:t>
            </a:r>
            <a:r>
              <a:rPr lang="it-IT" dirty="0" err="1"/>
              <a:t>google</a:t>
            </a:r>
            <a:r>
              <a:rPr lang="it-IT" dirty="0"/>
              <a:t> art ed culture informazioni  su Leonardo e Michelangelo.</a:t>
            </a:r>
          </a:p>
          <a:p>
            <a:pPr marL="285750" indent="-285750">
              <a:buFontTx/>
              <a:buChar char="-"/>
            </a:pPr>
            <a:r>
              <a:rPr lang="it-IT" dirty="0"/>
              <a:t>Hanno creato  degli elaborati artistici delle ricerche fatte: </a:t>
            </a:r>
            <a:r>
              <a:rPr lang="it-IT" dirty="0" err="1"/>
              <a:t>monumenti,opere</a:t>
            </a:r>
            <a:r>
              <a:rPr lang="it-IT" dirty="0"/>
              <a:t> e ritratti degli artisti.</a:t>
            </a:r>
          </a:p>
          <a:p>
            <a:pPr marL="285750" indent="-285750">
              <a:buFontTx/>
              <a:buChar char="-"/>
            </a:pPr>
            <a:r>
              <a:rPr lang="it-IT" dirty="0"/>
              <a:t>Hanno condiviso in aula virtuale le loro ricerche ed i loro elaborati.</a:t>
            </a:r>
          </a:p>
          <a:p>
            <a:pPr marL="285750" indent="-285750">
              <a:buFontTx/>
              <a:buChar char="-"/>
            </a:pPr>
            <a:r>
              <a:rPr lang="it-IT" dirty="0"/>
              <a:t>Con l’aiuto dell’insegnante hanno redatto e realizzato il power point in modalità on line.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674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tuaggio&#10;&#10;Descrizione generata automaticamente">
            <a:extLst>
              <a:ext uri="{FF2B5EF4-FFF2-40B4-BE49-F238E27FC236}">
                <a16:creationId xmlns:a16="http://schemas.microsoft.com/office/drawing/2014/main" xmlns="" id="{6A03B921-3B25-4CD6-A377-515A585D0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447" y="1046480"/>
            <a:ext cx="3226546" cy="4561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 descr="Immagine che contiene interni, tavolo, sedendo, libro&#10;&#10;Descrizione generata automaticamente">
            <a:extLst>
              <a:ext uri="{FF2B5EF4-FFF2-40B4-BE49-F238E27FC236}">
                <a16:creationId xmlns:a16="http://schemas.microsoft.com/office/drawing/2014/main" xmlns="" id="{F89F4038-2D35-4E85-8768-D8A08F8F8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125" y="2096434"/>
            <a:ext cx="3338018" cy="4277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B8AD62-1F4F-4F81-9312-7ACAF1EB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44190">
            <a:off x="7419940" y="1876460"/>
            <a:ext cx="4968240" cy="353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E252DDB-F4BB-41DD-8ADA-A2BC160B903F}"/>
              </a:ext>
            </a:extLst>
          </p:cNvPr>
          <p:cNvSpPr txBox="1"/>
          <p:nvPr/>
        </p:nvSpPr>
        <p:spPr>
          <a:xfrm>
            <a:off x="3525520" y="274320"/>
            <a:ext cx="384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Gioconda ai tempi del Covid-19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9C7DBC9-F2C9-4760-93B8-AB2D49036A7C}"/>
              </a:ext>
            </a:extLst>
          </p:cNvPr>
          <p:cNvSpPr txBox="1"/>
          <p:nvPr/>
        </p:nvSpPr>
        <p:spPr>
          <a:xfrm>
            <a:off x="2367280" y="63737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Alice M,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52050ADA-AE17-4AA4-83B9-68FB41200711}"/>
              </a:ext>
            </a:extLst>
          </p:cNvPr>
          <p:cNvSpPr txBox="1"/>
          <p:nvPr/>
        </p:nvSpPr>
        <p:spPr>
          <a:xfrm>
            <a:off x="6096000" y="5265896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Alessio D.</a:t>
            </a:r>
          </a:p>
        </p:txBody>
      </p:sp>
    </p:spTree>
    <p:extLst>
      <p:ext uri="{BB962C8B-B14F-4D97-AF65-F5344CB8AC3E}">
        <p14:creationId xmlns:p14="http://schemas.microsoft.com/office/powerpoint/2010/main" val="3688212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70A4082-02F2-4B4C-AADA-8B0FD1633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38138">
            <a:off x="-183229" y="2004934"/>
            <a:ext cx="3958661" cy="28939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magine 4" descr="Immagine che contiene colorato, coperto, figlio, fotografia&#10;&#10;Descrizione generata automaticamente">
            <a:extLst>
              <a:ext uri="{FF2B5EF4-FFF2-40B4-BE49-F238E27FC236}">
                <a16:creationId xmlns:a16="http://schemas.microsoft.com/office/drawing/2014/main" xmlns="" id="{309B8C2F-B94F-4B2F-BAB4-EA1A9106C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335">
            <a:off x="4488602" y="1381825"/>
            <a:ext cx="3299191" cy="3990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BF8FC7D-E2EA-4ACE-AB3F-CDA98297E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6530">
            <a:off x="8762451" y="1485168"/>
            <a:ext cx="2981920" cy="4101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D26CC7C-28F7-4F9F-8739-B54B908B095C}"/>
              </a:ext>
            </a:extLst>
          </p:cNvPr>
          <p:cNvSpPr txBox="1"/>
          <p:nvPr/>
        </p:nvSpPr>
        <p:spPr>
          <a:xfrm>
            <a:off x="4074160" y="133866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La Gioconda secondo Noi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849FC340-5519-480B-8660-0976DE608DD8}"/>
              </a:ext>
            </a:extLst>
          </p:cNvPr>
          <p:cNvSpPr txBox="1"/>
          <p:nvPr/>
        </p:nvSpPr>
        <p:spPr>
          <a:xfrm>
            <a:off x="1337963" y="5535587"/>
            <a:ext cx="9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Filippo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4BD3E4EA-5DC8-4227-8408-A111AA1CCA86}"/>
              </a:ext>
            </a:extLst>
          </p:cNvPr>
          <p:cNvSpPr txBox="1"/>
          <p:nvPr/>
        </p:nvSpPr>
        <p:spPr>
          <a:xfrm>
            <a:off x="5358140" y="5513253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Valentina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695899A6-CA8A-4933-AA7F-D9449CF1B326}"/>
              </a:ext>
            </a:extLst>
          </p:cNvPr>
          <p:cNvSpPr txBox="1"/>
          <p:nvPr/>
        </p:nvSpPr>
        <p:spPr>
          <a:xfrm>
            <a:off x="10130241" y="569791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Giulia</a:t>
            </a:r>
          </a:p>
        </p:txBody>
      </p:sp>
    </p:spTree>
    <p:extLst>
      <p:ext uri="{BB962C8B-B14F-4D97-AF65-F5344CB8AC3E}">
        <p14:creationId xmlns:p14="http://schemas.microsoft.com/office/powerpoint/2010/main" val="700489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797E5CC-9A78-4809-99B9-C1FA12A905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43" y="723901"/>
            <a:ext cx="3221601" cy="4295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42F6665-5BA6-4C93-BF66-33272327F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0850">
            <a:off x="8472303" y="590262"/>
            <a:ext cx="3175072" cy="4667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EF504E4-B995-44F9-B2EE-69DEA4D360C9}"/>
              </a:ext>
            </a:extLst>
          </p:cNvPr>
          <p:cNvSpPr txBox="1"/>
          <p:nvPr/>
        </p:nvSpPr>
        <p:spPr>
          <a:xfrm>
            <a:off x="9574770" y="5419299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manuel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FF62EC0-B2E1-43B2-A3EC-63554E7249D8}"/>
              </a:ext>
            </a:extLst>
          </p:cNvPr>
          <p:cNvSpPr txBox="1"/>
          <p:nvPr/>
        </p:nvSpPr>
        <p:spPr>
          <a:xfrm>
            <a:off x="2509520" y="5185458"/>
            <a:ext cx="11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Matteo 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638DE1C-CEBD-4EC6-A8FA-CEBF9BCE3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7760">
            <a:off x="5093591" y="852400"/>
            <a:ext cx="2608510" cy="3764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F2ACFDCA-59F8-4B68-BF47-D6059379C78E}"/>
              </a:ext>
            </a:extLst>
          </p:cNvPr>
          <p:cNvSpPr txBox="1"/>
          <p:nvPr/>
        </p:nvSpPr>
        <p:spPr>
          <a:xfrm>
            <a:off x="6096000" y="474518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Nicola </a:t>
            </a:r>
          </a:p>
        </p:txBody>
      </p:sp>
    </p:spTree>
    <p:extLst>
      <p:ext uri="{BB962C8B-B14F-4D97-AF65-F5344CB8AC3E}">
        <p14:creationId xmlns:p14="http://schemas.microsoft.com/office/powerpoint/2010/main" val="730632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101F96C-BD84-4BBA-8C02-A2C56B21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5"/>
          <a:stretch/>
        </p:blipFill>
        <p:spPr>
          <a:xfrm>
            <a:off x="947209" y="607814"/>
            <a:ext cx="3038772" cy="4683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4D639C4-E735-4E00-B523-6D9EFE079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2736">
            <a:off x="7420061" y="497840"/>
            <a:ext cx="3256793" cy="4683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D49329D8-1430-40B5-916B-A9A9B7724220}"/>
              </a:ext>
            </a:extLst>
          </p:cNvPr>
          <p:cNvSpPr txBox="1"/>
          <p:nvPr/>
        </p:nvSpPr>
        <p:spPr>
          <a:xfrm>
            <a:off x="2121155" y="529157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Massimo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A1EB520-57DD-46C6-B297-EC5B1A46C14E}"/>
              </a:ext>
            </a:extLst>
          </p:cNvPr>
          <p:cNvSpPr txBox="1"/>
          <p:nvPr/>
        </p:nvSpPr>
        <p:spPr>
          <a:xfrm>
            <a:off x="8302740" y="547624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Ilaria </a:t>
            </a:r>
          </a:p>
        </p:txBody>
      </p:sp>
    </p:spTree>
    <p:extLst>
      <p:ext uri="{BB962C8B-B14F-4D97-AF65-F5344CB8AC3E}">
        <p14:creationId xmlns:p14="http://schemas.microsoft.com/office/powerpoint/2010/main" val="865025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, sedendo, cibo&#10;&#10;Descrizione generata automaticamente">
            <a:extLst>
              <a:ext uri="{FF2B5EF4-FFF2-40B4-BE49-F238E27FC236}">
                <a16:creationId xmlns:a16="http://schemas.microsoft.com/office/drawing/2014/main" xmlns="" id="{80D36BFB-E665-4D26-8574-B1F2B0472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640" y="404495"/>
            <a:ext cx="3931920" cy="5807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EB1933A-E6A2-46DD-A559-11E0C1FED3F1}"/>
              </a:ext>
            </a:extLst>
          </p:cNvPr>
          <p:cNvSpPr txBox="1"/>
          <p:nvPr/>
        </p:nvSpPr>
        <p:spPr>
          <a:xfrm>
            <a:off x="8772525" y="2728913"/>
            <a:ext cx="2841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Grazie per l’attenzione</a:t>
            </a:r>
          </a:p>
          <a:p>
            <a:r>
              <a:rPr lang="it-IT" dirty="0">
                <a:solidFill>
                  <a:srgbClr val="FF0000"/>
                </a:solidFill>
              </a:rPr>
              <a:t>           5°A-B  </a:t>
            </a:r>
          </a:p>
          <a:p>
            <a:r>
              <a:rPr lang="it-IT" dirty="0">
                <a:solidFill>
                  <a:srgbClr val="FF0000"/>
                </a:solidFill>
              </a:rPr>
              <a:t>Maestra Coppola  Emma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A052E21-C1B4-45FB-AE07-E655C5A1BD88}"/>
              </a:ext>
            </a:extLst>
          </p:cNvPr>
          <p:cNvSpPr txBox="1"/>
          <p:nvPr/>
        </p:nvSpPr>
        <p:spPr>
          <a:xfrm>
            <a:off x="6910249" y="6212181"/>
            <a:ext cx="123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Michele P.</a:t>
            </a:r>
          </a:p>
        </p:txBody>
      </p:sp>
    </p:spTree>
    <p:extLst>
      <p:ext uri="{BB962C8B-B14F-4D97-AF65-F5344CB8AC3E}">
        <p14:creationId xmlns:p14="http://schemas.microsoft.com/office/powerpoint/2010/main" val="27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F8A656C-0806-4677-A38B-DA5DF0F3C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93074-5CB2-4341-A420-0DFDCA0EF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BEF8C6D-8BB3-473A-9607-D7381CC5C0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88580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2E4B23-972D-4EBF-B2CC-5CDA9739C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080" y="795509"/>
            <a:ext cx="3507023" cy="3011340"/>
          </a:xfrm>
        </p:spPr>
        <p:txBody>
          <a:bodyPr>
            <a:normAutofit/>
          </a:bodyPr>
          <a:lstStyle/>
          <a:p>
            <a:r>
              <a:rPr lang="it-IT" sz="3900"/>
              <a:t>Alla scoperta del Patrimonio Artistico Italiano e dei suoi Artisti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F7C21DB-C470-4BA9-BBD3-E231FD9A8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9080" y="3898924"/>
            <a:ext cx="3507023" cy="1777878"/>
          </a:xfrm>
        </p:spPr>
        <p:txBody>
          <a:bodyPr>
            <a:normAutofit fontScale="92500" lnSpcReduction="20000"/>
          </a:bodyPr>
          <a:lstStyle/>
          <a:p>
            <a:r>
              <a:rPr lang="it-IT" sz="2200" dirty="0"/>
              <a:t>Michelangelo e Leonardo</a:t>
            </a:r>
          </a:p>
          <a:p>
            <a:endParaRPr lang="it-IT" sz="2200" dirty="0"/>
          </a:p>
          <a:p>
            <a:r>
              <a:rPr lang="it-IT" sz="2200" dirty="0"/>
              <a:t>Classi 5^A/5^B Deledda</a:t>
            </a:r>
          </a:p>
          <a:p>
            <a:r>
              <a:rPr lang="it-IT" sz="2200" dirty="0"/>
              <a:t>Insegnate :Coppola Emma</a:t>
            </a:r>
          </a:p>
          <a:p>
            <a:r>
              <a:rPr lang="it-IT" sz="2200" dirty="0"/>
              <a:t>A.A. 2019/2020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DCFDFFB9-D302-4A05-A770-D33232254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90584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3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AB83C82-30AD-4DF2-A9AD-CE1547FDED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6D2DE0-0628-4A9A-A59D-7BA8B5EB3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E405C9-94BE-41DA-928C-DEC9A8550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8F0DEF-64DE-458B-BF1C-2F873036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882" y="2091954"/>
            <a:ext cx="5561938" cy="22158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nostro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viaggio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ha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inizio</a:t>
            </a:r>
            <a:r>
              <a:rPr lang="en-US" sz="3800" dirty="0">
                <a:solidFill>
                  <a:srgbClr val="FFFFFF"/>
                </a:solidFill>
              </a:rPr>
              <a:t> a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Roma ,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capitale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d’Italia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centro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grande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interesse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culturale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ed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artistico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Scoperta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Michelangelo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D2091A72-D5BB-42AC-8FD3-F7747D908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ED12BFC-A737-46AF-8411-481112D54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0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lettronico, schermo, computer, screenshot&#10;&#10;Descrizione generata automaticamente">
            <a:extLst>
              <a:ext uri="{FF2B5EF4-FFF2-40B4-BE49-F238E27FC236}">
                <a16:creationId xmlns:a16="http://schemas.microsoft.com/office/drawing/2014/main" xmlns="" id="{BC47E26F-EA8E-4C3F-8BA2-B0CB9FD90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0" y="101600"/>
            <a:ext cx="12046712" cy="6756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E5C35C-0049-4B34-84B5-43E079BCF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Con Google Earth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5697097-30EC-48C7-97A0-B7F10B4D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Siamo arrivati a Roma </a:t>
            </a:r>
          </a:p>
        </p:txBody>
      </p:sp>
    </p:spTree>
    <p:extLst>
      <p:ext uri="{BB962C8B-B14F-4D97-AF65-F5344CB8AC3E}">
        <p14:creationId xmlns:p14="http://schemas.microsoft.com/office/powerpoint/2010/main" val="329897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computer&#10;&#10;Descrizione generata automaticamente">
            <a:extLst>
              <a:ext uri="{FF2B5EF4-FFF2-40B4-BE49-F238E27FC236}">
                <a16:creationId xmlns:a16="http://schemas.microsoft.com/office/drawing/2014/main" xmlns="" id="{8E898ACE-65E7-4C66-818F-E0FB348D7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" y="172720"/>
            <a:ext cx="12016232" cy="62585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718AF0-D53B-4AD5-AAE3-44C44BEB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Abbiamo visto la Basilica di S.Pietro </a:t>
            </a:r>
          </a:p>
        </p:txBody>
      </p:sp>
    </p:spTree>
    <p:extLst>
      <p:ext uri="{BB962C8B-B14F-4D97-AF65-F5344CB8AC3E}">
        <p14:creationId xmlns:p14="http://schemas.microsoft.com/office/powerpoint/2010/main" val="350232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omputer, treno, bianco, stanza&#10;&#10;Descrizione generata automaticamente">
            <a:extLst>
              <a:ext uri="{FF2B5EF4-FFF2-40B4-BE49-F238E27FC236}">
                <a16:creationId xmlns:a16="http://schemas.microsoft.com/office/drawing/2014/main" xmlns="" id="{EF1BD358-9B37-44CB-986B-5B0A6551F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1813B6C-920F-4887-BCD9-68E4ADCDC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 fontScale="90000"/>
          </a:bodyPr>
          <a:lstStyle/>
          <a:p>
            <a:r>
              <a:rPr lang="it-IT" sz="3400" dirty="0">
                <a:solidFill>
                  <a:schemeClr val="bg1"/>
                </a:solidFill>
              </a:rPr>
              <a:t>… e Visitato la </a:t>
            </a:r>
            <a:r>
              <a:rPr lang="it-IT" sz="3400" dirty="0" err="1">
                <a:solidFill>
                  <a:schemeClr val="bg1"/>
                </a:solidFill>
              </a:rPr>
              <a:t>Capella</a:t>
            </a:r>
            <a:r>
              <a:rPr lang="it-IT" sz="3400" dirty="0">
                <a:solidFill>
                  <a:schemeClr val="bg1"/>
                </a:solidFill>
              </a:rPr>
              <a:t> Sistina con un tour </a:t>
            </a:r>
            <a:r>
              <a:rPr lang="it-IT" sz="3400" dirty="0" err="1">
                <a:solidFill>
                  <a:schemeClr val="bg1"/>
                </a:solidFill>
              </a:rPr>
              <a:t>virtuale,per</a:t>
            </a:r>
            <a:r>
              <a:rPr lang="it-IT" sz="3400" dirty="0">
                <a:solidFill>
                  <a:schemeClr val="bg1"/>
                </a:solidFill>
              </a:rPr>
              <a:t> ammirare alcuni dei  capolavori di Michelangelo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316D651C-D85F-4201-BC6D-18482E544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3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computer, forno&#10;&#10;Descrizione generata automaticamente">
            <a:extLst>
              <a:ext uri="{FF2B5EF4-FFF2-40B4-BE49-F238E27FC236}">
                <a16:creationId xmlns:a16="http://schemas.microsoft.com/office/drawing/2014/main" xmlns="" id="{48DB177A-7CD8-48D7-B55D-071AF422E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84D31E-A5A6-49E7-B220-85F22ECE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Giudizio universale </a:t>
            </a:r>
          </a:p>
        </p:txBody>
      </p:sp>
    </p:spTree>
    <p:extLst>
      <p:ext uri="{BB962C8B-B14F-4D97-AF65-F5344CB8AC3E}">
        <p14:creationId xmlns:p14="http://schemas.microsoft.com/office/powerpoint/2010/main" val="14545006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nalogousFromRegularSeed_2SEEDS">
      <a:dk1>
        <a:srgbClr val="000000"/>
      </a:dk1>
      <a:lt1>
        <a:srgbClr val="FFFFFF"/>
      </a:lt1>
      <a:dk2>
        <a:srgbClr val="412D24"/>
      </a:dk2>
      <a:lt2>
        <a:srgbClr val="E8E5E2"/>
      </a:lt2>
      <a:accent1>
        <a:srgbClr val="3B7FB1"/>
      </a:accent1>
      <a:accent2>
        <a:srgbClr val="46B2B3"/>
      </a:accent2>
      <a:accent3>
        <a:srgbClr val="4D5FC3"/>
      </a:accent3>
      <a:accent4>
        <a:srgbClr val="B13C3B"/>
      </a:accent4>
      <a:accent5>
        <a:srgbClr val="C37F4D"/>
      </a:accent5>
      <a:accent6>
        <a:srgbClr val="B19F3B"/>
      </a:accent6>
      <a:hlink>
        <a:srgbClr val="B7713D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2171</Words>
  <Application>Microsoft Macintosh PowerPoint</Application>
  <PresentationFormat>Personalizzato</PresentationFormat>
  <Paragraphs>167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ShapesVTI</vt:lpstr>
      <vt:lpstr>Presentazione di PowerPoint</vt:lpstr>
      <vt:lpstr>Presentazione di PowerPoint</vt:lpstr>
      <vt:lpstr>Presentazione di PowerPoint</vt:lpstr>
      <vt:lpstr>Alla scoperta del Patrimonio Artistico Italiano e dei suoi Artisti</vt:lpstr>
      <vt:lpstr>Il nostro viaggio ha inizio a Roma ,capitale d’Italia, centro di grande interesse culturale ed artistico. Alla Scoperta di Michelangelo</vt:lpstr>
      <vt:lpstr>Con Google Earth</vt:lpstr>
      <vt:lpstr>Abbiamo visto la Basilica di S.Pietro </vt:lpstr>
      <vt:lpstr>… e Visitato la Capella Sistina con un tour virtuale,per ammirare alcuni dei  capolavori di Michelangelo</vt:lpstr>
      <vt:lpstr>Il Giudizio universale </vt:lpstr>
      <vt:lpstr>Il particolare della Creazione di Adamo</vt:lpstr>
      <vt:lpstr> Con Google Arts e culture,gli alunni hanno cercato informazioni su alcune  opere più importanti di Michelangelo e sulla vita dell’artista.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 scoperta del Patrimonio Artistico Italiano e dei suoi Artisti</dc:title>
  <dc:creator>Emma C.</dc:creator>
  <cp:lastModifiedBy>DD</cp:lastModifiedBy>
  <cp:revision>68</cp:revision>
  <dcterms:created xsi:type="dcterms:W3CDTF">2020-05-14T10:32:02Z</dcterms:created>
  <dcterms:modified xsi:type="dcterms:W3CDTF">2020-06-27T21:13:41Z</dcterms:modified>
</cp:coreProperties>
</file>