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2" r:id="rId6"/>
    <p:sldId id="263" r:id="rId7"/>
    <p:sldId id="264" r:id="rId8"/>
    <p:sldId id="265"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CFADC420-FDDB-4F82-9B6E-B46441AC0855}" type="datetimeFigureOut">
              <a:rPr lang="it-IT" smtClean="0"/>
              <a:pPr/>
              <a:t>19/06/2020</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9A6872CB-D1A7-4112-A839-47365DD3BF29}"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FADC420-FDDB-4F82-9B6E-B46441AC0855}" type="datetimeFigureOut">
              <a:rPr lang="it-IT" smtClean="0"/>
              <a:pPr/>
              <a:t>19/06/2020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6872CB-D1A7-4112-A839-47365DD3BF2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FADC420-FDDB-4F82-9B6E-B46441AC0855}" type="datetimeFigureOut">
              <a:rPr lang="it-IT" smtClean="0"/>
              <a:pPr/>
              <a:t>19/06/2020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6872CB-D1A7-4112-A839-47365DD3BF2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FADC420-FDDB-4F82-9B6E-B46441AC0855}" type="datetimeFigureOut">
              <a:rPr lang="it-IT" smtClean="0"/>
              <a:pPr/>
              <a:t>19/06/2020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6872CB-D1A7-4112-A839-47365DD3BF2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CFADC420-FDDB-4F82-9B6E-B46441AC0855}" type="datetimeFigureOut">
              <a:rPr lang="it-IT" smtClean="0"/>
              <a:pPr/>
              <a:t>19/06/2020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6872CB-D1A7-4112-A839-47365DD3BF29}"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CFADC420-FDDB-4F82-9B6E-B46441AC0855}" type="datetimeFigureOut">
              <a:rPr lang="it-IT" smtClean="0"/>
              <a:pPr/>
              <a:t>19/06/2020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A6872CB-D1A7-4112-A839-47365DD3BF29}"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CFADC420-FDDB-4F82-9B6E-B46441AC0855}" type="datetimeFigureOut">
              <a:rPr lang="it-IT" smtClean="0"/>
              <a:pPr/>
              <a:t>19/06/2020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A6872CB-D1A7-4112-A839-47365DD3BF2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CFADC420-FDDB-4F82-9B6E-B46441AC0855}" type="datetimeFigureOut">
              <a:rPr lang="it-IT" smtClean="0"/>
              <a:pPr/>
              <a:t>19/06/2020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A6872CB-D1A7-4112-A839-47365DD3BF2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FADC420-FDDB-4F82-9B6E-B46441AC0855}" type="datetimeFigureOut">
              <a:rPr lang="it-IT" smtClean="0"/>
              <a:pPr/>
              <a:t>19/06/2020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A6872CB-D1A7-4112-A839-47365DD3BF2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CFADC420-FDDB-4F82-9B6E-B46441AC0855}" type="datetimeFigureOut">
              <a:rPr lang="it-IT" smtClean="0"/>
              <a:pPr/>
              <a:t>19/06/2020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A6872CB-D1A7-4112-A839-47365DD3BF2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CFADC420-FDDB-4F82-9B6E-B46441AC0855}" type="datetimeFigureOut">
              <a:rPr lang="it-IT" smtClean="0"/>
              <a:pPr/>
              <a:t>19/06/2020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9A6872CB-D1A7-4112-A839-47365DD3BF29}"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FADC420-FDDB-4F82-9B6E-B46441AC0855}" type="datetimeFigureOut">
              <a:rPr lang="it-IT" smtClean="0"/>
              <a:pPr/>
              <a:t>19/06/2020</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A6872CB-D1A7-4112-A839-47365DD3BF29}"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404665"/>
            <a:ext cx="6118448" cy="1944215"/>
          </a:xfrm>
        </p:spPr>
        <p:txBody>
          <a:bodyPr>
            <a:normAutofit/>
          </a:bodyPr>
          <a:lstStyle/>
          <a:p>
            <a:r>
              <a:rPr lang="it-IT" sz="4800" dirty="0" err="1" smtClean="0"/>
              <a:t>Music</a:t>
            </a:r>
            <a:r>
              <a:rPr lang="it-IT" sz="4800" dirty="0" smtClean="0"/>
              <a:t> workshop</a:t>
            </a:r>
            <a:endParaRPr lang="it-IT" sz="4800" dirty="0"/>
          </a:p>
        </p:txBody>
      </p:sp>
      <p:sp>
        <p:nvSpPr>
          <p:cNvPr id="3" name="Sottotitolo 2"/>
          <p:cNvSpPr>
            <a:spLocks noGrp="1"/>
          </p:cNvSpPr>
          <p:nvPr>
            <p:ph type="subTitle" idx="1"/>
          </p:nvPr>
        </p:nvSpPr>
        <p:spPr>
          <a:xfrm>
            <a:off x="1043608" y="2708920"/>
            <a:ext cx="6728792" cy="2952328"/>
          </a:xfrm>
        </p:spPr>
        <p:txBody>
          <a:bodyPr>
            <a:normAutofit/>
          </a:bodyPr>
          <a:lstStyle/>
          <a:p>
            <a:pPr algn="l"/>
            <a:r>
              <a:rPr lang="it-IT" sz="2400" dirty="0" smtClean="0">
                <a:solidFill>
                  <a:schemeClr val="tx1">
                    <a:lumMod val="95000"/>
                    <a:lumOff val="5000"/>
                  </a:schemeClr>
                </a:solidFill>
              </a:rPr>
              <a:t>                                “</a:t>
            </a:r>
            <a:r>
              <a:rPr lang="it-IT" sz="2400" dirty="0" smtClean="0">
                <a:solidFill>
                  <a:schemeClr val="tx1">
                    <a:lumMod val="95000"/>
                    <a:lumOff val="5000"/>
                  </a:schemeClr>
                </a:solidFill>
              </a:rPr>
              <a:t>I </a:t>
            </a:r>
            <a:r>
              <a:rPr lang="it-IT" sz="2400" dirty="0" smtClean="0">
                <a:solidFill>
                  <a:schemeClr val="tx1">
                    <a:lumMod val="95000"/>
                    <a:lumOff val="5000"/>
                  </a:schemeClr>
                </a:solidFill>
              </a:rPr>
              <a:t>Love </a:t>
            </a:r>
            <a:r>
              <a:rPr lang="it-IT" sz="2400" dirty="0" err="1" smtClean="0">
                <a:solidFill>
                  <a:schemeClr val="tx1">
                    <a:lumMod val="95000"/>
                    <a:lumOff val="5000"/>
                  </a:schemeClr>
                </a:solidFill>
              </a:rPr>
              <a:t>Music</a:t>
            </a:r>
            <a:r>
              <a:rPr lang="it-IT" sz="2400" dirty="0" smtClean="0">
                <a:solidFill>
                  <a:schemeClr val="tx1">
                    <a:lumMod val="95000"/>
                    <a:lumOff val="5000"/>
                  </a:schemeClr>
                </a:solidFill>
              </a:rPr>
              <a:t>”</a:t>
            </a:r>
          </a:p>
          <a:p>
            <a:pPr algn="l"/>
            <a:endParaRPr lang="it-IT" sz="2400" dirty="0" smtClean="0">
              <a:solidFill>
                <a:schemeClr val="tx1">
                  <a:lumMod val="95000"/>
                  <a:lumOff val="5000"/>
                </a:schemeClr>
              </a:solidFill>
            </a:endParaRPr>
          </a:p>
          <a:p>
            <a:pPr algn="l"/>
            <a:r>
              <a:rPr lang="it-IT" sz="2400" dirty="0" smtClean="0">
                <a:solidFill>
                  <a:schemeClr val="tx1">
                    <a:lumMod val="95000"/>
                    <a:lumOff val="5000"/>
                  </a:schemeClr>
                </a:solidFill>
              </a:rPr>
              <a:t>Laboratorio creativo in </a:t>
            </a:r>
            <a:r>
              <a:rPr lang="it-IT" sz="2400" dirty="0" err="1" smtClean="0">
                <a:solidFill>
                  <a:schemeClr val="tx1">
                    <a:lumMod val="95000"/>
                    <a:lumOff val="5000"/>
                  </a:schemeClr>
                </a:solidFill>
              </a:rPr>
              <a:t>Dad</a:t>
            </a:r>
            <a:endParaRPr lang="it-IT" sz="2400" dirty="0" smtClean="0">
              <a:solidFill>
                <a:schemeClr val="tx1">
                  <a:lumMod val="95000"/>
                  <a:lumOff val="5000"/>
                </a:schemeClr>
              </a:solidFill>
            </a:endParaRPr>
          </a:p>
          <a:p>
            <a:pPr algn="l"/>
            <a:r>
              <a:rPr lang="it-IT" sz="2400" dirty="0" smtClean="0">
                <a:solidFill>
                  <a:schemeClr val="tx1">
                    <a:lumMod val="95000"/>
                    <a:lumOff val="5000"/>
                  </a:schemeClr>
                </a:solidFill>
              </a:rPr>
              <a:t>Discipline</a:t>
            </a:r>
            <a:r>
              <a:rPr lang="it-IT" sz="2400" dirty="0" smtClean="0">
                <a:solidFill>
                  <a:schemeClr val="tx1">
                    <a:lumMod val="95000"/>
                    <a:lumOff val="5000"/>
                  </a:schemeClr>
                </a:solidFill>
              </a:rPr>
              <a:t>: </a:t>
            </a:r>
            <a:r>
              <a:rPr lang="it-IT" sz="2400" dirty="0" err="1" smtClean="0">
                <a:solidFill>
                  <a:schemeClr val="tx1">
                    <a:lumMod val="95000"/>
                    <a:lumOff val="5000"/>
                  </a:schemeClr>
                </a:solidFill>
              </a:rPr>
              <a:t>Inglese-Musica-</a:t>
            </a:r>
            <a:r>
              <a:rPr lang="it-IT" sz="2400" dirty="0" smtClean="0">
                <a:solidFill>
                  <a:schemeClr val="tx1">
                    <a:lumMod val="95000"/>
                    <a:lumOff val="5000"/>
                  </a:schemeClr>
                </a:solidFill>
              </a:rPr>
              <a:t>  </a:t>
            </a:r>
            <a:r>
              <a:rPr lang="it-IT" sz="2400" dirty="0" smtClean="0">
                <a:solidFill>
                  <a:schemeClr val="tx1">
                    <a:lumMod val="95000"/>
                    <a:lumOff val="5000"/>
                  </a:schemeClr>
                </a:solidFill>
              </a:rPr>
              <a:t>Tecnologia</a:t>
            </a:r>
          </a:p>
          <a:p>
            <a:pPr algn="l"/>
            <a:r>
              <a:rPr lang="it-IT" sz="2400" dirty="0" smtClean="0">
                <a:solidFill>
                  <a:schemeClr val="tx1">
                    <a:lumMod val="95000"/>
                    <a:lumOff val="5000"/>
                  </a:schemeClr>
                </a:solidFill>
              </a:rPr>
              <a:t>Classe </a:t>
            </a:r>
            <a:r>
              <a:rPr lang="it-IT" sz="2400" dirty="0" smtClean="0">
                <a:solidFill>
                  <a:schemeClr val="tx1">
                    <a:lumMod val="95000"/>
                    <a:lumOff val="5000"/>
                  </a:schemeClr>
                </a:solidFill>
              </a:rPr>
              <a:t>: </a:t>
            </a:r>
            <a:r>
              <a:rPr lang="it-IT" sz="2400" dirty="0" smtClean="0">
                <a:solidFill>
                  <a:schemeClr val="tx1">
                    <a:lumMod val="95000"/>
                    <a:lumOff val="5000"/>
                  </a:schemeClr>
                </a:solidFill>
              </a:rPr>
              <a:t>1 A</a:t>
            </a:r>
            <a:r>
              <a:rPr lang="it-IT" sz="2400" dirty="0" smtClean="0">
                <a:solidFill>
                  <a:schemeClr val="tx1">
                    <a:lumMod val="95000"/>
                    <a:lumOff val="5000"/>
                  </a:schemeClr>
                </a:solidFill>
              </a:rPr>
              <a:t> </a:t>
            </a:r>
            <a:r>
              <a:rPr lang="it-IT" sz="2400" dirty="0" smtClean="0">
                <a:solidFill>
                  <a:schemeClr val="tx1">
                    <a:lumMod val="95000"/>
                    <a:lumOff val="5000"/>
                  </a:schemeClr>
                </a:solidFill>
              </a:rPr>
              <a:t>“Don </a:t>
            </a:r>
            <a:r>
              <a:rPr lang="it-IT" sz="2400" dirty="0" err="1" smtClean="0">
                <a:solidFill>
                  <a:schemeClr val="tx1">
                    <a:lumMod val="95000"/>
                    <a:lumOff val="5000"/>
                  </a:schemeClr>
                </a:solidFill>
              </a:rPr>
              <a:t>Milani</a:t>
            </a:r>
            <a:r>
              <a:rPr lang="it-IT" sz="2400" dirty="0" smtClean="0">
                <a:solidFill>
                  <a:schemeClr val="tx1">
                    <a:lumMod val="95000"/>
                    <a:lumOff val="5000"/>
                  </a:schemeClr>
                </a:solidFill>
              </a:rPr>
              <a:t>”</a:t>
            </a:r>
          </a:p>
          <a:p>
            <a:pPr algn="l"/>
            <a:r>
              <a:rPr lang="it-IT" sz="2400" dirty="0" smtClean="0">
                <a:solidFill>
                  <a:schemeClr val="tx1">
                    <a:lumMod val="95000"/>
                    <a:lumOff val="5000"/>
                  </a:schemeClr>
                </a:solidFill>
              </a:rPr>
              <a:t>Insegnate : </a:t>
            </a:r>
            <a:r>
              <a:rPr lang="it-IT" sz="2400" dirty="0" err="1" smtClean="0">
                <a:solidFill>
                  <a:schemeClr val="tx1">
                    <a:lumMod val="95000"/>
                    <a:lumOff val="5000"/>
                  </a:schemeClr>
                </a:solidFill>
              </a:rPr>
              <a:t>Natascia</a:t>
            </a:r>
            <a:r>
              <a:rPr lang="it-IT" sz="2400" dirty="0" smtClean="0">
                <a:solidFill>
                  <a:schemeClr val="tx1">
                    <a:lumMod val="95000"/>
                    <a:lumOff val="5000"/>
                  </a:schemeClr>
                </a:solidFill>
              </a:rPr>
              <a:t> </a:t>
            </a:r>
            <a:r>
              <a:rPr lang="it-IT" sz="2400" dirty="0" err="1" smtClean="0">
                <a:solidFill>
                  <a:schemeClr val="tx1">
                    <a:lumMod val="95000"/>
                    <a:lumOff val="5000"/>
                  </a:schemeClr>
                </a:solidFill>
              </a:rPr>
              <a:t>Nuccillo</a:t>
            </a:r>
            <a:endParaRPr lang="it-IT" sz="2400" dirty="0" smtClean="0">
              <a:solidFill>
                <a:schemeClr val="tx1">
                  <a:lumMod val="95000"/>
                  <a:lumOff val="5000"/>
                </a:schemeClr>
              </a:solidFill>
            </a:endParaRPr>
          </a:p>
          <a:p>
            <a:endParaRPr lang="it-IT" sz="2400" dirty="0" smtClean="0">
              <a:solidFill>
                <a:schemeClr val="tx1">
                  <a:lumMod val="95000"/>
                  <a:lumOff val="5000"/>
                </a:schemeClr>
              </a:solidFill>
            </a:endParaRPr>
          </a:p>
          <a:p>
            <a:endParaRPr lang="it-IT" sz="2400" dirty="0">
              <a:solidFill>
                <a:schemeClr val="tx1">
                  <a:lumMod val="95000"/>
                  <a:lumOff val="5000"/>
                </a:schemeClr>
              </a:solidFill>
            </a:endParaRPr>
          </a:p>
          <a:p>
            <a:endParaRPr lang="it-IT" sz="2400" dirty="0" smtClean="0">
              <a:solidFill>
                <a:schemeClr val="tx1">
                  <a:lumMod val="95000"/>
                  <a:lumOff val="5000"/>
                </a:schemeClr>
              </a:solidFill>
            </a:endParaRPr>
          </a:p>
          <a:p>
            <a:endParaRPr lang="it-IT" sz="2400" dirty="0">
              <a:solidFill>
                <a:schemeClr val="tx1">
                  <a:lumMod val="95000"/>
                  <a:lumOff val="5000"/>
                </a:schemeClr>
              </a:solidFill>
            </a:endParaRPr>
          </a:p>
          <a:p>
            <a:endParaRPr lang="it-IT" sz="2400" dirty="0" smtClean="0">
              <a:solidFill>
                <a:schemeClr val="tx1">
                  <a:lumMod val="95000"/>
                  <a:lumOff val="5000"/>
                </a:schemeClr>
              </a:solidFill>
            </a:endParaRPr>
          </a:p>
          <a:p>
            <a:endParaRPr lang="it-IT" sz="2400" dirty="0">
              <a:solidFill>
                <a:schemeClr val="tx1">
                  <a:lumMod val="95000"/>
                  <a:lumOff val="5000"/>
                </a:schemeClr>
              </a:solidFill>
            </a:endParaRPr>
          </a:p>
          <a:p>
            <a:endParaRPr lang="it-IT" sz="2400" dirty="0" smtClean="0">
              <a:solidFill>
                <a:schemeClr val="tx1">
                  <a:lumMod val="95000"/>
                  <a:lumOff val="5000"/>
                </a:schemeClr>
              </a:solidFill>
            </a:endParaRPr>
          </a:p>
          <a:p>
            <a:endParaRPr lang="it-IT" sz="2400" dirty="0">
              <a:solidFill>
                <a:schemeClr val="tx1">
                  <a:lumMod val="95000"/>
                  <a:lumOff val="5000"/>
                </a:schemeClr>
              </a:solidFill>
            </a:endParaRPr>
          </a:p>
          <a:p>
            <a:endParaRPr lang="it-IT" sz="2400" dirty="0" smtClean="0">
              <a:solidFill>
                <a:schemeClr val="tx1">
                  <a:lumMod val="95000"/>
                  <a:lumOff val="5000"/>
                </a:schemeClr>
              </a:solidFill>
            </a:endParaRPr>
          </a:p>
          <a:p>
            <a:endParaRPr lang="it-IT" sz="2400" dirty="0">
              <a:solidFill>
                <a:schemeClr val="tx1">
                  <a:lumMod val="95000"/>
                  <a:lumOff val="5000"/>
                </a:schemeClr>
              </a:solidFill>
            </a:endParaRPr>
          </a:p>
          <a:p>
            <a:endParaRPr lang="it-IT" sz="24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Obiettivi:</a:t>
            </a:r>
            <a:endParaRPr lang="it-IT" dirty="0"/>
          </a:p>
        </p:txBody>
      </p:sp>
      <p:sp>
        <p:nvSpPr>
          <p:cNvPr id="3" name="Segnaposto contenuto 2"/>
          <p:cNvSpPr>
            <a:spLocks noGrp="1"/>
          </p:cNvSpPr>
          <p:nvPr>
            <p:ph idx="1"/>
          </p:nvPr>
        </p:nvSpPr>
        <p:spPr>
          <a:xfrm>
            <a:off x="467544" y="2204864"/>
            <a:ext cx="8229600" cy="2952329"/>
          </a:xfrm>
        </p:spPr>
        <p:txBody>
          <a:bodyPr>
            <a:normAutofit/>
          </a:bodyPr>
          <a:lstStyle/>
          <a:p>
            <a:r>
              <a:rPr lang="it-IT" dirty="0" smtClean="0"/>
              <a:t>Denominare alcuni strumenti musicali;</a:t>
            </a:r>
          </a:p>
          <a:p>
            <a:r>
              <a:rPr lang="it-IT" dirty="0" smtClean="0"/>
              <a:t>Riconoscere uno strumento musicale dal suono;</a:t>
            </a:r>
          </a:p>
          <a:p>
            <a:r>
              <a:rPr lang="it-IT" dirty="0" smtClean="0"/>
              <a:t>Costruire un semplice strumento musicale con l’utilizzo di materiali di recupero. </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354162"/>
          </a:xfrm>
        </p:spPr>
        <p:txBody>
          <a:bodyPr>
            <a:normAutofit/>
          </a:bodyPr>
          <a:lstStyle/>
          <a:p>
            <a:r>
              <a:rPr lang="it-IT" dirty="0" smtClean="0"/>
              <a:t>Life </a:t>
            </a:r>
            <a:r>
              <a:rPr lang="it-IT" dirty="0" err="1" smtClean="0"/>
              <a:t>skills</a:t>
            </a:r>
            <a:r>
              <a:rPr lang="it-IT" dirty="0" smtClean="0"/>
              <a:t/>
            </a:r>
            <a:br>
              <a:rPr lang="it-IT" dirty="0" smtClean="0"/>
            </a:br>
            <a:r>
              <a:rPr lang="it-IT" sz="2400" dirty="0" smtClean="0"/>
              <a:t>Gestire le proprie emozioni</a:t>
            </a:r>
            <a:endParaRPr lang="it-IT" dirty="0"/>
          </a:p>
        </p:txBody>
      </p:sp>
      <p:sp>
        <p:nvSpPr>
          <p:cNvPr id="3" name="Segnaposto contenuto 2"/>
          <p:cNvSpPr>
            <a:spLocks noGrp="1"/>
          </p:cNvSpPr>
          <p:nvPr>
            <p:ph idx="1"/>
          </p:nvPr>
        </p:nvSpPr>
        <p:spPr>
          <a:xfrm>
            <a:off x="179512" y="2276872"/>
            <a:ext cx="8640960" cy="3849291"/>
          </a:xfrm>
        </p:spPr>
        <p:txBody>
          <a:bodyPr/>
          <a:lstStyle/>
          <a:p>
            <a:pPr marL="0" indent="0" algn="just">
              <a:buNone/>
            </a:pPr>
            <a:r>
              <a:rPr lang="it-IT" sz="2400" dirty="0" smtClean="0"/>
              <a:t>La </a:t>
            </a:r>
            <a:r>
              <a:rPr lang="it-IT" sz="2400" dirty="0" smtClean="0"/>
              <a:t>musica stimola e accentua i nostri </a:t>
            </a:r>
            <a:r>
              <a:rPr lang="it-IT" sz="2400" dirty="0" smtClean="0"/>
              <a:t>stati emotivi, possiamo utilizzarla anche in classe virtuale per far prendere coscienza ai bambini delle proprie emozioni.</a:t>
            </a:r>
          </a:p>
          <a:p>
            <a:pPr>
              <a:buNone/>
            </a:pPr>
            <a:endParaRPr lang="it-IT" sz="2400" dirty="0" smtClean="0"/>
          </a:p>
          <a:p>
            <a:pPr>
              <a:buNone/>
            </a:pPr>
            <a:endParaRPr lang="it-IT" sz="2400" dirty="0" smtClean="0"/>
          </a:p>
          <a:p>
            <a:r>
              <a:rPr lang="it-IT" sz="2400" dirty="0" smtClean="0"/>
              <a:t>Ascolto di varie musiche per scoprire le proprie emozioni.</a:t>
            </a:r>
            <a:endParaRPr lang="it-IT"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476672"/>
            <a:ext cx="4038600" cy="5649491"/>
          </a:xfrm>
        </p:spPr>
        <p:txBody>
          <a:bodyPr>
            <a:normAutofit lnSpcReduction="10000"/>
          </a:bodyPr>
          <a:lstStyle/>
          <a:p>
            <a:endParaRPr lang="it-IT" dirty="0" smtClean="0"/>
          </a:p>
          <a:p>
            <a:pPr>
              <a:buNone/>
            </a:pPr>
            <a:r>
              <a:rPr lang="it-IT" dirty="0" smtClean="0">
                <a:solidFill>
                  <a:schemeClr val="accent1">
                    <a:lumMod val="75000"/>
                  </a:schemeClr>
                </a:solidFill>
              </a:rPr>
              <a:t>Punti di forza</a:t>
            </a:r>
            <a:r>
              <a:rPr lang="it-IT" dirty="0" smtClean="0">
                <a:solidFill>
                  <a:schemeClr val="tx2"/>
                </a:solidFill>
              </a:rPr>
              <a:t>:</a:t>
            </a:r>
          </a:p>
          <a:p>
            <a:pPr>
              <a:buNone/>
            </a:pPr>
            <a:r>
              <a:rPr lang="it-IT" dirty="0" smtClean="0"/>
              <a:t>- Entusiasmo degli alunni;</a:t>
            </a:r>
          </a:p>
          <a:p>
            <a:pPr>
              <a:buFontTx/>
              <a:buChar char="-"/>
            </a:pPr>
            <a:r>
              <a:rPr lang="it-IT" dirty="0" smtClean="0"/>
              <a:t>Curiosità verso le nuove modalità utilizzate;</a:t>
            </a:r>
          </a:p>
          <a:p>
            <a:pPr>
              <a:buFontTx/>
              <a:buChar char="-"/>
            </a:pPr>
            <a:r>
              <a:rPr lang="it-IT" dirty="0" smtClean="0"/>
              <a:t>Curiosità per le attività proposte;</a:t>
            </a:r>
          </a:p>
          <a:p>
            <a:pPr>
              <a:buFontTx/>
              <a:buChar char="-"/>
            </a:pPr>
            <a:r>
              <a:rPr lang="it-IT" dirty="0" smtClean="0"/>
              <a:t>Utilizzo di strumenti tecnologici;</a:t>
            </a:r>
          </a:p>
          <a:p>
            <a:pPr>
              <a:buFontTx/>
              <a:buChar char="-"/>
            </a:pPr>
            <a:r>
              <a:rPr lang="it-IT" dirty="0" smtClean="0"/>
              <a:t>Utilizzo di materiali di riciclo;</a:t>
            </a:r>
          </a:p>
          <a:p>
            <a:pPr>
              <a:buFontTx/>
              <a:buChar char="-"/>
            </a:pPr>
            <a:r>
              <a:rPr lang="it-IT" dirty="0" smtClean="0"/>
              <a:t>Viaggio tra le emozioni degli alunni.</a:t>
            </a:r>
            <a:endParaRPr lang="it-IT" dirty="0"/>
          </a:p>
        </p:txBody>
      </p:sp>
      <p:sp>
        <p:nvSpPr>
          <p:cNvPr id="4" name="Segnaposto contenuto 3"/>
          <p:cNvSpPr>
            <a:spLocks noGrp="1"/>
          </p:cNvSpPr>
          <p:nvPr>
            <p:ph sz="half" idx="2"/>
          </p:nvPr>
        </p:nvSpPr>
        <p:spPr>
          <a:xfrm>
            <a:off x="4648200" y="476672"/>
            <a:ext cx="4038600" cy="5649491"/>
          </a:xfrm>
        </p:spPr>
        <p:txBody>
          <a:bodyPr>
            <a:normAutofit lnSpcReduction="10000"/>
          </a:bodyPr>
          <a:lstStyle/>
          <a:p>
            <a:pPr>
              <a:buNone/>
            </a:pPr>
            <a:endParaRPr lang="it-IT" dirty="0" smtClean="0"/>
          </a:p>
          <a:p>
            <a:pPr>
              <a:buNone/>
            </a:pPr>
            <a:r>
              <a:rPr lang="it-IT" dirty="0" smtClean="0">
                <a:solidFill>
                  <a:schemeClr val="tx2"/>
                </a:solidFill>
              </a:rPr>
              <a:t>Punti di </a:t>
            </a:r>
            <a:r>
              <a:rPr lang="it-IT" dirty="0" smtClean="0">
                <a:solidFill>
                  <a:schemeClr val="tx2"/>
                </a:solidFill>
              </a:rPr>
              <a:t>debolezza:</a:t>
            </a:r>
            <a:endParaRPr lang="it-IT" dirty="0" smtClean="0">
              <a:solidFill>
                <a:schemeClr val="tx2"/>
              </a:solidFill>
            </a:endParaRPr>
          </a:p>
          <a:p>
            <a:pPr>
              <a:buFontTx/>
              <a:buChar char="-"/>
            </a:pPr>
            <a:r>
              <a:rPr lang="it-IT" dirty="0" smtClean="0"/>
              <a:t>Mancanza del calore dovuto ai rapporti umani;</a:t>
            </a:r>
          </a:p>
          <a:p>
            <a:pPr>
              <a:buNone/>
            </a:pPr>
            <a:r>
              <a:rPr lang="it-IT" dirty="0" smtClean="0"/>
              <a:t>- Concentrazione e attenzione altalenanti dovute agli stimoli presenti in casa (genitori, giocattoli, animali);</a:t>
            </a:r>
          </a:p>
          <a:p>
            <a:pPr>
              <a:buNone/>
            </a:pPr>
            <a:r>
              <a:rPr lang="it-IT" dirty="0" smtClean="0"/>
              <a:t>- Gestione del poco tempo a disposizione per le lezioni.</a:t>
            </a:r>
          </a:p>
          <a:p>
            <a:pPr>
              <a:buFontTx/>
              <a:buChar char="-"/>
            </a:pP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619672" y="260649"/>
            <a:ext cx="5832648" cy="864096"/>
          </a:xfrm>
        </p:spPr>
        <p:txBody>
          <a:bodyPr>
            <a:normAutofit/>
          </a:bodyPr>
          <a:lstStyle/>
          <a:p>
            <a:r>
              <a:rPr lang="it-IT" dirty="0" smtClean="0"/>
              <a:t>Fasi di svolgimento</a:t>
            </a:r>
            <a:endParaRPr lang="it-IT" dirty="0"/>
          </a:p>
        </p:txBody>
      </p:sp>
      <p:sp>
        <p:nvSpPr>
          <p:cNvPr id="3" name="Sottotitolo 2"/>
          <p:cNvSpPr>
            <a:spLocks noGrp="1"/>
          </p:cNvSpPr>
          <p:nvPr>
            <p:ph type="subTitle" idx="1"/>
          </p:nvPr>
        </p:nvSpPr>
        <p:spPr>
          <a:xfrm>
            <a:off x="179512" y="1124744"/>
            <a:ext cx="8784976" cy="4514056"/>
          </a:xfrm>
        </p:spPr>
        <p:txBody>
          <a:bodyPr>
            <a:normAutofit/>
          </a:bodyPr>
          <a:lstStyle/>
          <a:p>
            <a:pPr algn="l"/>
            <a:r>
              <a:rPr lang="it-IT" dirty="0" smtClean="0">
                <a:latin typeface="Cambria" pitchFamily="18" charset="0"/>
                <a:ea typeface="Cambria" pitchFamily="18" charset="0"/>
              </a:rPr>
              <a:t>L’attività si è svolta in modalità </a:t>
            </a:r>
            <a:r>
              <a:rPr lang="it-IT" dirty="0" err="1" smtClean="0">
                <a:latin typeface="Cambria" pitchFamily="18" charset="0"/>
                <a:ea typeface="Cambria" pitchFamily="18" charset="0"/>
              </a:rPr>
              <a:t>videolezione</a:t>
            </a:r>
            <a:r>
              <a:rPr lang="it-IT" dirty="0" smtClean="0">
                <a:latin typeface="Cambria" pitchFamily="18" charset="0"/>
                <a:ea typeface="Cambria" pitchFamily="18" charset="0"/>
              </a:rPr>
              <a:t>, per due incontri di 30 minuti ciascuno. Partendo da un’attività proposta dal libro “The story Garden 1”, gli alunni sono stati avvicinati all’ascolto di un brano musicale, in cui venivano messi in evidenza alcuni strumenti musicali. Si è passato a denominare gli strumenti in lingua inglese. Per stimolare le emozioni, sono stati proposti brani di diverso genere. </a:t>
            </a:r>
          </a:p>
          <a:p>
            <a:pPr algn="l"/>
            <a:r>
              <a:rPr lang="it-IT" dirty="0" smtClean="0">
                <a:latin typeface="Cambria" pitchFamily="18" charset="0"/>
                <a:ea typeface="Cambria" pitchFamily="18" charset="0"/>
              </a:rPr>
              <a:t>Per concludere il laboratorio è stata proposta la costruzione delle Maracas con l’utilizzo di materiali di recupero.</a:t>
            </a:r>
            <a:endParaRPr lang="it-IT" dirty="0">
              <a:latin typeface="Cambria" pitchFamily="18" charset="0"/>
              <a:ea typeface="Cambr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download (2).png"/>
          <p:cNvPicPr>
            <a:picLocks noChangeAspect="1"/>
          </p:cNvPicPr>
          <p:nvPr/>
        </p:nvPicPr>
        <p:blipFill>
          <a:blip r:embed="rId3" cstate="print"/>
          <a:stretch>
            <a:fillRect/>
          </a:stretch>
        </p:blipFill>
        <p:spPr>
          <a:xfrm>
            <a:off x="4716016" y="1628800"/>
            <a:ext cx="2880320" cy="3024336"/>
          </a:xfrm>
          <a:prstGeom prst="rect">
            <a:avLst/>
          </a:prstGeom>
        </p:spPr>
      </p:pic>
      <p:pic>
        <p:nvPicPr>
          <p:cNvPr id="3" name="Immagine 2" descr="download (1).png"/>
          <p:cNvPicPr>
            <a:picLocks noChangeAspect="1"/>
          </p:cNvPicPr>
          <p:nvPr/>
        </p:nvPicPr>
        <p:blipFill>
          <a:blip r:embed="rId4" cstate="print"/>
          <a:stretch>
            <a:fillRect/>
          </a:stretch>
        </p:blipFill>
        <p:spPr>
          <a:xfrm>
            <a:off x="1115616" y="1484784"/>
            <a:ext cx="2952328" cy="3240360"/>
          </a:xfrm>
          <a:prstGeom prst="rect">
            <a:avLst/>
          </a:prstGeom>
        </p:spPr>
      </p:pic>
      <p:graphicFrame>
        <p:nvGraphicFramePr>
          <p:cNvPr id="3074" name="Object 2"/>
          <p:cNvGraphicFramePr>
            <a:graphicFrameLocks noChangeAspect="1"/>
          </p:cNvGraphicFramePr>
          <p:nvPr/>
        </p:nvGraphicFramePr>
        <p:xfrm>
          <a:off x="179512" y="5157192"/>
          <a:ext cx="2590800" cy="490537"/>
        </p:xfrm>
        <a:graphic>
          <a:graphicData uri="http://schemas.openxmlformats.org/presentationml/2006/ole">
            <p:oleObj spid="_x0000_s3074" name="Oggetto shell Packager" showAsIcon="1" r:id="rId5" imgW="2591280" imgH="491040" progId="Package">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2996952"/>
            <a:ext cx="3587011" cy="309046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144463" y="144463"/>
            <a:ext cx="3600000" cy="2700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15087600" y="-11315700"/>
            <a:ext cx="4800000" cy="36000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15087600" y="-11315700"/>
            <a:ext cx="4800000" cy="3600000"/>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5076056" y="260648"/>
            <a:ext cx="3240360" cy="3125891"/>
          </a:xfrm>
          <a:prstGeom prst="rect">
            <a:avLst/>
          </a:prstGeom>
          <a:noFill/>
          <a:ln w="9525">
            <a:noFill/>
            <a:miter lim="800000"/>
            <a:headEnd/>
            <a:tailEnd/>
          </a:ln>
        </p:spPr>
      </p:pic>
      <p:sp>
        <p:nvSpPr>
          <p:cNvPr id="8" name="Smile 7"/>
          <p:cNvSpPr/>
          <p:nvPr/>
        </p:nvSpPr>
        <p:spPr>
          <a:xfrm>
            <a:off x="1907704" y="3501008"/>
            <a:ext cx="2088232" cy="115212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mile 8"/>
          <p:cNvSpPr/>
          <p:nvPr/>
        </p:nvSpPr>
        <p:spPr>
          <a:xfrm>
            <a:off x="971600" y="404664"/>
            <a:ext cx="2160240" cy="141845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mile 9"/>
          <p:cNvSpPr/>
          <p:nvPr/>
        </p:nvSpPr>
        <p:spPr>
          <a:xfrm>
            <a:off x="6012160" y="764704"/>
            <a:ext cx="1202432"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0200603_145709.jpg"/>
          <p:cNvPicPr>
            <a:picLocks noChangeAspect="1"/>
          </p:cNvPicPr>
          <p:nvPr/>
        </p:nvPicPr>
        <p:blipFill>
          <a:blip r:embed="rId2" cstate="print"/>
          <a:stretch>
            <a:fillRect/>
          </a:stretch>
        </p:blipFill>
        <p:spPr>
          <a:xfrm rot="5400000">
            <a:off x="35496" y="548680"/>
            <a:ext cx="3600400" cy="2880320"/>
          </a:xfrm>
          <a:prstGeom prst="rect">
            <a:avLst/>
          </a:prstGeom>
        </p:spPr>
      </p:pic>
      <p:pic>
        <p:nvPicPr>
          <p:cNvPr id="3" name="Immagine 2" descr="IMG_20200603_145644.jpg"/>
          <p:cNvPicPr>
            <a:picLocks noChangeAspect="1"/>
          </p:cNvPicPr>
          <p:nvPr/>
        </p:nvPicPr>
        <p:blipFill>
          <a:blip r:embed="rId3" cstate="print"/>
          <a:stretch>
            <a:fillRect/>
          </a:stretch>
        </p:blipFill>
        <p:spPr>
          <a:xfrm>
            <a:off x="6156176" y="260648"/>
            <a:ext cx="2520280" cy="3240360"/>
          </a:xfrm>
          <a:prstGeom prst="rect">
            <a:avLst/>
          </a:prstGeom>
        </p:spPr>
      </p:pic>
      <p:pic>
        <p:nvPicPr>
          <p:cNvPr id="4" name="Immagine 3" descr="IMG_20200609_114806.jpg"/>
          <p:cNvPicPr>
            <a:picLocks noChangeAspect="1"/>
          </p:cNvPicPr>
          <p:nvPr/>
        </p:nvPicPr>
        <p:blipFill>
          <a:blip r:embed="rId4" cstate="print"/>
          <a:stretch>
            <a:fillRect/>
          </a:stretch>
        </p:blipFill>
        <p:spPr>
          <a:xfrm rot="5400000">
            <a:off x="2807804" y="3320989"/>
            <a:ext cx="3816424" cy="2736304"/>
          </a:xfrm>
          <a:prstGeom prst="rect">
            <a:avLst/>
          </a:prstGeom>
        </p:spPr>
      </p:pic>
      <p:sp>
        <p:nvSpPr>
          <p:cNvPr id="6" name="Smile 5"/>
          <p:cNvSpPr/>
          <p:nvPr/>
        </p:nvSpPr>
        <p:spPr>
          <a:xfrm>
            <a:off x="1907704" y="1196752"/>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mile 6"/>
          <p:cNvSpPr/>
          <p:nvPr/>
        </p:nvSpPr>
        <p:spPr>
          <a:xfrm>
            <a:off x="4211960" y="2996952"/>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mile 7"/>
          <p:cNvSpPr/>
          <p:nvPr/>
        </p:nvSpPr>
        <p:spPr>
          <a:xfrm>
            <a:off x="7092280" y="1268760"/>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143</TotalTime>
  <Words>267</Words>
  <Application>Microsoft Office PowerPoint</Application>
  <PresentationFormat>Presentazione su schermo (4:3)</PresentationFormat>
  <Paragraphs>41</Paragraphs>
  <Slides>8</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8</vt:i4>
      </vt:variant>
    </vt:vector>
  </HeadingPairs>
  <TitlesOfParts>
    <vt:vector size="10" baseType="lpstr">
      <vt:lpstr>Equinozio</vt:lpstr>
      <vt:lpstr>Pacchetto</vt:lpstr>
      <vt:lpstr>Music workshop</vt:lpstr>
      <vt:lpstr>Obiettivi:</vt:lpstr>
      <vt:lpstr>Life skills Gestire le proprie emozioni</vt:lpstr>
      <vt:lpstr>Diapositiva 4</vt:lpstr>
      <vt:lpstr>Fasi di svolgimento</vt:lpstr>
      <vt:lpstr>Diapositiva 6</vt:lpstr>
      <vt:lpstr>Diapositiva 7</vt:lpstr>
      <vt:lpstr>Diapositiva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Windows User</dc:creator>
  <cp:lastModifiedBy>Windows User</cp:lastModifiedBy>
  <cp:revision>15</cp:revision>
  <dcterms:created xsi:type="dcterms:W3CDTF">2020-06-18T17:45:03Z</dcterms:created>
  <dcterms:modified xsi:type="dcterms:W3CDTF">2020-06-19T09:10:14Z</dcterms:modified>
</cp:coreProperties>
</file>