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6" r:id="rId3"/>
    <p:sldId id="257" r:id="rId4"/>
    <p:sldId id="258" r:id="rId5"/>
    <p:sldId id="261" r:id="rId6"/>
    <p:sldId id="262" r:id="rId7"/>
    <p:sldId id="263" r:id="rId8"/>
    <p:sldId id="259" r:id="rId9"/>
    <p:sldId id="274" r:id="rId10"/>
    <p:sldId id="267" r:id="rId11"/>
    <p:sldId id="260" r:id="rId12"/>
    <p:sldId id="264" r:id="rId13"/>
    <p:sldId id="269" r:id="rId14"/>
    <p:sldId id="268" r:id="rId15"/>
    <p:sldId id="270" r:id="rId16"/>
    <p:sldId id="271" r:id="rId17"/>
    <p:sldId id="273" r:id="rId18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DF852-31DE-4ABE-9B1F-D291D3166CB5}" v="182" dt="2020-06-15T13:46:51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28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0AFAF-CF54-453F-85A6-EE7AE76A6D38}" type="datetime1">
              <a:rPr lang="it-IT" smtClean="0"/>
              <a:t>27/06/20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013D0E-6236-446F-904B-E774D9F98961}" type="datetime1">
              <a:rPr lang="it-IT" smtClean="0"/>
              <a:t>27/06/20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tango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tango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tango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56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AB36474-6F91-425C-BA3E-6B12C4C4BB9A}" type="datetime1">
              <a:rPr lang="it-IT" smtClean="0"/>
              <a:t>27/06/20</a:t>
            </a:fld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3F3710-490B-4740-B6D7-B9792C8AB872}" type="datetime1">
              <a:rPr lang="it-IT" smtClean="0"/>
              <a:t>27/06/20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18586-27FC-4E59-A573-09A0053DE2D5}" type="datetime1">
              <a:rPr lang="it-IT" smtClean="0"/>
              <a:t>27/06/20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FEEA0C-1FCD-40E6-A1D4-23BFBD0CE371}" type="datetime1">
              <a:rPr lang="it-IT" smtClean="0"/>
              <a:t>27/06/20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tango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tango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tango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56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48F23ED-F6BB-4CDB-8CED-5F2E9AE92607}" type="datetime1">
              <a:rPr lang="it-IT" smtClean="0"/>
              <a:t>27/06/20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D466EC-ACF2-4AF5-A2DE-2C9D1A6828FD}" type="datetime1">
              <a:rPr lang="it-IT" smtClean="0"/>
              <a:t>27/06/20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8AAC1-8B74-4EE6-9B7A-D8C2183B6272}" type="datetime1">
              <a:rPr lang="it-IT" smtClean="0"/>
              <a:t>27/06/20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8DF3E-2C46-4BD0-9CFF-FBAEC93B7840}" type="datetime1">
              <a:rPr lang="it-IT" smtClean="0"/>
              <a:t>27/06/20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9F376C-F698-4333-9878-8CD80B2B39D3}" type="datetime1">
              <a:rPr lang="it-IT" smtClean="0"/>
              <a:t>27/06/20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lo stile del titolo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579D569-2C97-4786-A562-991193493077}" type="datetime1">
              <a:rPr lang="it-IT" smtClean="0"/>
              <a:t>27/06/20</a:t>
            </a:fld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3D5E0B24-8B1C-463E-9C62-AF58AAE602D6}" type="datetime1">
              <a:rPr lang="it-IT" smtClean="0"/>
              <a:t>27/06/20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tangolo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tango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7732347-0869-477C-BE48-3F9F51733ED7}" type="datetime1">
              <a:rPr lang="it-IT" smtClean="0"/>
              <a:t>27/06/20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519BA5-2F51-4542-9B34-C4D95908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Le Giornate dell’arte</a:t>
            </a:r>
            <a:r>
              <a:rPr lang="it-IT" dirty="0"/>
              <a:t/>
            </a:r>
            <a:br>
              <a:rPr lang="it-IT" dirty="0"/>
            </a:br>
            <a:r>
              <a:rPr lang="it-IT" sz="2200" dirty="0">
                <a:solidFill>
                  <a:srgbClr val="0070C0"/>
                </a:solidFill>
              </a:rPr>
              <a:t>laboratorio di arte ed immagine (in modalità DAD)</a:t>
            </a:r>
            <a:br>
              <a:rPr lang="it-IT" sz="2200" dirty="0">
                <a:solidFill>
                  <a:srgbClr val="0070C0"/>
                </a:solidFill>
              </a:rPr>
            </a:br>
            <a:r>
              <a:rPr lang="it-IT" sz="2200" dirty="0">
                <a:solidFill>
                  <a:srgbClr val="0070C0"/>
                </a:solidFill>
              </a:rPr>
              <a:t>Classi 2°A; 3°A-B Deledda di Gaggio</a:t>
            </a:r>
            <a:br>
              <a:rPr lang="it-IT" sz="2200" dirty="0">
                <a:solidFill>
                  <a:srgbClr val="0070C0"/>
                </a:solidFill>
              </a:rPr>
            </a:br>
            <a:r>
              <a:rPr lang="it-IT" sz="2200" dirty="0">
                <a:solidFill>
                  <a:srgbClr val="0070C0"/>
                </a:solidFill>
              </a:rPr>
              <a:t>Insegnate :Coppola Emma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129B45F-A27C-4F56-9832-265AA5BAD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3500" dirty="0"/>
          </a:p>
          <a:p>
            <a:r>
              <a:rPr lang="it-IT" sz="5600" dirty="0">
                <a:solidFill>
                  <a:srgbClr val="0070C0"/>
                </a:solidFill>
              </a:rPr>
              <a:t> Acquisire nuove conoscenze nel disegno, nell’uso dei colori, nelle tecniche pittoriche e nell’utilizzo di materiali creativi differenti; </a:t>
            </a:r>
          </a:p>
          <a:p>
            <a:r>
              <a:rPr lang="it-IT" sz="5600" dirty="0"/>
              <a:t> </a:t>
            </a:r>
            <a:r>
              <a:rPr lang="it-IT" sz="5600" dirty="0">
                <a:solidFill>
                  <a:schemeClr val="accent1"/>
                </a:solidFill>
              </a:rPr>
              <a:t>Acquisire autonomia nell’uso dei linguaggi artistici e creativi come possibilità di espressione del proprio essere e del proprio modo di vedere le cose; </a:t>
            </a:r>
          </a:p>
          <a:p>
            <a:r>
              <a:rPr lang="it-IT" sz="5600" dirty="0"/>
              <a:t> </a:t>
            </a:r>
            <a:r>
              <a:rPr lang="it-IT" sz="5600" dirty="0">
                <a:solidFill>
                  <a:srgbClr val="00B050"/>
                </a:solidFill>
              </a:rPr>
              <a:t>Acquisire nuove conoscenze nel disegno, nell’uso dei colori, nelle tecniche pittoriche e nell’utilizzo di materiali creativi differenti;</a:t>
            </a:r>
          </a:p>
          <a:p>
            <a:r>
              <a:rPr lang="it-IT" sz="5600" dirty="0">
                <a:solidFill>
                  <a:srgbClr val="7030A0"/>
                </a:solidFill>
              </a:rPr>
              <a:t>  Sviluppare la motricità fine della mano attraverso la manipolazione</a:t>
            </a:r>
            <a:r>
              <a:rPr lang="it-IT" sz="5600" dirty="0"/>
              <a:t>;</a:t>
            </a:r>
          </a:p>
          <a:p>
            <a:r>
              <a:rPr lang="it-IT" sz="5600" dirty="0"/>
              <a:t>  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Migliorare la coordinazione oculo-manuale attraverso l’uso di materiali diversi; </a:t>
            </a:r>
          </a:p>
          <a:p>
            <a:r>
              <a:rPr lang="it-IT" sz="5600" dirty="0">
                <a:solidFill>
                  <a:schemeClr val="accent2"/>
                </a:solidFill>
              </a:rPr>
              <a:t>Comprendere che le immagini costituiscono un linguaggio e che attraverso esse si può comunicare esprimendo un messaggio (nel disegno, nella pittura, nel modellare…);</a:t>
            </a:r>
          </a:p>
          <a:p>
            <a:r>
              <a:rPr lang="it-IT" sz="5600" dirty="0"/>
              <a:t>  </a:t>
            </a:r>
            <a:r>
              <a:rPr lang="it-IT" sz="5600" dirty="0">
                <a:solidFill>
                  <a:schemeClr val="accent5">
                    <a:lumMod val="75000"/>
                  </a:schemeClr>
                </a:solidFill>
              </a:rPr>
              <a:t>Accostarsi alla varietà dei beni artistici</a:t>
            </a:r>
          </a:p>
          <a:p>
            <a:r>
              <a:rPr lang="it-IT" sz="5600" dirty="0"/>
              <a:t> </a:t>
            </a:r>
            <a:r>
              <a:rPr lang="it-IT" sz="5600" dirty="0">
                <a:solidFill>
                  <a:srgbClr val="7030A0"/>
                </a:solidFill>
              </a:rPr>
              <a:t>Lavorare in gruppo, imparando a chiedere e fornire aiuto, esponendo le proprie idee e proposte ed ascoltando quelle degli altri</a:t>
            </a:r>
          </a:p>
          <a:p>
            <a:r>
              <a:rPr lang="it-IT" sz="5600" dirty="0">
                <a:solidFill>
                  <a:srgbClr val="00B050"/>
                </a:solidFill>
              </a:rPr>
              <a:t>Sviluppare la fantasia e l’immaginazione</a:t>
            </a:r>
            <a:r>
              <a:rPr lang="it-IT" sz="5600" dirty="0"/>
              <a:t>; </a:t>
            </a:r>
          </a:p>
          <a:p>
            <a:r>
              <a:rPr lang="it-IT" sz="5600" dirty="0"/>
              <a:t> </a:t>
            </a:r>
            <a:r>
              <a:rPr lang="it-IT" sz="5600" dirty="0">
                <a:solidFill>
                  <a:srgbClr val="FF0000"/>
                </a:solidFill>
              </a:rPr>
              <a:t>Sviluppare comportamenti relazionali positivi di collaborazione, rispetto e valorizzazione degli altri; </a:t>
            </a:r>
          </a:p>
          <a:p>
            <a:pPr marL="0" indent="0">
              <a:buNone/>
            </a:pPr>
            <a:endParaRPr lang="it-IT" sz="3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80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64DB393-53C0-4D39-AB26-CF0DF082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“I </a:t>
            </a:r>
            <a:r>
              <a:rPr lang="en-US" dirty="0" err="1">
                <a:solidFill>
                  <a:srgbClr val="FF0000"/>
                </a:solidFill>
              </a:rPr>
              <a:t>Girasoli</a:t>
            </a:r>
            <a:r>
              <a:rPr lang="en-US" dirty="0">
                <a:solidFill>
                  <a:srgbClr val="FF0000"/>
                </a:solidFill>
              </a:rPr>
              <a:t> “di Van  Gogh</a:t>
            </a:r>
          </a:p>
        </p:txBody>
      </p:sp>
      <p:pic>
        <p:nvPicPr>
          <p:cNvPr id="6" name="Picture 2" descr="Risultato immagine per vaso girasoli van gogh">
            <a:extLst>
              <a:ext uri="{FF2B5EF4-FFF2-40B4-BE49-F238E27FC236}">
                <a16:creationId xmlns:a16="http://schemas.microsoft.com/office/drawing/2014/main" xmlns="" id="{1EE11E88-D475-490B-B987-5F432F0B9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8320" y="609600"/>
            <a:ext cx="463296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4551C5CB-60C3-4B24-853A-AA0386ECB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Vincent Van Gogh dipinge questa opera per  la stanza del suo amico Gauguin che lo avrebbe raggiunto nella casa «</a:t>
            </a:r>
            <a:r>
              <a:rPr lang="it-IT" dirty="0" err="1">
                <a:solidFill>
                  <a:srgbClr val="FF0000"/>
                </a:solidFill>
              </a:rPr>
              <a:t>gialla»ad</a:t>
            </a:r>
            <a:r>
              <a:rPr lang="it-IT" dirty="0">
                <a:solidFill>
                  <a:srgbClr val="FF0000"/>
                </a:solidFill>
              </a:rPr>
              <a:t> Arles.</a:t>
            </a:r>
          </a:p>
          <a:p>
            <a:r>
              <a:rPr lang="it-IT" dirty="0">
                <a:solidFill>
                  <a:srgbClr val="FF0000"/>
                </a:solidFill>
              </a:rPr>
              <a:t>I bambini hanno realizzato un  vaso  dipinto con dei fiori in 3d(Tovaglioli di carta)</a:t>
            </a:r>
          </a:p>
          <a:p>
            <a:r>
              <a:rPr lang="it-IT" dirty="0">
                <a:solidFill>
                  <a:srgbClr val="FF0000"/>
                </a:solidFill>
              </a:rPr>
              <a:t>Usando tecniche miste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7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2443656-3CB4-4B2C-AE16-7D133C98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F376C-F698-4333-9878-8CD80B2B39D3}" type="datetime1">
              <a:rPr lang="it-IT" smtClean="0"/>
              <a:t>27/06/20</a:t>
            </a:fld>
            <a:endParaRPr lang="en-US"/>
          </a:p>
        </p:txBody>
      </p:sp>
      <p:pic>
        <p:nvPicPr>
          <p:cNvPr id="5" name="Immagine 4" descr="Immagine che contiene tavolo, interni, sedendo, acqua&#10;&#10;Descrizione generata automaticamente">
            <a:extLst>
              <a:ext uri="{FF2B5EF4-FFF2-40B4-BE49-F238E27FC236}">
                <a16:creationId xmlns:a16="http://schemas.microsoft.com/office/drawing/2014/main" xmlns="" id="{55F68251-BB7C-4274-9180-34113A422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10" y="594360"/>
            <a:ext cx="2597421" cy="346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 descr="Immagine che contiene tavolo, borsa&#10;&#10;Descrizione generata automaticamente">
            <a:extLst>
              <a:ext uri="{FF2B5EF4-FFF2-40B4-BE49-F238E27FC236}">
                <a16:creationId xmlns:a16="http://schemas.microsoft.com/office/drawing/2014/main" xmlns="" id="{A42ECCCF-0FCF-4411-B411-539718F9A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701040"/>
            <a:ext cx="2275840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 descr="Immagine che contiene tessuto, asciugamano, borsa&#10;&#10;Descrizione generata automaticamente">
            <a:extLst>
              <a:ext uri="{FF2B5EF4-FFF2-40B4-BE49-F238E27FC236}">
                <a16:creationId xmlns:a16="http://schemas.microsoft.com/office/drawing/2014/main" xmlns="" id="{CC52AB8C-01FD-4F36-AAAD-595659A2B8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05232" y="2722574"/>
            <a:ext cx="4065693" cy="304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Immagine che contiene fiore, tavolo, sedendo, piccolo&#10;&#10;Descrizione generata automaticamente">
            <a:extLst>
              <a:ext uri="{FF2B5EF4-FFF2-40B4-BE49-F238E27FC236}">
                <a16:creationId xmlns:a16="http://schemas.microsoft.com/office/drawing/2014/main" xmlns="" id="{C0606A3E-D43F-4245-AE32-F4A4F5DDEC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264" y="3185349"/>
            <a:ext cx="2184487" cy="291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E34BD7B-4C32-490D-80AB-32407F98BCDD}"/>
              </a:ext>
            </a:extLst>
          </p:cNvPr>
          <p:cNvSpPr txBox="1"/>
          <p:nvPr/>
        </p:nvSpPr>
        <p:spPr>
          <a:xfrm>
            <a:off x="450590" y="4641673"/>
            <a:ext cx="297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Come fiori appena raccolti</a:t>
            </a:r>
          </a:p>
        </p:txBody>
      </p:sp>
    </p:spTree>
    <p:extLst>
      <p:ext uri="{BB962C8B-B14F-4D97-AF65-F5344CB8AC3E}">
        <p14:creationId xmlns:p14="http://schemas.microsoft.com/office/powerpoint/2010/main" val="367385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, dilegno, borsa, asciugamano&#10;&#10;Descrizione generata automaticamente">
            <a:extLst>
              <a:ext uri="{FF2B5EF4-FFF2-40B4-BE49-F238E27FC236}">
                <a16:creationId xmlns:a16="http://schemas.microsoft.com/office/drawing/2014/main" xmlns="" id="{825D5990-304B-4B12-BB4E-C530FCAF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2433" y="960109"/>
            <a:ext cx="2888747" cy="208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Immagine che contiene tavolo, sedendo, cibo, coperto&#10;&#10;Descrizione generata automaticamente">
            <a:extLst>
              <a:ext uri="{FF2B5EF4-FFF2-40B4-BE49-F238E27FC236}">
                <a16:creationId xmlns:a16="http://schemas.microsoft.com/office/drawing/2014/main" xmlns="" id="{8320C47B-4242-484B-902C-57C29964D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59577" y="1945204"/>
            <a:ext cx="3163346" cy="2184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Immagine che contiene asciugamano&#10;&#10;Descrizione generata automaticamente">
            <a:extLst>
              <a:ext uri="{FF2B5EF4-FFF2-40B4-BE49-F238E27FC236}">
                <a16:creationId xmlns:a16="http://schemas.microsoft.com/office/drawing/2014/main" xmlns="" id="{D1FD9AF5-72D3-412B-93AD-8223AF7A8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04383" y="3461046"/>
            <a:ext cx="3315526" cy="2470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 descr="Immagine che contiene fiore, tavolo, sedendo, piccolo&#10;&#10;Descrizione generata automaticamente">
            <a:extLst>
              <a:ext uri="{FF2B5EF4-FFF2-40B4-BE49-F238E27FC236}">
                <a16:creationId xmlns:a16="http://schemas.microsoft.com/office/drawing/2014/main" xmlns="" id="{FEA9981A-4415-4430-91FA-71F9A9FE9D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149" y="1010341"/>
            <a:ext cx="2549801" cy="3399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 descr="Immagine che contiene scatola&#10;&#10;Descrizione generata automaticamente">
            <a:extLst>
              <a:ext uri="{FF2B5EF4-FFF2-40B4-BE49-F238E27FC236}">
                <a16:creationId xmlns:a16="http://schemas.microsoft.com/office/drawing/2014/main" xmlns="" id="{6323B65C-0B4D-4AB2-941C-B511892171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48" y="3900320"/>
            <a:ext cx="2722880" cy="218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968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3C00CCB0-8246-4F2B-A1E7-9522CD77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Op Art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9EC0D18-3E0D-4142-80D9-557C8073D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L’arte delle illusioni ottiche.</a:t>
            </a:r>
          </a:p>
          <a:p>
            <a:r>
              <a:rPr lang="it-IT" dirty="0"/>
              <a:t>Attraverso la linea ed il colore i bambini hanno realizzato le loro mani tridimensionali </a:t>
            </a:r>
          </a:p>
        </p:txBody>
      </p:sp>
      <p:pic>
        <p:nvPicPr>
          <p:cNvPr id="8" name="Immagine 7" descr="Immagine che contiene colorato, abbigliamento, colori, dipinto&#10;&#10;Descrizione generata automaticamente">
            <a:extLst>
              <a:ext uri="{FF2B5EF4-FFF2-40B4-BE49-F238E27FC236}">
                <a16:creationId xmlns:a16="http://schemas.microsoft.com/office/drawing/2014/main" xmlns="" id="{0BC91030-9B87-45F0-B5A9-7002B0E86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64" y="315735"/>
            <a:ext cx="5667374" cy="6226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663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73A9271-034D-43C8-8458-A18EF3DF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F376C-F698-4333-9878-8CD80B2B39D3}" type="datetime1">
              <a:rPr lang="it-IT" smtClean="0"/>
              <a:t>27/06/20</a:t>
            </a:fld>
            <a:endParaRPr lang="en-US"/>
          </a:p>
        </p:txBody>
      </p:sp>
      <p:pic>
        <p:nvPicPr>
          <p:cNvPr id="4" name="Immagine 3" descr="Immagine che contiene abbigliamento, colorato, letto, interni&#10;&#10;Descrizione generata automaticamente">
            <a:extLst>
              <a:ext uri="{FF2B5EF4-FFF2-40B4-BE49-F238E27FC236}">
                <a16:creationId xmlns:a16="http://schemas.microsoft.com/office/drawing/2014/main" xmlns="" id="{A68EB09E-D884-4BD9-8BA3-280AF30D60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6" y="596900"/>
            <a:ext cx="3632708" cy="272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Immagine che contiene abbigliamento, colorato, sedendo, coperta&#10;&#10;Descrizione generata automaticamente">
            <a:extLst>
              <a:ext uri="{FF2B5EF4-FFF2-40B4-BE49-F238E27FC236}">
                <a16:creationId xmlns:a16="http://schemas.microsoft.com/office/drawing/2014/main" xmlns="" id="{04159EA5-B8D3-4473-9857-5890C6A1F2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719" y="704850"/>
            <a:ext cx="3751282" cy="280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Immagine che contiene colorato, colori, verde, dipinto&#10;&#10;Descrizione generata automaticamente">
            <a:extLst>
              <a:ext uri="{FF2B5EF4-FFF2-40B4-BE49-F238E27FC236}">
                <a16:creationId xmlns:a16="http://schemas.microsoft.com/office/drawing/2014/main" xmlns="" id="{2F6EEB23-17A9-42BB-A02B-80AA987CC1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99" y="3380384"/>
            <a:ext cx="2295525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Immagine che contiene tessuto&#10;&#10;Descrizione generata automaticamente">
            <a:extLst>
              <a:ext uri="{FF2B5EF4-FFF2-40B4-BE49-F238E27FC236}">
                <a16:creationId xmlns:a16="http://schemas.microsoft.com/office/drawing/2014/main" xmlns="" id="{78F78850-2EC5-4B20-A5E4-1690BFD92F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69925" y="3852425"/>
            <a:ext cx="2912428" cy="218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 descr="Immagine che contiene blu, aeroplano, computer, treno&#10;&#10;Descrizione generata automaticamente">
            <a:extLst>
              <a:ext uri="{FF2B5EF4-FFF2-40B4-BE49-F238E27FC236}">
                <a16:creationId xmlns:a16="http://schemas.microsoft.com/office/drawing/2014/main" xmlns="" id="{DB76FFCA-01AF-4CE1-8BA9-B9674A6360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82864" y="3934876"/>
            <a:ext cx="2751445" cy="206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 descr="Immagine che contiene colorato, aquilone, stanza&#10;&#10;Descrizione generata automaticamente">
            <a:extLst>
              <a:ext uri="{FF2B5EF4-FFF2-40B4-BE49-F238E27FC236}">
                <a16:creationId xmlns:a16="http://schemas.microsoft.com/office/drawing/2014/main" xmlns="" id="{383C3910-BA95-4E4F-A782-46C81FB1C8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41476" y="3841675"/>
            <a:ext cx="2912427" cy="218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egnaposto immagine 6" descr="Immagine che contiene abbigliamento, maglietta&#10;&#10;Descrizione generata automaticamente">
            <a:extLst>
              <a:ext uri="{FF2B5EF4-FFF2-40B4-BE49-F238E27FC236}">
                <a16:creationId xmlns:a16="http://schemas.microsoft.com/office/drawing/2014/main" xmlns="" id="{13B32683-F20E-4E95-A643-F4928D9373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592803" y="767908"/>
            <a:ext cx="2876266" cy="238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05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o immagine per mondrian">
            <a:extLst>
              <a:ext uri="{FF2B5EF4-FFF2-40B4-BE49-F238E27FC236}">
                <a16:creationId xmlns:a16="http://schemas.microsoft.com/office/drawing/2014/main" xmlns="" id="{7F43C222-97D9-4895-B8A5-B7210A15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5443" y="237744"/>
            <a:ext cx="6382512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1" name="Title 3">
            <a:extLst>
              <a:ext uri="{FF2B5EF4-FFF2-40B4-BE49-F238E27FC236}">
                <a16:creationId xmlns:a16="http://schemas.microsoft.com/office/drawing/2014/main" xmlns="" id="{2A7E83C5-EC99-4977-99D7-0603D1A2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 Mondrian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xmlns="" id="{3ABB13D7-8928-430E-8DDD-FFBA89B3E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realtà</a:t>
            </a:r>
            <a:r>
              <a:rPr lang="en-US" dirty="0"/>
              <a:t>  </a:t>
            </a:r>
            <a:r>
              <a:rPr lang="en-US" dirty="0" err="1"/>
              <a:t>astratta</a:t>
            </a:r>
            <a:r>
              <a:rPr lang="en-US" dirty="0"/>
              <a:t>  </a:t>
            </a:r>
            <a:r>
              <a:rPr lang="en-US" dirty="0" err="1"/>
              <a:t>attraverso</a:t>
            </a:r>
            <a:r>
              <a:rPr lang="en-US" dirty="0"/>
              <a:t> le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giometriche</a:t>
            </a:r>
            <a:r>
              <a:rPr lang="en-US" dirty="0"/>
              <a:t>. </a:t>
            </a:r>
            <a:r>
              <a:rPr lang="en-US" dirty="0" err="1"/>
              <a:t>Rettangoli</a:t>
            </a:r>
            <a:r>
              <a:rPr lang="en-US" dirty="0"/>
              <a:t> ,</a:t>
            </a:r>
            <a:r>
              <a:rPr lang="en-US" dirty="0" err="1"/>
              <a:t>quadrati</a:t>
            </a:r>
            <a:r>
              <a:rPr lang="en-US" dirty="0"/>
              <a:t> e </a:t>
            </a:r>
            <a:r>
              <a:rPr lang="en-US" dirty="0" err="1"/>
              <a:t>colori</a:t>
            </a:r>
            <a:r>
              <a:rPr lang="en-US" dirty="0"/>
              <a:t> </a:t>
            </a:r>
            <a:r>
              <a:rPr lang="en-US" dirty="0" err="1"/>
              <a:t>primari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09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olorato, colori, giallo, rosso&#10;&#10;Descrizione generata automaticamente">
            <a:extLst>
              <a:ext uri="{FF2B5EF4-FFF2-40B4-BE49-F238E27FC236}">
                <a16:creationId xmlns:a16="http://schemas.microsoft.com/office/drawing/2014/main" xmlns="" id="{6DE7EC17-3035-45B6-9255-E137D417F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091" y="649605"/>
            <a:ext cx="3566981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 descr="Immagine che contiene asciugamano&#10;&#10;Descrizione generata automaticamente">
            <a:extLst>
              <a:ext uri="{FF2B5EF4-FFF2-40B4-BE49-F238E27FC236}">
                <a16:creationId xmlns:a16="http://schemas.microsoft.com/office/drawing/2014/main" xmlns="" id="{5FADAEA5-1DA3-4193-82B8-C4D8F49D8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7680" y="3004411"/>
            <a:ext cx="2547537" cy="339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EB3A2CA-6E64-4D9D-A0FC-FD38D24ED6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57116" y="137205"/>
            <a:ext cx="2547535" cy="359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16487AC-0373-4D22-949F-20BB4CB20B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16484" y="163910"/>
            <a:ext cx="2488174" cy="345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Immagine che contiene mattone&#10;&#10;Descrizione generata automaticamente">
            <a:extLst>
              <a:ext uri="{FF2B5EF4-FFF2-40B4-BE49-F238E27FC236}">
                <a16:creationId xmlns:a16="http://schemas.microsoft.com/office/drawing/2014/main" xmlns="" id="{4E90C97B-8D9C-4E01-8D74-28524A8F45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789" y="3488362"/>
            <a:ext cx="3317567" cy="248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943720E-EE1B-44DC-A40C-1044BB9265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345" y="3488362"/>
            <a:ext cx="3459564" cy="2597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543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451DBE7-21FD-4ED1-AAF5-0D59BD8E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F376C-F698-4333-9878-8CD80B2B39D3}" type="datetime1">
              <a:rPr lang="it-IT" smtClean="0"/>
              <a:t>27/06/20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40C167F-4E48-4994-8A1F-89262C842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06862" y="19051"/>
            <a:ext cx="2495550" cy="360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AC37B42-4CFD-475E-9D4E-AAE39FC3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39329" y="2921462"/>
            <a:ext cx="2381249" cy="335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030B60D-3BB3-4615-9BC5-BB5E0B18BD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44207" y="-8003"/>
            <a:ext cx="2549658" cy="360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55729020-B64B-486C-A9AB-4E746262F7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4423857" y="3247920"/>
            <a:ext cx="3570350" cy="270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E3B6D856-CB03-413A-BFA3-8240D84A38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0769" y="1167019"/>
            <a:ext cx="2886075" cy="416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468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4D8F4F2-30B8-444F-858A-0402E7B4C10D}"/>
              </a:ext>
            </a:extLst>
          </p:cNvPr>
          <p:cNvSpPr txBox="1"/>
          <p:nvPr/>
        </p:nvSpPr>
        <p:spPr>
          <a:xfrm>
            <a:off x="619126" y="1038225"/>
            <a:ext cx="1059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Fasi del lavoro :</a:t>
            </a:r>
          </a:p>
          <a:p>
            <a:r>
              <a:rPr lang="it-IT" dirty="0"/>
              <a:t>Il laboratorio di arte ed immagine  è stato proposto come continuazione del lavoro iniziato in presenza a scuola.</a:t>
            </a:r>
          </a:p>
          <a:p>
            <a:r>
              <a:rPr lang="it-IT" dirty="0"/>
              <a:t>-Gli alunni settimanalmente per circa un’ora si sono  incontrati in aula virtuale  con l’insegnante ,(Durata :4 incontri)</a:t>
            </a:r>
          </a:p>
          <a:p>
            <a:pPr marL="285750" indent="-285750">
              <a:buFontTx/>
              <a:buChar char="-"/>
            </a:pPr>
            <a:r>
              <a:rPr lang="it-IT" dirty="0"/>
              <a:t>Ogni settimana l’insegnante scriveva agli alunni in aula virtuale il materiale necessario per eseguire il laboratorio.</a:t>
            </a:r>
          </a:p>
          <a:p>
            <a:pPr marL="285750" indent="-285750">
              <a:buFontTx/>
              <a:buChar char="-"/>
            </a:pPr>
            <a:r>
              <a:rPr lang="it-IT" dirty="0"/>
              <a:t>E’ stato proposto loro ogni settimana un’artista ed un’opera ,scelta con cura secondo gli obiettivi .</a:t>
            </a:r>
          </a:p>
          <a:p>
            <a:pPr marL="285750" indent="-285750">
              <a:buFontTx/>
              <a:buChar char="-"/>
            </a:pPr>
            <a:r>
              <a:rPr lang="it-IT" dirty="0"/>
              <a:t>Hanno rielaborato le opere proposte attraverso l’utilizzo di tecniche e forme espressive personali.</a:t>
            </a:r>
          </a:p>
          <a:p>
            <a:pPr marL="285750" indent="-285750">
              <a:buFontTx/>
              <a:buChar char="-"/>
            </a:pPr>
            <a:r>
              <a:rPr lang="it-IT" dirty="0"/>
              <a:t>Hanno lavorato seguendo la guida dell’insegnate ma liberi di esprimere la propria creatività in maniere unica e  personale.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944EF45-D974-4DEE-BC41-6873C613EC06}"/>
              </a:ext>
            </a:extLst>
          </p:cNvPr>
          <p:cNvSpPr txBox="1"/>
          <p:nvPr/>
        </p:nvSpPr>
        <p:spPr>
          <a:xfrm>
            <a:off x="981074" y="421005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Punti di forza :</a:t>
            </a:r>
          </a:p>
          <a:p>
            <a:r>
              <a:rPr lang="it-IT" dirty="0"/>
              <a:t>Il grado di interesse, la motivazione, la collaborazione e il coinvolgimento mostrati dagli alunni.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Punti di debolezza: </a:t>
            </a:r>
            <a:r>
              <a:rPr lang="it-IT" dirty="0"/>
              <a:t>L’ arte  in modalità on line poteva essere un punto di debolezza ma è stato un punto di forza per gli stessi </a:t>
            </a:r>
            <a:r>
              <a:rPr lang="it-IT" dirty="0" err="1"/>
              <a:t>bambini,motivati</a:t>
            </a:r>
            <a:r>
              <a:rPr lang="it-IT" dirty="0"/>
              <a:t> ed entusiasti.</a:t>
            </a:r>
          </a:p>
        </p:txBody>
      </p:sp>
    </p:spTree>
    <p:extLst>
      <p:ext uri="{BB962C8B-B14F-4D97-AF65-F5344CB8AC3E}">
        <p14:creationId xmlns:p14="http://schemas.microsoft.com/office/powerpoint/2010/main" val="339736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xmlns="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4" name="Rettangolo 59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tangolo 61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3" y="2003715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it" sz="4400" dirty="0">
                <a:solidFill>
                  <a:schemeClr val="tx1"/>
                </a:solidFill>
              </a:rPr>
              <a:t>«L</a:t>
            </a:r>
            <a:r>
              <a:rPr lang="it-IT" sz="4400" dirty="0">
                <a:solidFill>
                  <a:schemeClr val="tx1"/>
                </a:solidFill>
              </a:rPr>
              <a:t>E GIORNATE DELL’ARTE»</a:t>
            </a:r>
            <a:endParaRPr lang="it" sz="4400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3438139"/>
            <a:ext cx="4775075" cy="762429"/>
          </a:xfrm>
        </p:spPr>
        <p:txBody>
          <a:bodyPr rtlCol="0">
            <a:noAutofit/>
          </a:bodyPr>
          <a:lstStyle/>
          <a:p>
            <a:pPr rtl="0"/>
            <a:r>
              <a:rPr lang="it" sz="2000" dirty="0">
                <a:solidFill>
                  <a:schemeClr val="tx1"/>
                </a:solidFill>
              </a:rPr>
              <a:t>L</a:t>
            </a:r>
            <a:r>
              <a:rPr lang="it-IT" sz="2000" dirty="0" err="1">
                <a:solidFill>
                  <a:schemeClr val="tx1"/>
                </a:solidFill>
              </a:rPr>
              <a:t>aboratori</a:t>
            </a:r>
            <a:r>
              <a:rPr lang="it-IT" sz="2000" dirty="0">
                <a:solidFill>
                  <a:schemeClr val="tx1"/>
                </a:solidFill>
              </a:rPr>
              <a:t> di arte e immagine 2.0</a:t>
            </a:r>
          </a:p>
          <a:p>
            <a:pPr rtl="0"/>
            <a:r>
              <a:rPr lang="it-IT" sz="2000" dirty="0">
                <a:solidFill>
                  <a:schemeClr val="tx1"/>
                </a:solidFill>
              </a:rPr>
              <a:t>Maestra Coppola Emma</a:t>
            </a:r>
          </a:p>
          <a:p>
            <a:pPr rtl="0"/>
            <a:r>
              <a:rPr lang="it-IT" sz="2000" dirty="0">
                <a:solidFill>
                  <a:schemeClr val="tx1"/>
                </a:solidFill>
              </a:rPr>
              <a:t>Classi 2°A;3°A-B Scuola Deledda</a:t>
            </a:r>
          </a:p>
          <a:p>
            <a:pPr rtl="0"/>
            <a:r>
              <a:rPr lang="it-IT" sz="2000" dirty="0">
                <a:solidFill>
                  <a:schemeClr val="tx1"/>
                </a:solidFill>
              </a:rPr>
              <a:t>2019/2020 </a:t>
            </a:r>
            <a:endParaRPr lang="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, tabella, rosso, coperto&#10;&#10;Descrizione generata automaticamente">
            <a:extLst>
              <a:ext uri="{FF2B5EF4-FFF2-40B4-BE49-F238E27FC236}">
                <a16:creationId xmlns:a16="http://schemas.microsoft.com/office/drawing/2014/main" xmlns="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tangolo 22">
            <a:extLst>
              <a:ext uri="{FF2B5EF4-FFF2-40B4-BE49-F238E27FC236}">
                <a16:creationId xmlns:a16="http://schemas.microsoft.com/office/drawing/2014/main" xmlns="" id="{F5380E9A-163E-4576-BCDD-0A450B7E9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tangolo 24">
            <a:extLst>
              <a:ext uri="{FF2B5EF4-FFF2-40B4-BE49-F238E27FC236}">
                <a16:creationId xmlns:a16="http://schemas.microsoft.com/office/drawing/2014/main" xmlns="" id="{88DDEF77-9746-4D83-91F9-442A2487E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64" y="581025"/>
            <a:ext cx="6718433" cy="57912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«Ai tempi del covid-19,di cosa hanno bisogno i bambini?» mi sono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chiesta.Di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Bellezza!Questa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è stata la mia prima risposta.</a:t>
            </a:r>
            <a:b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mio intento attraverso i laboratori di arte  era quello di creare uno spazio fisico ,se pur virtuale, che permettesse i bambini di lasciare libera la creatività e farla fluire in un momento storico in cui proprio la libertà era stata negata.</a:t>
            </a:r>
            <a:b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Attraverso attività creative, scelte con cura, i bambini hanno conosciuto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artisti,sperimentato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tecniche e condiviso le loro emozioni attraverso i loro elaborati. Un momento unico in cui gli sguardi dei bambini e le loro opere creavano « Bellezza» e libertà.</a:t>
            </a:r>
            <a:b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Emma Coppola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BD1C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546983D0-19D2-45FF-839A-3A978A69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L’albero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della</a:t>
            </a:r>
            <a:r>
              <a:rPr lang="en-US" dirty="0">
                <a:solidFill>
                  <a:srgbClr val="FF0000"/>
                </a:solidFill>
              </a:rPr>
              <a:t> vita” </a:t>
            </a:r>
            <a:r>
              <a:rPr lang="en-US" dirty="0" err="1">
                <a:solidFill>
                  <a:srgbClr val="FF0000"/>
                </a:solidFill>
              </a:rPr>
              <a:t>G.klimt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367B3FF8-12D9-4B2E-886C-F5F697C46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1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Dopo aver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osservato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l’opera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,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conosciute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le 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tecniche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utilizzate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e 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ascoltato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qualche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informazione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l’artista.I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bambini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hanno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disegnato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un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albero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ispirandosi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quello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presentato.Hanno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utilizzato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tecniche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miste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tra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cui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anche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l’utilizzo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della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carta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alluminio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per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creare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dei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rami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tridimensionali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luminosi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.  </a:t>
            </a:r>
          </a:p>
        </p:txBody>
      </p:sp>
      <p:pic>
        <p:nvPicPr>
          <p:cNvPr id="6" name="Immagine 5" descr="Immagine che contiene edificio&#10;&#10;Descrizione generata automaticamente">
            <a:extLst>
              <a:ext uri="{FF2B5EF4-FFF2-40B4-BE49-F238E27FC236}">
                <a16:creationId xmlns:a16="http://schemas.microsoft.com/office/drawing/2014/main" xmlns="" id="{670F3E06-E6F9-4AD9-9398-DB3D27DE6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9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orsa&#10;&#10;Descrizione generata automaticamente">
            <a:extLst>
              <a:ext uri="{FF2B5EF4-FFF2-40B4-BE49-F238E27FC236}">
                <a16:creationId xmlns:a16="http://schemas.microsoft.com/office/drawing/2014/main" xmlns="" id="{0A6717D6-2532-4A12-BE93-73FAE62B8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6886" y="1963537"/>
            <a:ext cx="4817470" cy="332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magine che contiene dilegno, tavolo, largo, taglio&#10;&#10;Descrizione generata automaticamente">
            <a:extLst>
              <a:ext uri="{FF2B5EF4-FFF2-40B4-BE49-F238E27FC236}">
                <a16:creationId xmlns:a16="http://schemas.microsoft.com/office/drawing/2014/main" xmlns="" id="{F6B450AE-6F45-4D0D-B2C0-0AD93AC58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858" y="1341376"/>
            <a:ext cx="3541162" cy="506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5B2A79E-9565-408B-B5D5-D89B3BCCFA91}"/>
              </a:ext>
            </a:extLst>
          </p:cNvPr>
          <p:cNvSpPr txBox="1"/>
          <p:nvPr/>
        </p:nvSpPr>
        <p:spPr>
          <a:xfrm>
            <a:off x="4233588" y="6035040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 nostri alberi della vita</a:t>
            </a:r>
          </a:p>
        </p:txBody>
      </p:sp>
      <p:pic>
        <p:nvPicPr>
          <p:cNvPr id="7" name="Immagine 6" descr="Immagine che contiene abbigliamento&#10;&#10;Descrizione generata automaticamente">
            <a:extLst>
              <a:ext uri="{FF2B5EF4-FFF2-40B4-BE49-F238E27FC236}">
                <a16:creationId xmlns:a16="http://schemas.microsoft.com/office/drawing/2014/main" xmlns="" id="{F6831F32-B6EB-486D-BB69-45D30BB0F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29055" y="1314133"/>
            <a:ext cx="4952365" cy="354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20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4DF7BA5-727C-483D-8FEA-7E5FC87D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F376C-F698-4333-9878-8CD80B2B39D3}" type="datetime1">
              <a:rPr lang="it-IT" smtClean="0"/>
              <a:t>27/06/20</a:t>
            </a:fld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1203949-FDF9-48F4-B729-3BFADE927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33" y="927271"/>
            <a:ext cx="3022869" cy="4264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AE95806-A221-4564-B5C6-D9565CD9C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9002" y="998494"/>
            <a:ext cx="4052613" cy="293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magine che contiene verde, sedendo, uccello, dipinto&#10;&#10;Descrizione generata automaticamente">
            <a:extLst>
              <a:ext uri="{FF2B5EF4-FFF2-40B4-BE49-F238E27FC236}">
                <a16:creationId xmlns:a16="http://schemas.microsoft.com/office/drawing/2014/main" xmlns="" id="{EC69812D-09D6-4C55-B5F3-751812838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403" y="1894553"/>
            <a:ext cx="2953850" cy="450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magine che contiene tessuto, borsa, letto&#10;&#10;Descrizione generata automaticamente">
            <a:extLst>
              <a:ext uri="{FF2B5EF4-FFF2-40B4-BE49-F238E27FC236}">
                <a16:creationId xmlns:a16="http://schemas.microsoft.com/office/drawing/2014/main" xmlns="" id="{24A16EE1-4911-4745-8B4C-A1FBB6F58A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24500" y="2653560"/>
            <a:ext cx="4467481" cy="29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01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suto, maglietta, borsa&#10;&#10;Descrizione generata automaticamente">
            <a:extLst>
              <a:ext uri="{FF2B5EF4-FFF2-40B4-BE49-F238E27FC236}">
                <a16:creationId xmlns:a16="http://schemas.microsoft.com/office/drawing/2014/main" xmlns="" id="{7803DD2B-D613-400E-993E-983FB1D2B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711" y="797414"/>
            <a:ext cx="3200118" cy="447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 descr="Immagine che contiene vestito, maglietta&#10;&#10;Descrizione generata automaticamente">
            <a:extLst>
              <a:ext uri="{FF2B5EF4-FFF2-40B4-BE49-F238E27FC236}">
                <a16:creationId xmlns:a16="http://schemas.microsoft.com/office/drawing/2014/main" xmlns="" id="{01DD7D80-A34F-409D-A7C0-2A676D7DCF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41" y="797414"/>
            <a:ext cx="3384482" cy="458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magine che contiene tavolo, dilegno&#10;&#10;Descrizione generata automaticamente">
            <a:extLst>
              <a:ext uri="{FF2B5EF4-FFF2-40B4-BE49-F238E27FC236}">
                <a16:creationId xmlns:a16="http://schemas.microsoft.com/office/drawing/2014/main" xmlns="" id="{7A4D6A39-A323-4AFA-9756-1DAA137A77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07136" y="-2178"/>
            <a:ext cx="2591874" cy="360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Immagine che contiene maglietta, borsa&#10;&#10;Descrizione generata automaticamente">
            <a:extLst>
              <a:ext uri="{FF2B5EF4-FFF2-40B4-BE49-F238E27FC236}">
                <a16:creationId xmlns:a16="http://schemas.microsoft.com/office/drawing/2014/main" xmlns="" id="{A9F8B58A-A5B6-4130-9F09-D6469FE6E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59316" y="2921352"/>
            <a:ext cx="2946059" cy="366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7EDCA93-DD96-4D1C-B576-7E8C631D9F24}"/>
              </a:ext>
            </a:extLst>
          </p:cNvPr>
          <p:cNvSpPr txBox="1"/>
          <p:nvPr/>
        </p:nvSpPr>
        <p:spPr>
          <a:xfrm>
            <a:off x="1590675" y="5457825"/>
            <a:ext cx="366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Ogni albero è unico e particolare</a:t>
            </a:r>
          </a:p>
        </p:txBody>
      </p:sp>
    </p:spTree>
    <p:extLst>
      <p:ext uri="{BB962C8B-B14F-4D97-AF65-F5344CB8AC3E}">
        <p14:creationId xmlns:p14="http://schemas.microsoft.com/office/powerpoint/2010/main" val="230952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11B76D24-C326-474A-8127-D00C49E9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9F376C-F698-4333-9878-8CD80B2B39D3}" type="datetime1">
              <a:rPr lang="it-IT" smtClean="0"/>
              <a:t>27/06/20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CFA2F0B-4946-4DD5-8F30-B5938B3DE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1" y="742906"/>
            <a:ext cx="2595626" cy="3609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70D0252-12D8-4145-BE78-CCEE27B4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32257" y="1247001"/>
            <a:ext cx="3751388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1AF23FF-744C-45AB-BC96-1B8A44D101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4303" y="2157412"/>
            <a:ext cx="2794024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8744945-140C-47BE-A19C-707A44812E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691" y="1957387"/>
            <a:ext cx="2812296" cy="3886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9988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857_TF56410444" id="{9E32E7D9-E4D4-4E34-9CBF-5EF99946F492}" vid="{4EB8DC7B-672E-465F-9749-D0C21D91E9B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Macintosh PowerPoint</Application>
  <PresentationFormat>Personalizzato</PresentationFormat>
  <Paragraphs>48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SavonVTI</vt:lpstr>
      <vt:lpstr>Le Giornate dell’arte laboratorio di arte ed immagine (in modalità DAD) Classi 2°A; 3°A-B Deledda di Gaggio Insegnate :Coppola Emma</vt:lpstr>
      <vt:lpstr>Presentazione di PowerPoint</vt:lpstr>
      <vt:lpstr>«LE GIORNATE DELL’ARTE»</vt:lpstr>
      <vt:lpstr>«Ai tempi del covid-19,di cosa hanno bisogno i bambini?» mi sono chiesta.Di Bellezza!Questa  è stata la mia prima risposta. Il mio intento attraverso i laboratori di arte  era quello di creare uno spazio fisico ,se pur virtuale, che permettesse i bambini di lasciare libera la creatività e farla fluire in un momento storico in cui proprio la libertà era stata negata. Attraverso attività creative, scelte con cura, i bambini hanno conosciuto artisti,sperimentato tecniche e condiviso le loro emozioni attraverso i loro elaborati. Un momento unico in cui gli sguardi dei bambini e le loro opere creavano « Bellezza» e libertà.                                                          Emma Coppola </vt:lpstr>
      <vt:lpstr>“L’albero della vita” G.klimt.</vt:lpstr>
      <vt:lpstr>Presentazione di PowerPoint</vt:lpstr>
      <vt:lpstr>Presentazione di PowerPoint</vt:lpstr>
      <vt:lpstr>Presentazione di PowerPoint</vt:lpstr>
      <vt:lpstr>Presentazione di PowerPoint</vt:lpstr>
      <vt:lpstr>“I Girasoli “di Van  Gogh</vt:lpstr>
      <vt:lpstr>Presentazione di PowerPoint</vt:lpstr>
      <vt:lpstr>Presentazione di PowerPoint</vt:lpstr>
      <vt:lpstr>La Op Art</vt:lpstr>
      <vt:lpstr>Presentazione di PowerPoint</vt:lpstr>
      <vt:lpstr> Mondrian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2020-06-03T16:19:54Z</dcterms:created>
  <dcterms:modified xsi:type="dcterms:W3CDTF">2020-06-27T21:13:13Z</dcterms:modified>
</cp:coreProperties>
</file>