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5" d="100"/>
          <a:sy n="45" d="100"/>
        </p:scale>
        <p:origin x="48" y="5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13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748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475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492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76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023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325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080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31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065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86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10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89" r:id="rId6"/>
    <p:sldLayoutId id="2147483685" r:id="rId7"/>
    <p:sldLayoutId id="2147483686" r:id="rId8"/>
    <p:sldLayoutId id="2147483687" r:id="rId9"/>
    <p:sldLayoutId id="2147483688" r:id="rId10"/>
    <p:sldLayoutId id="214748369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0BBAD8-DDDB-4979-ADB3-3554A36DD7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6695" r="-1" b="18285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id="{22F9542B-66F1-4495-8309-EBB3BA0FE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800"/>
              <a:t>FELIZ NAVIDAD</a:t>
            </a:r>
            <a:br>
              <a:rPr lang="en-US" sz="6800"/>
            </a:br>
            <a:r>
              <a:rPr lang="en-US" sz="6800"/>
              <a:t>WE WONNA WISH YOU A MERRY CHRISTMAS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97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768BC45-6978-4563-AFFC-4378E82C5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lored rectangle">
            <a:extLst>
              <a:ext uri="{FF2B5EF4-FFF2-40B4-BE49-F238E27FC236}">
                <a16:creationId xmlns:a16="http://schemas.microsoft.com/office/drawing/2014/main" id="{A80A8067-64B4-47DF-9C4D-88D9ADEC2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6B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C92E777-206C-4188-BA26-E059DB10B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9600" dirty="0" err="1">
                <a:solidFill>
                  <a:schemeClr val="bg1"/>
                </a:solidFill>
              </a:rPr>
              <a:t>eTWINNING</a:t>
            </a:r>
            <a:br>
              <a:rPr lang="en-US" sz="9600" dirty="0">
                <a:solidFill>
                  <a:schemeClr val="bg1"/>
                </a:solidFill>
              </a:rPr>
            </a:br>
            <a:r>
              <a:rPr lang="en-US" sz="9600" dirty="0">
                <a:solidFill>
                  <a:schemeClr val="bg1"/>
                </a:solidFill>
              </a:rPr>
              <a:t>CLASSE 4^ B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130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50310E93-5EBD-43DB-B335-46316375706E}"/>
              </a:ext>
            </a:extLst>
          </p:cNvPr>
          <p:cNvSpPr/>
          <p:nvPr/>
        </p:nvSpPr>
        <p:spPr>
          <a:xfrm>
            <a:off x="581660" y="867728"/>
            <a:ext cx="10617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t-IT" sz="2400" b="1" dirty="0">
                <a:solidFill>
                  <a:srgbClr val="12517B"/>
                </a:solidFill>
                <a:effectLst/>
                <a:latin typeface="Bradley Hand ITC" panose="03070402050302030203" pitchFamily="66" charset="0"/>
              </a:rPr>
              <a:t>A proposito del progetto</a:t>
            </a:r>
          </a:p>
          <a:p>
            <a:pPr fontAlgn="base"/>
            <a:endParaRPr lang="it-IT" sz="2400" b="1" dirty="0">
              <a:solidFill>
                <a:srgbClr val="12517B"/>
              </a:solidFill>
              <a:effectLst/>
              <a:latin typeface="Bradley Hand ITC" panose="03070402050302030203" pitchFamily="66" charset="0"/>
            </a:endParaRPr>
          </a:p>
          <a:p>
            <a:pPr fontAlgn="base"/>
            <a:r>
              <a:rPr lang="it-IT" sz="2400" dirty="0">
                <a:solidFill>
                  <a:srgbClr val="000000"/>
                </a:solidFill>
                <a:latin typeface="Bradley Hand ITC" panose="03070402050302030203" pitchFamily="66" charset="0"/>
              </a:rPr>
              <a:t>Scambio di auguri fra i bambini della classe 4^ B G. Marconi ei bambini di una classe spagnola (Madrid)  attraverso la creazione di cartoline di Natale. Le cartoline conterranno una descrizione personale e degli auguri nella lingua partner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489B85BD-2384-43ED-A339-99F7280B3646}"/>
              </a:ext>
            </a:extLst>
          </p:cNvPr>
          <p:cNvSpPr/>
          <p:nvPr/>
        </p:nvSpPr>
        <p:spPr>
          <a:xfrm>
            <a:off x="581659" y="3429000"/>
            <a:ext cx="106171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it-IT" sz="2400" b="1" cap="all" dirty="0">
                <a:solidFill>
                  <a:srgbClr val="12517B"/>
                </a:solidFill>
                <a:effectLst/>
                <a:latin typeface="Bradley Hand ITC" panose="03070402050302030203" pitchFamily="66" charset="0"/>
              </a:rPr>
              <a:t>OBIETTIVI</a:t>
            </a:r>
          </a:p>
          <a:p>
            <a:pPr fontAlgn="ctr"/>
            <a:endParaRPr lang="it-IT" sz="2400" b="1" cap="all" dirty="0">
              <a:solidFill>
                <a:srgbClr val="12517B"/>
              </a:solidFill>
              <a:effectLst/>
              <a:latin typeface="Bradley Hand ITC" panose="03070402050302030203" pitchFamily="66" charset="0"/>
            </a:endParaRPr>
          </a:p>
          <a:p>
            <a:pPr fontAlgn="base"/>
            <a:r>
              <a:rPr lang="it-IT" sz="2400" dirty="0">
                <a:solidFill>
                  <a:srgbClr val="000000"/>
                </a:solidFill>
                <a:latin typeface="Bradley Hand ITC" panose="03070402050302030203" pitchFamily="66" charset="0"/>
              </a:rPr>
              <a:t>● Fare una descrizione di sé e comprendere una descrizione.</a:t>
            </a:r>
            <a:br>
              <a:rPr lang="it-IT" sz="2400" dirty="0">
                <a:solidFill>
                  <a:srgbClr val="000000"/>
                </a:solidFill>
                <a:latin typeface="Bradley Hand ITC" panose="03070402050302030203" pitchFamily="66" charset="0"/>
              </a:rPr>
            </a:br>
            <a:r>
              <a:rPr lang="it-IT" sz="2400" dirty="0">
                <a:solidFill>
                  <a:srgbClr val="000000"/>
                </a:solidFill>
                <a:latin typeface="Bradley Hand ITC" panose="03070402050302030203" pitchFamily="66" charset="0"/>
              </a:rPr>
              <a:t>● Costruire un biglietto di auguri.</a:t>
            </a:r>
            <a:br>
              <a:rPr lang="it-IT" sz="2400" dirty="0">
                <a:solidFill>
                  <a:srgbClr val="000000"/>
                </a:solidFill>
                <a:latin typeface="Bradley Hand ITC" panose="03070402050302030203" pitchFamily="66" charset="0"/>
              </a:rPr>
            </a:br>
            <a:r>
              <a:rPr lang="it-IT" sz="2400" dirty="0">
                <a:solidFill>
                  <a:srgbClr val="000000"/>
                </a:solidFill>
                <a:latin typeface="Bradley Hand ITC" panose="03070402050302030203" pitchFamily="66" charset="0"/>
              </a:rPr>
              <a:t>● Utilizzare la lingua inglese e spagnola per augurare buon Natale.</a:t>
            </a:r>
            <a:br>
              <a:rPr lang="it-IT" sz="2400" dirty="0">
                <a:solidFill>
                  <a:srgbClr val="000000"/>
                </a:solidFill>
                <a:latin typeface="Bradley Hand ITC" panose="03070402050302030203" pitchFamily="66" charset="0"/>
              </a:rPr>
            </a:br>
            <a:r>
              <a:rPr lang="it-IT" sz="2400" dirty="0">
                <a:solidFill>
                  <a:srgbClr val="000000"/>
                </a:solidFill>
                <a:latin typeface="Bradley Hand ITC" panose="03070402050302030203" pitchFamily="66" charset="0"/>
              </a:rPr>
              <a:t>● Conoscere usanze e piatti tipici della Spagna</a:t>
            </a:r>
            <a:br>
              <a:rPr lang="it-IT" sz="2400" dirty="0">
                <a:solidFill>
                  <a:srgbClr val="000000"/>
                </a:solidFill>
                <a:latin typeface="Bradley Hand ITC" panose="03070402050302030203" pitchFamily="66" charset="0"/>
              </a:rPr>
            </a:br>
            <a:r>
              <a:rPr lang="it-IT" sz="2400" dirty="0">
                <a:solidFill>
                  <a:srgbClr val="000000"/>
                </a:solidFill>
                <a:latin typeface="Bradley Hand ITC" panose="03070402050302030203" pitchFamily="66" charset="0"/>
              </a:rPr>
              <a:t>● Conoscere le materie scolastiche della scuola primaria in Spagna</a:t>
            </a:r>
            <a:r>
              <a:rPr lang="it-IT" sz="2000" dirty="0">
                <a:solidFill>
                  <a:srgbClr val="000000"/>
                </a:solidFill>
                <a:latin typeface="Open San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810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F2A105B7-A1BB-46D1-850E-B6ABE7146215}"/>
              </a:ext>
            </a:extLst>
          </p:cNvPr>
          <p:cNvSpPr/>
          <p:nvPr/>
        </p:nvSpPr>
        <p:spPr>
          <a:xfrm>
            <a:off x="228600" y="831532"/>
            <a:ext cx="117348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it-IT" sz="2800" cap="all" dirty="0">
                <a:solidFill>
                  <a:srgbClr val="12517B"/>
                </a:solidFill>
                <a:effectLst/>
                <a:latin typeface="Bradley Hand ITC" panose="03070402050302030203" pitchFamily="66" charset="0"/>
              </a:rPr>
              <a:t>PROCEDURA DI LAVORO</a:t>
            </a:r>
          </a:p>
          <a:p>
            <a:pPr fontAlgn="ctr"/>
            <a:endParaRPr lang="it-IT" sz="2800" cap="all" dirty="0">
              <a:solidFill>
                <a:srgbClr val="12517B"/>
              </a:solidFill>
              <a:effectLst/>
              <a:latin typeface="Bradley Hand ITC" panose="03070402050302030203" pitchFamily="66" charset="0"/>
            </a:endParaRPr>
          </a:p>
          <a:p>
            <a:pPr fontAlgn="base"/>
            <a:r>
              <a:rPr lang="it-IT" sz="2800" dirty="0">
                <a:solidFill>
                  <a:srgbClr val="000000"/>
                </a:solidFill>
                <a:latin typeface="Bradley Hand ITC" panose="03070402050302030203" pitchFamily="66" charset="0"/>
              </a:rPr>
              <a:t>● NOVEMBRE</a:t>
            </a:r>
            <a:br>
              <a:rPr lang="it-IT" sz="2800" dirty="0">
                <a:solidFill>
                  <a:srgbClr val="000000"/>
                </a:solidFill>
                <a:latin typeface="Bradley Hand ITC" panose="03070402050302030203" pitchFamily="66" charset="0"/>
              </a:rPr>
            </a:br>
            <a:r>
              <a:rPr lang="it-IT" sz="2800" dirty="0">
                <a:solidFill>
                  <a:srgbClr val="000000"/>
                </a:solidFill>
                <a:latin typeface="Bradley Hand ITC" panose="03070402050302030203" pitchFamily="66" charset="0"/>
              </a:rPr>
              <a:t>- Formare coppie composte da un bambino spagnolo e uno italiano,</a:t>
            </a:r>
            <a:br>
              <a:rPr lang="it-IT" sz="2800" dirty="0">
                <a:solidFill>
                  <a:srgbClr val="000000"/>
                </a:solidFill>
                <a:latin typeface="Bradley Hand ITC" panose="03070402050302030203" pitchFamily="66" charset="0"/>
              </a:rPr>
            </a:br>
            <a:r>
              <a:rPr lang="it-IT" sz="2800" dirty="0">
                <a:solidFill>
                  <a:srgbClr val="000000"/>
                </a:solidFill>
                <a:latin typeface="Bradley Hand ITC" panose="03070402050302030203" pitchFamily="66" charset="0"/>
              </a:rPr>
              <a:t>- I bambini illustrano la copertina del biglietto di Natale, all’ interno si disegnano, fanno una breve descrizione di sé, aggiungendo il loro piatto preferito delle feste e gli auguri.</a:t>
            </a:r>
          </a:p>
          <a:p>
            <a:pPr fontAlgn="base"/>
            <a:br>
              <a:rPr lang="it-IT" sz="2800" dirty="0">
                <a:solidFill>
                  <a:srgbClr val="000000"/>
                </a:solidFill>
                <a:latin typeface="Bradley Hand ITC" panose="03070402050302030203" pitchFamily="66" charset="0"/>
              </a:rPr>
            </a:br>
            <a:r>
              <a:rPr lang="it-IT" sz="2800" dirty="0">
                <a:solidFill>
                  <a:srgbClr val="000000"/>
                </a:solidFill>
                <a:latin typeface="Bradley Hand ITC" panose="03070402050302030203" pitchFamily="66" charset="0"/>
              </a:rPr>
              <a:t>● DICEMBRE</a:t>
            </a:r>
            <a:br>
              <a:rPr lang="it-IT" sz="2800" dirty="0">
                <a:solidFill>
                  <a:srgbClr val="000000"/>
                </a:solidFill>
                <a:latin typeface="Bradley Hand ITC" panose="03070402050302030203" pitchFamily="66" charset="0"/>
              </a:rPr>
            </a:br>
            <a:r>
              <a:rPr lang="it-IT" sz="2800" dirty="0">
                <a:solidFill>
                  <a:srgbClr val="000000"/>
                </a:solidFill>
                <a:latin typeface="Bradley Hand ITC" panose="03070402050302030203" pitchFamily="66" charset="0"/>
              </a:rPr>
              <a:t>- Ricerca delle materie scolastiche nella scuola primaria in Spagna;</a:t>
            </a:r>
            <a:br>
              <a:rPr lang="it-IT" sz="2800" dirty="0">
                <a:solidFill>
                  <a:srgbClr val="000000"/>
                </a:solidFill>
                <a:latin typeface="Bradley Hand ITC" panose="03070402050302030203" pitchFamily="66" charset="0"/>
              </a:rPr>
            </a:br>
            <a:r>
              <a:rPr lang="it-IT" sz="2800" dirty="0">
                <a:solidFill>
                  <a:srgbClr val="000000"/>
                </a:solidFill>
                <a:latin typeface="Bradley Hand ITC" panose="03070402050302030203" pitchFamily="66" charset="0"/>
              </a:rPr>
              <a:t>- Ricerca dei piatti tipici natalizi in Spagna.</a:t>
            </a:r>
            <a:br>
              <a:rPr lang="it-IT" sz="2800" dirty="0">
                <a:solidFill>
                  <a:srgbClr val="000000"/>
                </a:solidFill>
                <a:latin typeface="Bradley Hand ITC" panose="03070402050302030203" pitchFamily="66" charset="0"/>
              </a:rPr>
            </a:br>
            <a:r>
              <a:rPr lang="it-IT" sz="2800" dirty="0">
                <a:solidFill>
                  <a:srgbClr val="000000"/>
                </a:solidFill>
                <a:latin typeface="Bradley Hand ITC" panose="03070402050302030203" pitchFamily="66" charset="0"/>
              </a:rPr>
              <a:t>- Glossario con le parole dei cibi/ingredienti spagnoli/italiani/inglese</a:t>
            </a:r>
            <a:br>
              <a:rPr lang="it-IT" sz="2800" dirty="0">
                <a:solidFill>
                  <a:srgbClr val="000000"/>
                </a:solidFill>
                <a:latin typeface="Bradley Hand ITC" panose="03070402050302030203" pitchFamily="66" charset="0"/>
              </a:rPr>
            </a:br>
            <a:r>
              <a:rPr lang="it-IT" sz="2800" dirty="0">
                <a:solidFill>
                  <a:srgbClr val="000000"/>
                </a:solidFill>
                <a:latin typeface="Bradley Hand ITC" panose="03070402050302030203" pitchFamily="66" charset="0"/>
              </a:rPr>
              <a:t>- Ricettario ITALO-ISPANO con le ricette tipiche italiane e spagnole</a:t>
            </a:r>
          </a:p>
        </p:txBody>
      </p:sp>
    </p:spTree>
    <p:extLst>
      <p:ext uri="{BB962C8B-B14F-4D97-AF65-F5344CB8AC3E}">
        <p14:creationId xmlns:p14="http://schemas.microsoft.com/office/powerpoint/2010/main" val="894879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89ED1AA-8684-4D37-B208-8777E1A77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51">
            <a:extLst>
              <a:ext uri="{FF2B5EF4-FFF2-40B4-BE49-F238E27FC236}">
                <a16:creationId xmlns:a16="http://schemas.microsoft.com/office/drawing/2014/main" id="{5E0D0E5A-6E97-46A9-AF74-EAEA1E044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19417" y="6756322"/>
            <a:ext cx="5657849" cy="101678"/>
          </a:xfrm>
          <a:custGeom>
            <a:avLst/>
            <a:gdLst>
              <a:gd name="connsiteX0" fmla="*/ 0 w 2374107"/>
              <a:gd name="connsiteY0" fmla="*/ 0 h 45719"/>
              <a:gd name="connsiteX1" fmla="*/ 2374107 w 2374107"/>
              <a:gd name="connsiteY1" fmla="*/ 0 h 45719"/>
              <a:gd name="connsiteX2" fmla="*/ 2374107 w 2374107"/>
              <a:gd name="connsiteY2" fmla="*/ 45719 h 45719"/>
              <a:gd name="connsiteX3" fmla="*/ 0 w 2374107"/>
              <a:gd name="connsiteY3" fmla="*/ 45719 h 45719"/>
              <a:gd name="connsiteX4" fmla="*/ 0 w 2374107"/>
              <a:gd name="connsiteY4" fmla="*/ 0 h 45719"/>
              <a:gd name="connsiteX0" fmla="*/ 0 w 2430067"/>
              <a:gd name="connsiteY0" fmla="*/ 0 h 64769"/>
              <a:gd name="connsiteX1" fmla="*/ 2430067 w 2430067"/>
              <a:gd name="connsiteY1" fmla="*/ 19050 h 64769"/>
              <a:gd name="connsiteX2" fmla="*/ 2430067 w 2430067"/>
              <a:gd name="connsiteY2" fmla="*/ 64769 h 64769"/>
              <a:gd name="connsiteX3" fmla="*/ 55960 w 2430067"/>
              <a:gd name="connsiteY3" fmla="*/ 64769 h 64769"/>
              <a:gd name="connsiteX4" fmla="*/ 0 w 2430067"/>
              <a:gd name="connsiteY4" fmla="*/ 0 h 64769"/>
              <a:gd name="connsiteX0" fmla="*/ 0 w 2431088"/>
              <a:gd name="connsiteY0" fmla="*/ 0 h 94534"/>
              <a:gd name="connsiteX1" fmla="*/ 2431088 w 2431088"/>
              <a:gd name="connsiteY1" fmla="*/ 48815 h 94534"/>
              <a:gd name="connsiteX2" fmla="*/ 2431088 w 2431088"/>
              <a:gd name="connsiteY2" fmla="*/ 94534 h 94534"/>
              <a:gd name="connsiteX3" fmla="*/ 56981 w 2431088"/>
              <a:gd name="connsiteY3" fmla="*/ 94534 h 94534"/>
              <a:gd name="connsiteX4" fmla="*/ 0 w 2431088"/>
              <a:gd name="connsiteY4" fmla="*/ 0 h 94534"/>
              <a:gd name="connsiteX0" fmla="*/ 0 w 2425473"/>
              <a:gd name="connsiteY0" fmla="*/ 0 h 101678"/>
              <a:gd name="connsiteX1" fmla="*/ 2425473 w 2425473"/>
              <a:gd name="connsiteY1" fmla="*/ 55959 h 101678"/>
              <a:gd name="connsiteX2" fmla="*/ 2425473 w 2425473"/>
              <a:gd name="connsiteY2" fmla="*/ 101678 h 101678"/>
              <a:gd name="connsiteX3" fmla="*/ 51366 w 2425473"/>
              <a:gd name="connsiteY3" fmla="*/ 101678 h 101678"/>
              <a:gd name="connsiteX4" fmla="*/ 0 w 2425473"/>
              <a:gd name="connsiteY4" fmla="*/ 0 h 101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473" h="101678">
                <a:moveTo>
                  <a:pt x="0" y="0"/>
                </a:moveTo>
                <a:lnTo>
                  <a:pt x="2425473" y="55959"/>
                </a:lnTo>
                <a:lnTo>
                  <a:pt x="2425473" y="101678"/>
                </a:lnTo>
                <a:lnTo>
                  <a:pt x="51366" y="10167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52">
            <a:extLst>
              <a:ext uri="{FF2B5EF4-FFF2-40B4-BE49-F238E27FC236}">
                <a16:creationId xmlns:a16="http://schemas.microsoft.com/office/drawing/2014/main" id="{E197A7FD-CD8D-4609-AE35-64C89063E3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8697" y="6809135"/>
            <a:ext cx="160496" cy="48864"/>
          </a:xfrm>
          <a:custGeom>
            <a:avLst/>
            <a:gdLst>
              <a:gd name="connsiteX0" fmla="*/ 0 w 91440"/>
              <a:gd name="connsiteY0" fmla="*/ 0 h 27432"/>
              <a:gd name="connsiteX1" fmla="*/ 91440 w 91440"/>
              <a:gd name="connsiteY1" fmla="*/ 0 h 27432"/>
              <a:gd name="connsiteX2" fmla="*/ 91440 w 91440"/>
              <a:gd name="connsiteY2" fmla="*/ 27432 h 27432"/>
              <a:gd name="connsiteX3" fmla="*/ 0 w 91440"/>
              <a:gd name="connsiteY3" fmla="*/ 27432 h 27432"/>
              <a:gd name="connsiteX4" fmla="*/ 0 w 91440"/>
              <a:gd name="connsiteY4" fmla="*/ 0 h 27432"/>
              <a:gd name="connsiteX0" fmla="*/ 0 w 128350"/>
              <a:gd name="connsiteY0" fmla="*/ 0 h 36957"/>
              <a:gd name="connsiteX1" fmla="*/ 128350 w 128350"/>
              <a:gd name="connsiteY1" fmla="*/ 9525 h 36957"/>
              <a:gd name="connsiteX2" fmla="*/ 128350 w 128350"/>
              <a:gd name="connsiteY2" fmla="*/ 36957 h 36957"/>
              <a:gd name="connsiteX3" fmla="*/ 36910 w 128350"/>
              <a:gd name="connsiteY3" fmla="*/ 36957 h 36957"/>
              <a:gd name="connsiteX4" fmla="*/ 0 w 128350"/>
              <a:gd name="connsiteY4" fmla="*/ 0 h 36957"/>
              <a:gd name="connsiteX0" fmla="*/ 0 w 128350"/>
              <a:gd name="connsiteY0" fmla="*/ 0 h 36957"/>
              <a:gd name="connsiteX1" fmla="*/ 83106 w 128350"/>
              <a:gd name="connsiteY1" fmla="*/ 11906 h 36957"/>
              <a:gd name="connsiteX2" fmla="*/ 128350 w 128350"/>
              <a:gd name="connsiteY2" fmla="*/ 36957 h 36957"/>
              <a:gd name="connsiteX3" fmla="*/ 36910 w 128350"/>
              <a:gd name="connsiteY3" fmla="*/ 36957 h 36957"/>
              <a:gd name="connsiteX4" fmla="*/ 0 w 128350"/>
              <a:gd name="connsiteY4" fmla="*/ 0 h 36957"/>
              <a:gd name="connsiteX0" fmla="*/ 0 w 162878"/>
              <a:gd name="connsiteY0" fmla="*/ 0 h 44101"/>
              <a:gd name="connsiteX1" fmla="*/ 117634 w 162878"/>
              <a:gd name="connsiteY1" fmla="*/ 19050 h 44101"/>
              <a:gd name="connsiteX2" fmla="*/ 162878 w 162878"/>
              <a:gd name="connsiteY2" fmla="*/ 44101 h 44101"/>
              <a:gd name="connsiteX3" fmla="*/ 71438 w 162878"/>
              <a:gd name="connsiteY3" fmla="*/ 44101 h 44101"/>
              <a:gd name="connsiteX4" fmla="*/ 0 w 162878"/>
              <a:gd name="connsiteY4" fmla="*/ 0 h 44101"/>
              <a:gd name="connsiteX0" fmla="*/ 0 w 160496"/>
              <a:gd name="connsiteY0" fmla="*/ 0 h 48864"/>
              <a:gd name="connsiteX1" fmla="*/ 115252 w 160496"/>
              <a:gd name="connsiteY1" fmla="*/ 23813 h 48864"/>
              <a:gd name="connsiteX2" fmla="*/ 160496 w 160496"/>
              <a:gd name="connsiteY2" fmla="*/ 48864 h 48864"/>
              <a:gd name="connsiteX3" fmla="*/ 69056 w 160496"/>
              <a:gd name="connsiteY3" fmla="*/ 48864 h 48864"/>
              <a:gd name="connsiteX4" fmla="*/ 0 w 160496"/>
              <a:gd name="connsiteY4" fmla="*/ 0 h 48864"/>
              <a:gd name="connsiteX0" fmla="*/ 0 w 160496"/>
              <a:gd name="connsiteY0" fmla="*/ 0 h 48864"/>
              <a:gd name="connsiteX1" fmla="*/ 115252 w 160496"/>
              <a:gd name="connsiteY1" fmla="*/ 23813 h 48864"/>
              <a:gd name="connsiteX2" fmla="*/ 160496 w 160496"/>
              <a:gd name="connsiteY2" fmla="*/ 48864 h 48864"/>
              <a:gd name="connsiteX3" fmla="*/ 61912 w 160496"/>
              <a:gd name="connsiteY3" fmla="*/ 48864 h 48864"/>
              <a:gd name="connsiteX4" fmla="*/ 0 w 160496"/>
              <a:gd name="connsiteY4" fmla="*/ 0 h 48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496" h="48864">
                <a:moveTo>
                  <a:pt x="0" y="0"/>
                </a:moveTo>
                <a:lnTo>
                  <a:pt x="115252" y="23813"/>
                </a:lnTo>
                <a:lnTo>
                  <a:pt x="160496" y="48864"/>
                </a:lnTo>
                <a:lnTo>
                  <a:pt x="61912" y="48864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Graphic 33">
            <a:extLst>
              <a:ext uri="{FF2B5EF4-FFF2-40B4-BE49-F238E27FC236}">
                <a16:creationId xmlns:a16="http://schemas.microsoft.com/office/drawing/2014/main" id="{4180E01B-B1F4-437C-807D-1C930718E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18417" y="0"/>
            <a:ext cx="9570431" cy="6858000"/>
          </a:xfrm>
          <a:custGeom>
            <a:avLst/>
            <a:gdLst>
              <a:gd name="connsiteX0" fmla="*/ 7178288 w 7187261"/>
              <a:gd name="connsiteY0" fmla="*/ 2604802 h 5150263"/>
              <a:gd name="connsiteX1" fmla="*/ 7169335 w 7187261"/>
              <a:gd name="connsiteY1" fmla="*/ 2328577 h 5150263"/>
              <a:gd name="connsiteX2" fmla="*/ 7060845 w 7187261"/>
              <a:gd name="connsiteY2" fmla="*/ 1661160 h 5150263"/>
              <a:gd name="connsiteX3" fmla="*/ 6212263 w 7187261"/>
              <a:gd name="connsiteY3" fmla="*/ 243840 h 5150263"/>
              <a:gd name="connsiteX4" fmla="*/ 5953564 w 7187261"/>
              <a:gd name="connsiteY4" fmla="*/ 0 h 5150263"/>
              <a:gd name="connsiteX5" fmla="*/ 1408615 w 7187261"/>
              <a:gd name="connsiteY5" fmla="*/ 0 h 5150263"/>
              <a:gd name="connsiteX6" fmla="*/ 805111 w 7187261"/>
              <a:gd name="connsiteY6" fmla="*/ 676275 h 5150263"/>
              <a:gd name="connsiteX7" fmla="*/ 104928 w 7187261"/>
              <a:gd name="connsiteY7" fmla="*/ 2183035 h 5150263"/>
              <a:gd name="connsiteX8" fmla="*/ 51588 w 7187261"/>
              <a:gd name="connsiteY8" fmla="*/ 2400014 h 5150263"/>
              <a:gd name="connsiteX9" fmla="*/ 41301 w 7187261"/>
              <a:gd name="connsiteY9" fmla="*/ 2424208 h 5150263"/>
              <a:gd name="connsiteX10" fmla="*/ 119692 w 7187261"/>
              <a:gd name="connsiteY10" fmla="*/ 1834801 h 5150263"/>
              <a:gd name="connsiteX11" fmla="*/ 870071 w 7187261"/>
              <a:gd name="connsiteY11" fmla="*/ 462248 h 5150263"/>
              <a:gd name="connsiteX12" fmla="*/ 1389279 w 7187261"/>
              <a:gd name="connsiteY12" fmla="*/ 476 h 5150263"/>
              <a:gd name="connsiteX13" fmla="*/ 1320223 w 7187261"/>
              <a:gd name="connsiteY13" fmla="*/ 476 h 5150263"/>
              <a:gd name="connsiteX14" fmla="*/ 423158 w 7187261"/>
              <a:gd name="connsiteY14" fmla="*/ 989743 h 5150263"/>
              <a:gd name="connsiteX15" fmla="*/ 25585 w 7187261"/>
              <a:gd name="connsiteY15" fmla="*/ 2113693 h 5150263"/>
              <a:gd name="connsiteX16" fmla="*/ 2344 w 7187261"/>
              <a:gd name="connsiteY16" fmla="*/ 2725865 h 5150263"/>
              <a:gd name="connsiteX17" fmla="*/ 447256 w 7187261"/>
              <a:gd name="connsiteY17" fmla="*/ 4210717 h 5150263"/>
              <a:gd name="connsiteX18" fmla="*/ 1138962 w 7187261"/>
              <a:gd name="connsiteY18" fmla="*/ 4988910 h 5150263"/>
              <a:gd name="connsiteX19" fmla="*/ 1348512 w 7187261"/>
              <a:gd name="connsiteY19" fmla="*/ 5146834 h 5150263"/>
              <a:gd name="connsiteX20" fmla="*/ 1422712 w 7187261"/>
              <a:gd name="connsiteY20" fmla="*/ 5146834 h 5150263"/>
              <a:gd name="connsiteX21" fmla="*/ 480594 w 7187261"/>
              <a:gd name="connsiteY21" fmla="*/ 4187952 h 5150263"/>
              <a:gd name="connsiteX22" fmla="*/ 398679 w 7187261"/>
              <a:gd name="connsiteY22" fmla="*/ 4046125 h 5150263"/>
              <a:gd name="connsiteX23" fmla="*/ 411823 w 7187261"/>
              <a:gd name="connsiteY23" fmla="*/ 4053078 h 5150263"/>
              <a:gd name="connsiteX24" fmla="*/ 1439380 w 7187261"/>
              <a:gd name="connsiteY24" fmla="*/ 5147405 h 5150263"/>
              <a:gd name="connsiteX25" fmla="*/ 5710010 w 7187261"/>
              <a:gd name="connsiteY25" fmla="*/ 5150263 h 5150263"/>
              <a:gd name="connsiteX26" fmla="*/ 5999665 w 7187261"/>
              <a:gd name="connsiteY26" fmla="*/ 4910900 h 5150263"/>
              <a:gd name="connsiteX27" fmla="*/ 6954165 w 7187261"/>
              <a:gd name="connsiteY27" fmla="*/ 3545777 h 5150263"/>
              <a:gd name="connsiteX28" fmla="*/ 7137712 w 7187261"/>
              <a:gd name="connsiteY28" fmla="*/ 2799207 h 5150263"/>
              <a:gd name="connsiteX29" fmla="*/ 7142951 w 7187261"/>
              <a:gd name="connsiteY29" fmla="*/ 2754535 h 5150263"/>
              <a:gd name="connsiteX30" fmla="*/ 7149428 w 7187261"/>
              <a:gd name="connsiteY30" fmla="*/ 2774823 h 5150263"/>
              <a:gd name="connsiteX31" fmla="*/ 7066465 w 7187261"/>
              <a:gd name="connsiteY31" fmla="*/ 3465672 h 5150263"/>
              <a:gd name="connsiteX32" fmla="*/ 6452578 w 7187261"/>
              <a:gd name="connsiteY32" fmla="*/ 4552760 h 5150263"/>
              <a:gd name="connsiteX33" fmla="*/ 5752110 w 7187261"/>
              <a:gd name="connsiteY33" fmla="*/ 5150263 h 5150263"/>
              <a:gd name="connsiteX34" fmla="*/ 5827643 w 7187261"/>
              <a:gd name="connsiteY34" fmla="*/ 5150263 h 5150263"/>
              <a:gd name="connsiteX35" fmla="*/ 6642793 w 7187261"/>
              <a:gd name="connsiteY35" fmla="*/ 4389406 h 5150263"/>
              <a:gd name="connsiteX36" fmla="*/ 7102469 w 7187261"/>
              <a:gd name="connsiteY36" fmla="*/ 3490817 h 5150263"/>
              <a:gd name="connsiteX37" fmla="*/ 7187242 w 7187261"/>
              <a:gd name="connsiteY37" fmla="*/ 2990183 h 5150263"/>
              <a:gd name="connsiteX38" fmla="*/ 7178288 w 7187261"/>
              <a:gd name="connsiteY38" fmla="*/ 2604802 h 5150263"/>
              <a:gd name="connsiteX39" fmla="*/ 6342565 w 7187261"/>
              <a:gd name="connsiteY39" fmla="*/ 441389 h 5150263"/>
              <a:gd name="connsiteX40" fmla="*/ 7126567 w 7187261"/>
              <a:gd name="connsiteY40" fmla="*/ 2355056 h 5150263"/>
              <a:gd name="connsiteX41" fmla="*/ 6342565 w 7187261"/>
              <a:gd name="connsiteY41" fmla="*/ 441389 h 515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87261" h="5150263">
                <a:moveTo>
                  <a:pt x="7178288" y="2604802"/>
                </a:moveTo>
                <a:cubicBezTo>
                  <a:pt x="7168763" y="2513076"/>
                  <a:pt x="7174478" y="2420684"/>
                  <a:pt x="7169335" y="2328577"/>
                </a:cubicBezTo>
                <a:cubicBezTo>
                  <a:pt x="7156952" y="2102882"/>
                  <a:pt x="7120586" y="1879149"/>
                  <a:pt x="7060845" y="1661160"/>
                </a:cubicBezTo>
                <a:cubicBezTo>
                  <a:pt x="6910588" y="1121007"/>
                  <a:pt x="6617428" y="631374"/>
                  <a:pt x="6212263" y="243840"/>
                </a:cubicBezTo>
                <a:cubicBezTo>
                  <a:pt x="6126538" y="162496"/>
                  <a:pt x="6040813" y="80201"/>
                  <a:pt x="5953564" y="0"/>
                </a:cubicBezTo>
                <a:lnTo>
                  <a:pt x="1408615" y="0"/>
                </a:lnTo>
                <a:cubicBezTo>
                  <a:pt x="1180967" y="200316"/>
                  <a:pt x="978332" y="427387"/>
                  <a:pt x="805111" y="676275"/>
                </a:cubicBezTo>
                <a:cubicBezTo>
                  <a:pt x="481261" y="1136523"/>
                  <a:pt x="252089" y="1640872"/>
                  <a:pt x="104928" y="2183035"/>
                </a:cubicBezTo>
                <a:cubicBezTo>
                  <a:pt x="85878" y="2254853"/>
                  <a:pt x="69495" y="2327720"/>
                  <a:pt x="51588" y="2400014"/>
                </a:cubicBezTo>
                <a:cubicBezTo>
                  <a:pt x="49683" y="2407634"/>
                  <a:pt x="51588" y="2416969"/>
                  <a:pt x="41301" y="2424208"/>
                </a:cubicBezTo>
                <a:cubicBezTo>
                  <a:pt x="45900" y="2225469"/>
                  <a:pt x="72186" y="2027834"/>
                  <a:pt x="119692" y="1834801"/>
                </a:cubicBezTo>
                <a:cubicBezTo>
                  <a:pt x="247993" y="1310926"/>
                  <a:pt x="506121" y="857726"/>
                  <a:pt x="870071" y="462248"/>
                </a:cubicBezTo>
                <a:cubicBezTo>
                  <a:pt x="1027729" y="291823"/>
                  <a:pt x="1201617" y="137169"/>
                  <a:pt x="1389279" y="476"/>
                </a:cubicBezTo>
                <a:lnTo>
                  <a:pt x="1320223" y="476"/>
                </a:lnTo>
                <a:cubicBezTo>
                  <a:pt x="960844" y="274320"/>
                  <a:pt x="656330" y="599123"/>
                  <a:pt x="423158" y="989743"/>
                </a:cubicBezTo>
                <a:cubicBezTo>
                  <a:pt x="215608" y="1337596"/>
                  <a:pt x="80258" y="1711357"/>
                  <a:pt x="25585" y="2113693"/>
                </a:cubicBezTo>
                <a:cubicBezTo>
                  <a:pt x="-2705" y="2316480"/>
                  <a:pt x="-2228" y="2521077"/>
                  <a:pt x="2344" y="2725865"/>
                </a:cubicBezTo>
                <a:cubicBezTo>
                  <a:pt x="14155" y="3261932"/>
                  <a:pt x="170650" y="3754565"/>
                  <a:pt x="447256" y="4210717"/>
                </a:cubicBezTo>
                <a:cubicBezTo>
                  <a:pt x="629851" y="4511612"/>
                  <a:pt x="866356" y="4767167"/>
                  <a:pt x="1138962" y="4988910"/>
                </a:cubicBezTo>
                <a:cubicBezTo>
                  <a:pt x="1207161" y="5044345"/>
                  <a:pt x="1277008" y="5096990"/>
                  <a:pt x="1348512" y="5146834"/>
                </a:cubicBezTo>
                <a:lnTo>
                  <a:pt x="1422712" y="5146834"/>
                </a:lnTo>
                <a:cubicBezTo>
                  <a:pt x="1043426" y="4892802"/>
                  <a:pt x="724720" y="4577334"/>
                  <a:pt x="480594" y="4187952"/>
                </a:cubicBezTo>
                <a:cubicBezTo>
                  <a:pt x="452019" y="4141851"/>
                  <a:pt x="423444" y="4095179"/>
                  <a:pt x="398679" y="4046125"/>
                </a:cubicBezTo>
                <a:cubicBezTo>
                  <a:pt x="407442" y="4043267"/>
                  <a:pt x="409156" y="4048982"/>
                  <a:pt x="411823" y="4053078"/>
                </a:cubicBezTo>
                <a:cubicBezTo>
                  <a:pt x="683572" y="4484656"/>
                  <a:pt x="1033139" y="4842701"/>
                  <a:pt x="1439380" y="5147405"/>
                </a:cubicBezTo>
                <a:lnTo>
                  <a:pt x="5710010" y="5150263"/>
                </a:lnTo>
                <a:cubicBezTo>
                  <a:pt x="5810594" y="5075482"/>
                  <a:pt x="5907272" y="4995587"/>
                  <a:pt x="5999665" y="4910900"/>
                </a:cubicBezTo>
                <a:cubicBezTo>
                  <a:pt x="6418765" y="4526661"/>
                  <a:pt x="6746901" y="4078129"/>
                  <a:pt x="6954165" y="3545777"/>
                </a:cubicBezTo>
                <a:cubicBezTo>
                  <a:pt x="7048234" y="3306175"/>
                  <a:pt x="7109956" y="3055115"/>
                  <a:pt x="7137712" y="2799207"/>
                </a:cubicBezTo>
                <a:cubicBezTo>
                  <a:pt x="7139236" y="2784920"/>
                  <a:pt x="7141046" y="2770632"/>
                  <a:pt x="7142951" y="2754535"/>
                </a:cubicBezTo>
                <a:cubicBezTo>
                  <a:pt x="7151714" y="2760440"/>
                  <a:pt x="7149237" y="2768441"/>
                  <a:pt x="7149428" y="2774823"/>
                </a:cubicBezTo>
                <a:cubicBezTo>
                  <a:pt x="7156743" y="3007967"/>
                  <a:pt x="7128777" y="3240881"/>
                  <a:pt x="7066465" y="3465672"/>
                </a:cubicBezTo>
                <a:cubicBezTo>
                  <a:pt x="6952165" y="3878580"/>
                  <a:pt x="6737948" y="4235863"/>
                  <a:pt x="6452578" y="4552760"/>
                </a:cubicBezTo>
                <a:cubicBezTo>
                  <a:pt x="6244553" y="4783836"/>
                  <a:pt x="6008809" y="4980242"/>
                  <a:pt x="5752110" y="5150263"/>
                </a:cubicBezTo>
                <a:lnTo>
                  <a:pt x="5827643" y="5150263"/>
                </a:lnTo>
                <a:cubicBezTo>
                  <a:pt x="6136539" y="4938904"/>
                  <a:pt x="6412192" y="4689348"/>
                  <a:pt x="6642793" y="4389406"/>
                </a:cubicBezTo>
                <a:cubicBezTo>
                  <a:pt x="6851295" y="4118324"/>
                  <a:pt x="7009125" y="3820859"/>
                  <a:pt x="7102469" y="3490817"/>
                </a:cubicBezTo>
                <a:cubicBezTo>
                  <a:pt x="7148646" y="3327473"/>
                  <a:pt x="7177069" y="3159624"/>
                  <a:pt x="7187242" y="2990183"/>
                </a:cubicBezTo>
                <a:cubicBezTo>
                  <a:pt x="7187623" y="2984087"/>
                  <a:pt x="7182384" y="2642330"/>
                  <a:pt x="7178288" y="2604802"/>
                </a:cubicBezTo>
                <a:close/>
                <a:moveTo>
                  <a:pt x="6342565" y="441389"/>
                </a:moveTo>
                <a:cubicBezTo>
                  <a:pt x="6829797" y="986533"/>
                  <a:pt x="7091135" y="1624422"/>
                  <a:pt x="7126567" y="2355056"/>
                </a:cubicBezTo>
                <a:cubicBezTo>
                  <a:pt x="7001123" y="1661827"/>
                  <a:pt x="6756426" y="1017365"/>
                  <a:pt x="6342565" y="441389"/>
                </a:cubicBezTo>
                <a:close/>
              </a:path>
            </a:pathLst>
          </a:custGeom>
          <a:solidFill>
            <a:srgbClr val="46B29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91A9A4F4-87CF-419D-B5C0-81DB9CC0DB61}"/>
              </a:ext>
            </a:extLst>
          </p:cNvPr>
          <p:cNvSpPr/>
          <p:nvPr/>
        </p:nvSpPr>
        <p:spPr>
          <a:xfrm>
            <a:off x="2558716" y="955309"/>
            <a:ext cx="7074568" cy="2898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font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900" b="1" cap="all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RISULTATI ATTESI</a:t>
            </a:r>
          </a:p>
          <a:p>
            <a:pPr algn="ctr" font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900" b="1" cap="all" dirty="0"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9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Gli</a:t>
            </a:r>
            <a:r>
              <a:rPr lang="en-US" sz="29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alunni</a:t>
            </a:r>
            <a:r>
              <a:rPr lang="en-US" sz="29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approfondiscono</a:t>
            </a:r>
            <a:r>
              <a:rPr lang="en-US" sz="29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la </a:t>
            </a:r>
            <a:r>
              <a:rPr lang="en-US" sz="29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conoscenza</a:t>
            </a:r>
            <a:r>
              <a:rPr lang="en-US" sz="29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di </a:t>
            </a:r>
            <a:r>
              <a:rPr lang="en-US" sz="29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altre</a:t>
            </a:r>
            <a:r>
              <a:rPr lang="en-US" sz="29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culture e </a:t>
            </a:r>
            <a:r>
              <a:rPr lang="en-US" sz="29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vengono</a:t>
            </a:r>
            <a:r>
              <a:rPr lang="en-US" sz="29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motivati</a:t>
            </a:r>
            <a:r>
              <a:rPr lang="en-US" sz="29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sz="29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scrivere</a:t>
            </a:r>
            <a:r>
              <a:rPr lang="en-US" sz="29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9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leggere</a:t>
            </a:r>
            <a:r>
              <a:rPr lang="en-US" sz="29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e </a:t>
            </a:r>
            <a:r>
              <a:rPr lang="en-US" sz="29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comprendere</a:t>
            </a:r>
            <a:r>
              <a:rPr lang="en-US" sz="29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9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nella</a:t>
            </a:r>
            <a:r>
              <a:rPr lang="en-US" sz="29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lingua inglese.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C0B64B74-19BE-47D9-8BB8-7081BF0E0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11333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29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1" name="Rectangle 15">
            <a:extLst>
              <a:ext uri="{FF2B5EF4-FFF2-40B4-BE49-F238E27FC236}">
                <a16:creationId xmlns:a16="http://schemas.microsoft.com/office/drawing/2014/main" id="{D880886B-02ED-4317-9236-CB60C22CF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589BEC2-1092-4ABE-A47D-0143A15A9E23}"/>
              </a:ext>
            </a:extLst>
          </p:cNvPr>
          <p:cNvSpPr txBox="1"/>
          <p:nvPr/>
        </p:nvSpPr>
        <p:spPr>
          <a:xfrm>
            <a:off x="640080" y="4553712"/>
            <a:ext cx="10908792" cy="1069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6000" b="1" dirty="0">
                <a:latin typeface="+mj-lt"/>
                <a:ea typeface="+mj-ea"/>
                <a:cs typeface="+mj-cs"/>
              </a:rPr>
              <a:t>Greeting Card creation</a:t>
            </a:r>
          </a:p>
        </p:txBody>
      </p:sp>
      <p:pic>
        <p:nvPicPr>
          <p:cNvPr id="7" name="Immagine 6" descr="Immagine che contiene interni, persona, tavolo, gruppo&#10;&#10;Descrizione generata automaticamente">
            <a:extLst>
              <a:ext uri="{FF2B5EF4-FFF2-40B4-BE49-F238E27FC236}">
                <a16:creationId xmlns:a16="http://schemas.microsoft.com/office/drawing/2014/main" id="{A226F07E-9668-4631-80F3-7A15D2D908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4" r="-1" b="5012"/>
          <a:stretch/>
        </p:blipFill>
        <p:spPr>
          <a:xfrm>
            <a:off x="5" y="-4"/>
            <a:ext cx="6002835" cy="4194796"/>
          </a:xfrm>
          <a:custGeom>
            <a:avLst/>
            <a:gdLst/>
            <a:ahLst/>
            <a:cxnLst/>
            <a:rect l="l" t="t" r="r" b="b"/>
            <a:pathLst>
              <a:path w="6002835" h="4194796">
                <a:moveTo>
                  <a:pt x="0" y="0"/>
                </a:moveTo>
                <a:lnTo>
                  <a:pt x="5999418" y="0"/>
                </a:lnTo>
                <a:lnTo>
                  <a:pt x="5996190" y="32760"/>
                </a:lnTo>
                <a:cubicBezTo>
                  <a:pt x="5998706" y="293110"/>
                  <a:pt x="5983874" y="553460"/>
                  <a:pt x="5997116" y="813682"/>
                </a:cubicBezTo>
                <a:cubicBezTo>
                  <a:pt x="6007314" y="1015047"/>
                  <a:pt x="6000824" y="1216284"/>
                  <a:pt x="5997116" y="1417522"/>
                </a:cubicBezTo>
                <a:cubicBezTo>
                  <a:pt x="5989967" y="1803471"/>
                  <a:pt x="6000824" y="2188911"/>
                  <a:pt x="5996190" y="2574351"/>
                </a:cubicBezTo>
                <a:cubicBezTo>
                  <a:pt x="5994204" y="2745205"/>
                  <a:pt x="5996454" y="2915805"/>
                  <a:pt x="6000824" y="3086660"/>
                </a:cubicBezTo>
                <a:cubicBezTo>
                  <a:pt x="6007180" y="3330611"/>
                  <a:pt x="5997382" y="3574689"/>
                  <a:pt x="5986656" y="3818514"/>
                </a:cubicBezTo>
                <a:cubicBezTo>
                  <a:pt x="5983054" y="3885559"/>
                  <a:pt x="5982107" y="3952684"/>
                  <a:pt x="5983808" y="4019746"/>
                </a:cubicBezTo>
                <a:lnTo>
                  <a:pt x="5993788" y="4173418"/>
                </a:lnTo>
                <a:lnTo>
                  <a:pt x="5955106" y="4175101"/>
                </a:lnTo>
                <a:cubicBezTo>
                  <a:pt x="5890100" y="4175133"/>
                  <a:pt x="5825078" y="4173227"/>
                  <a:pt x="5760087" y="4171956"/>
                </a:cubicBezTo>
                <a:cubicBezTo>
                  <a:pt x="5521345" y="4167509"/>
                  <a:pt x="5282477" y="4171956"/>
                  <a:pt x="5044242" y="4149213"/>
                </a:cubicBezTo>
                <a:cubicBezTo>
                  <a:pt x="4979506" y="4143051"/>
                  <a:pt x="4914326" y="4139111"/>
                  <a:pt x="4849272" y="4139890"/>
                </a:cubicBezTo>
                <a:cubicBezTo>
                  <a:pt x="4784218" y="4140668"/>
                  <a:pt x="4719291" y="4146163"/>
                  <a:pt x="4655063" y="4158869"/>
                </a:cubicBezTo>
                <a:cubicBezTo>
                  <a:pt x="4447578" y="4199146"/>
                  <a:pt x="4239457" y="4201688"/>
                  <a:pt x="4029811" y="4185424"/>
                </a:cubicBezTo>
                <a:cubicBezTo>
                  <a:pt x="3943792" y="4178690"/>
                  <a:pt x="3857774" y="4167509"/>
                  <a:pt x="3771375" y="4169669"/>
                </a:cubicBezTo>
                <a:cubicBezTo>
                  <a:pt x="3623225" y="4173608"/>
                  <a:pt x="3474948" y="4165603"/>
                  <a:pt x="3326672" y="4167636"/>
                </a:cubicBezTo>
                <a:cubicBezTo>
                  <a:pt x="3322669" y="4168208"/>
                  <a:pt x="3318578" y="4167674"/>
                  <a:pt x="3314855" y="4166111"/>
                </a:cubicBezTo>
                <a:cubicBezTo>
                  <a:pt x="3278008" y="4140827"/>
                  <a:pt x="3237604" y="4150610"/>
                  <a:pt x="3199487" y="4157217"/>
                </a:cubicBezTo>
                <a:cubicBezTo>
                  <a:pt x="3072810" y="4179198"/>
                  <a:pt x="2946260" y="4189998"/>
                  <a:pt x="2817550" y="4172972"/>
                </a:cubicBezTo>
                <a:cubicBezTo>
                  <a:pt x="2694647" y="4155146"/>
                  <a:pt x="2569990" y="4152923"/>
                  <a:pt x="2446541" y="4166365"/>
                </a:cubicBezTo>
                <a:cubicBezTo>
                  <a:pt x="2276791" y="4186186"/>
                  <a:pt x="2107677" y="4181993"/>
                  <a:pt x="1938308" y="4166365"/>
                </a:cubicBezTo>
                <a:cubicBezTo>
                  <a:pt x="1869570" y="4160013"/>
                  <a:pt x="1799815" y="4149213"/>
                  <a:pt x="1731712" y="4165095"/>
                </a:cubicBezTo>
                <a:cubicBezTo>
                  <a:pt x="1647854" y="4184535"/>
                  <a:pt x="1564250" y="4178182"/>
                  <a:pt x="1480137" y="4173862"/>
                </a:cubicBezTo>
                <a:cubicBezTo>
                  <a:pt x="1373663" y="4168271"/>
                  <a:pt x="1267442" y="4152135"/>
                  <a:pt x="1160586" y="4164841"/>
                </a:cubicBezTo>
                <a:cubicBezTo>
                  <a:pt x="1111161" y="4170685"/>
                  <a:pt x="1062116" y="4179961"/>
                  <a:pt x="1012055" y="4177547"/>
                </a:cubicBezTo>
                <a:cubicBezTo>
                  <a:pt x="873562" y="4171194"/>
                  <a:pt x="735196" y="4163697"/>
                  <a:pt x="596449" y="4164841"/>
                </a:cubicBezTo>
                <a:cubicBezTo>
                  <a:pt x="538383" y="4165222"/>
                  <a:pt x="480699" y="4167128"/>
                  <a:pt x="422887" y="4171321"/>
                </a:cubicBezTo>
                <a:cubicBezTo>
                  <a:pt x="315015" y="4179198"/>
                  <a:pt x="207524" y="4168525"/>
                  <a:pt x="100033" y="4164714"/>
                </a:cubicBezTo>
                <a:lnTo>
                  <a:pt x="0" y="4169195"/>
                </a:lnTo>
                <a:close/>
              </a:path>
            </a:pathLst>
          </a:custGeom>
        </p:spPr>
      </p:pic>
      <p:pic>
        <p:nvPicPr>
          <p:cNvPr id="9" name="Immagine 8" descr="Immagine che contiene tavolo, interni, torta, piatto&#10;&#10;Descrizione generata automaticamente">
            <a:extLst>
              <a:ext uri="{FF2B5EF4-FFF2-40B4-BE49-F238E27FC236}">
                <a16:creationId xmlns:a16="http://schemas.microsoft.com/office/drawing/2014/main" id="{C3A93201-66A8-4868-A03C-D6EC3D91F5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7123"/>
          <a:stretch/>
        </p:blipFill>
        <p:spPr>
          <a:xfrm>
            <a:off x="6182506" y="5"/>
            <a:ext cx="6009490" cy="4186171"/>
          </a:xfrm>
          <a:custGeom>
            <a:avLst/>
            <a:gdLst/>
            <a:ahLst/>
            <a:cxnLst/>
            <a:rect l="l" t="t" r="r" b="b"/>
            <a:pathLst>
              <a:path w="6009490" h="4186171">
                <a:moveTo>
                  <a:pt x="9049" y="0"/>
                </a:moveTo>
                <a:lnTo>
                  <a:pt x="6009490" y="0"/>
                </a:lnTo>
                <a:lnTo>
                  <a:pt x="6009490" y="4168273"/>
                </a:lnTo>
                <a:lnTo>
                  <a:pt x="5803951" y="4172925"/>
                </a:lnTo>
                <a:cubicBezTo>
                  <a:pt x="5729787" y="4171950"/>
                  <a:pt x="5655658" y="4168322"/>
                  <a:pt x="5581704" y="4162045"/>
                </a:cubicBezTo>
                <a:cubicBezTo>
                  <a:pt x="5474340" y="4154041"/>
                  <a:pt x="5366086" y="4142987"/>
                  <a:pt x="5259485" y="4163316"/>
                </a:cubicBezTo>
                <a:cubicBezTo>
                  <a:pt x="5142465" y="4185805"/>
                  <a:pt x="5025571" y="4185932"/>
                  <a:pt x="4907534" y="4180215"/>
                </a:cubicBezTo>
                <a:cubicBezTo>
                  <a:pt x="4806650" y="4175387"/>
                  <a:pt x="4706147" y="4149975"/>
                  <a:pt x="4604501" y="4176784"/>
                </a:cubicBezTo>
                <a:cubicBezTo>
                  <a:pt x="4594387" y="4178258"/>
                  <a:pt x="4584082" y="4177826"/>
                  <a:pt x="4574133" y="4175514"/>
                </a:cubicBezTo>
                <a:cubicBezTo>
                  <a:pt x="4462958" y="4160140"/>
                  <a:pt x="4351020" y="4172718"/>
                  <a:pt x="4239463" y="4168398"/>
                </a:cubicBezTo>
                <a:cubicBezTo>
                  <a:pt x="4188005" y="4166365"/>
                  <a:pt x="4135530" y="4167509"/>
                  <a:pt x="4084706" y="4162045"/>
                </a:cubicBezTo>
                <a:cubicBezTo>
                  <a:pt x="3968067" y="4149594"/>
                  <a:pt x="3851682" y="4142987"/>
                  <a:pt x="3736314" y="4172337"/>
                </a:cubicBezTo>
                <a:cubicBezTo>
                  <a:pt x="3702643" y="4180253"/>
                  <a:pt x="3668235" y="4184509"/>
                  <a:pt x="3633650" y="4185043"/>
                </a:cubicBezTo>
                <a:cubicBezTo>
                  <a:pt x="3520696" y="4189109"/>
                  <a:pt x="3408122" y="4181358"/>
                  <a:pt x="3295549" y="4175005"/>
                </a:cubicBezTo>
                <a:cubicBezTo>
                  <a:pt x="3217408" y="4170558"/>
                  <a:pt x="3139394" y="4160902"/>
                  <a:pt x="3061127" y="4169034"/>
                </a:cubicBezTo>
                <a:cubicBezTo>
                  <a:pt x="3015640" y="4173735"/>
                  <a:pt x="2969772" y="4173735"/>
                  <a:pt x="2924285" y="4169034"/>
                </a:cubicBezTo>
                <a:cubicBezTo>
                  <a:pt x="2840452" y="4159212"/>
                  <a:pt x="2755870" y="4157382"/>
                  <a:pt x="2671694" y="4163570"/>
                </a:cubicBezTo>
                <a:cubicBezTo>
                  <a:pt x="2546033" y="4174370"/>
                  <a:pt x="2420500" y="4183391"/>
                  <a:pt x="2294459" y="4166238"/>
                </a:cubicBezTo>
                <a:cubicBezTo>
                  <a:pt x="2222976" y="4155006"/>
                  <a:pt x="2150298" y="4153685"/>
                  <a:pt x="2078460" y="4162300"/>
                </a:cubicBezTo>
                <a:cubicBezTo>
                  <a:pt x="1907313" y="4186314"/>
                  <a:pt x="1735785" y="4178563"/>
                  <a:pt x="1564257" y="4168653"/>
                </a:cubicBezTo>
                <a:cubicBezTo>
                  <a:pt x="1449650" y="4161918"/>
                  <a:pt x="1334536" y="4149594"/>
                  <a:pt x="1220183" y="4165857"/>
                </a:cubicBezTo>
                <a:cubicBezTo>
                  <a:pt x="1074321" y="4186186"/>
                  <a:pt x="928331" y="4179452"/>
                  <a:pt x="782087" y="4173481"/>
                </a:cubicBezTo>
                <a:cubicBezTo>
                  <a:pt x="674723" y="4169034"/>
                  <a:pt x="567232" y="4155565"/>
                  <a:pt x="459614" y="4172210"/>
                </a:cubicBezTo>
                <a:cubicBezTo>
                  <a:pt x="448535" y="4173722"/>
                  <a:pt x="437265" y="4172591"/>
                  <a:pt x="426706" y="4168907"/>
                </a:cubicBezTo>
                <a:cubicBezTo>
                  <a:pt x="385869" y="4155464"/>
                  <a:pt x="342085" y="4153660"/>
                  <a:pt x="300283" y="4163697"/>
                </a:cubicBezTo>
                <a:cubicBezTo>
                  <a:pt x="223159" y="4180596"/>
                  <a:pt x="146162" y="4187965"/>
                  <a:pt x="67640" y="4172591"/>
                </a:cubicBezTo>
                <a:lnTo>
                  <a:pt x="14015" y="4169393"/>
                </a:lnTo>
                <a:lnTo>
                  <a:pt x="28554" y="3856095"/>
                </a:lnTo>
                <a:cubicBezTo>
                  <a:pt x="30458" y="3735660"/>
                  <a:pt x="27412" y="3615306"/>
                  <a:pt x="15626" y="3495237"/>
                </a:cubicBezTo>
                <a:cubicBezTo>
                  <a:pt x="-847" y="3348740"/>
                  <a:pt x="-4304" y="3201174"/>
                  <a:pt x="5296" y="3054118"/>
                </a:cubicBezTo>
                <a:cubicBezTo>
                  <a:pt x="11786" y="2969961"/>
                  <a:pt x="18539" y="2885804"/>
                  <a:pt x="22776" y="2801522"/>
                </a:cubicBezTo>
                <a:cubicBezTo>
                  <a:pt x="28180" y="2681630"/>
                  <a:pt x="25173" y="2561524"/>
                  <a:pt x="13771" y="2442014"/>
                </a:cubicBezTo>
                <a:cubicBezTo>
                  <a:pt x="4237" y="2350879"/>
                  <a:pt x="3177" y="2259120"/>
                  <a:pt x="10593" y="2167807"/>
                </a:cubicBezTo>
                <a:cubicBezTo>
                  <a:pt x="25690" y="2012336"/>
                  <a:pt x="9931" y="1856863"/>
                  <a:pt x="5032" y="1701516"/>
                </a:cubicBezTo>
                <a:cubicBezTo>
                  <a:pt x="-3577" y="1415742"/>
                  <a:pt x="20393" y="1130095"/>
                  <a:pt x="9666" y="844320"/>
                </a:cubicBezTo>
                <a:cubicBezTo>
                  <a:pt x="3841" y="702958"/>
                  <a:pt x="16420" y="561723"/>
                  <a:pt x="9666" y="420361"/>
                </a:cubicBezTo>
                <a:cubicBezTo>
                  <a:pt x="4105" y="319805"/>
                  <a:pt x="397" y="219250"/>
                  <a:pt x="4105" y="118568"/>
                </a:cubicBezTo>
                <a:cubicBezTo>
                  <a:pt x="5164" y="91109"/>
                  <a:pt x="5826" y="63523"/>
                  <a:pt x="9534" y="3644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90204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B5BDC78-45F8-4C73-8090-F9C78EFE0F1A}"/>
              </a:ext>
            </a:extLst>
          </p:cNvPr>
          <p:cNvSpPr txBox="1"/>
          <p:nvPr/>
        </p:nvSpPr>
        <p:spPr>
          <a:xfrm>
            <a:off x="685800" y="300036"/>
            <a:ext cx="105727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Bradley Hand ITC" panose="03070402050302030203" pitchFamily="66" charset="0"/>
              </a:rPr>
              <a:t>A ciascun bambino della classe è stato abbinato un bambino della classe Madrilena. </a:t>
            </a:r>
          </a:p>
          <a:p>
            <a:r>
              <a:rPr lang="it-IT" sz="2800" b="1" dirty="0">
                <a:latin typeface="Bradley Hand ITC" panose="03070402050302030203" pitchFamily="66" charset="0"/>
              </a:rPr>
              <a:t>Il contenuto del biglietto di Natale non erano solamente gli auguri, ma anche una descrizione di sé e dei piatti preferiti durante il periodo delle feste natalizie</a:t>
            </a:r>
            <a:r>
              <a:rPr lang="it-IT" sz="3200" b="1" dirty="0">
                <a:latin typeface="Bradley Hand ITC" panose="03070402050302030203" pitchFamily="66" charset="0"/>
              </a:rPr>
              <a:t>.</a:t>
            </a:r>
          </a:p>
        </p:txBody>
      </p:sp>
      <p:pic>
        <p:nvPicPr>
          <p:cNvPr id="4" name="Immagine 3" descr="Immagine che contiene tavolo, rosso&#10;&#10;Descrizione generata automaticamente">
            <a:extLst>
              <a:ext uri="{FF2B5EF4-FFF2-40B4-BE49-F238E27FC236}">
                <a16:creationId xmlns:a16="http://schemas.microsoft.com/office/drawing/2014/main" id="{DF25C540-EC37-4349-B15F-1ED451ADF2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497" y="2341184"/>
            <a:ext cx="3011090" cy="4014787"/>
          </a:xfrm>
          <a:prstGeom prst="rect">
            <a:avLst/>
          </a:prstGeom>
        </p:spPr>
      </p:pic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FB650593-86B7-47B3-A354-8057203B67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" y="2732485"/>
            <a:ext cx="4471988" cy="335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663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30" name="Rectangle 24">
            <a:extLst>
              <a:ext uri="{FF2B5EF4-FFF2-40B4-BE49-F238E27FC236}">
                <a16:creationId xmlns:a16="http://schemas.microsoft.com/office/drawing/2014/main" id="{678CC48C-9275-4EFA-9B84-8E818500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656DA77-CF99-4990-8AB5-1370A8E32E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83" b="28719"/>
          <a:stretch/>
        </p:blipFill>
        <p:spPr>
          <a:xfrm>
            <a:off x="-1" y="-1"/>
            <a:ext cx="12188952" cy="6858000"/>
          </a:xfrm>
          <a:prstGeom prst="rect">
            <a:avLst/>
          </a:prstGeom>
        </p:spPr>
      </p:pic>
      <p:sp>
        <p:nvSpPr>
          <p:cNvPr id="31" name="Rectangle 26">
            <a:extLst>
              <a:ext uri="{FF2B5EF4-FFF2-40B4-BE49-F238E27FC236}">
                <a16:creationId xmlns:a16="http://schemas.microsoft.com/office/drawing/2014/main" id="{0A324144-E9CF-4B12-A53E-FAC0D281D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45000">
                <a:schemeClr val="tx1">
                  <a:alpha val="40000"/>
                </a:schemeClr>
              </a:gs>
              <a:gs pos="100000">
                <a:schemeClr val="tx1">
                  <a:alpha val="8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5BB6E4F-8D04-450F-92CC-BE77F109068C}"/>
              </a:ext>
            </a:extLst>
          </p:cNvPr>
          <p:cNvSpPr txBox="1"/>
          <p:nvPr/>
        </p:nvSpPr>
        <p:spPr>
          <a:xfrm>
            <a:off x="641604" y="4553712"/>
            <a:ext cx="10908792" cy="1069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90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9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BIGLIETTI SPEDITI!!!</a:t>
            </a:r>
          </a:p>
        </p:txBody>
      </p:sp>
    </p:spTree>
    <p:extLst>
      <p:ext uri="{BB962C8B-B14F-4D97-AF65-F5344CB8AC3E}">
        <p14:creationId xmlns:p14="http://schemas.microsoft.com/office/powerpoint/2010/main" val="3370181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DAF0955-1A34-48E4-868D-417DC1D9F72C}"/>
              </a:ext>
            </a:extLst>
          </p:cNvPr>
          <p:cNvSpPr txBox="1"/>
          <p:nvPr/>
        </p:nvSpPr>
        <p:spPr>
          <a:xfrm>
            <a:off x="471488" y="828675"/>
            <a:ext cx="106870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Bradley Hand ITC" panose="03070402050302030203" pitchFamily="66" charset="0"/>
              </a:rPr>
              <a:t>FINALMENTE, DOPO CIRCA 10 GIORNI, SONO ARRIVATI I BIGLIETTI DEI BAMBINI SPAGNOLI.</a:t>
            </a:r>
          </a:p>
          <a:p>
            <a:r>
              <a:rPr lang="it-IT" sz="2400" b="1" dirty="0">
                <a:latin typeface="Bradley Hand ITC" panose="03070402050302030203" pitchFamily="66" charset="0"/>
              </a:rPr>
              <a:t>NEL BIGLIETTO CI HANNO FATTO GLI AUGURI DI NATALE, SI SONO DESCRITTI E HANNO INSERITO LA RICETTA DI UN LORO PIATTO TIPICO NATALIZIO.</a:t>
            </a:r>
          </a:p>
        </p:txBody>
      </p:sp>
      <p:pic>
        <p:nvPicPr>
          <p:cNvPr id="6" name="Immagine 5" descr="Immagine che contiene tavolo, sedendo&#10;&#10;Descrizione generata automaticamente">
            <a:extLst>
              <a:ext uri="{FF2B5EF4-FFF2-40B4-BE49-F238E27FC236}">
                <a16:creationId xmlns:a16="http://schemas.microsoft.com/office/drawing/2014/main" id="{CE3550E5-CC1F-4D9C-B81A-0537F9B9CB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733" y="2552816"/>
            <a:ext cx="5453779" cy="4090334"/>
          </a:xfrm>
          <a:prstGeom prst="rect">
            <a:avLst/>
          </a:prstGeom>
        </p:spPr>
      </p:pic>
      <p:pic>
        <p:nvPicPr>
          <p:cNvPr id="8" name="Immagine 7" descr="Immagine che contiene interni, tavolo, soffitto, stanza&#10;&#10;Descrizione generata automaticamente">
            <a:extLst>
              <a:ext uri="{FF2B5EF4-FFF2-40B4-BE49-F238E27FC236}">
                <a16:creationId xmlns:a16="http://schemas.microsoft.com/office/drawing/2014/main" id="{80FD9983-89D7-4169-ABAB-477DA96224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1178"/>
            <a:ext cx="4195762" cy="314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888506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RegularSeedRightStep">
      <a:dk1>
        <a:srgbClr val="000000"/>
      </a:dk1>
      <a:lt1>
        <a:srgbClr val="FFFFFF"/>
      </a:lt1>
      <a:dk2>
        <a:srgbClr val="243141"/>
      </a:dk2>
      <a:lt2>
        <a:srgbClr val="E8E2E4"/>
      </a:lt2>
      <a:accent1>
        <a:srgbClr val="46B294"/>
      </a:accent1>
      <a:accent2>
        <a:srgbClr val="3BA0B1"/>
      </a:accent2>
      <a:accent3>
        <a:srgbClr val="4D81C3"/>
      </a:accent3>
      <a:accent4>
        <a:srgbClr val="4F52B9"/>
      </a:accent4>
      <a:accent5>
        <a:srgbClr val="7B4DC3"/>
      </a:accent5>
      <a:accent6>
        <a:srgbClr val="9B3BB1"/>
      </a:accent6>
      <a:hlink>
        <a:srgbClr val="C55372"/>
      </a:hlink>
      <a:folHlink>
        <a:srgbClr val="7F7F7F"/>
      </a:folHlink>
    </a:clrScheme>
    <a:fontScheme name="Sketchy_SerifHand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334</Words>
  <Application>Microsoft Office PowerPoint</Application>
  <PresentationFormat>Widescreen</PresentationFormat>
  <Paragraphs>22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5" baseType="lpstr">
      <vt:lpstr>Arial</vt:lpstr>
      <vt:lpstr>Bradley Hand ITC</vt:lpstr>
      <vt:lpstr>Modern Love</vt:lpstr>
      <vt:lpstr>Open Sans</vt:lpstr>
      <vt:lpstr>The Hand</vt:lpstr>
      <vt:lpstr>SketchyVTI</vt:lpstr>
      <vt:lpstr>FELIZ NAVIDAD WE WONNA WISH YOU A MERRY CHRISTMAS</vt:lpstr>
      <vt:lpstr>eTWINNING CLASSE 4^ B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FELIZ NAVIDAD WE WONNA WISH YOU A MERRY CHRISTMAS</dc:title>
  <dc:creator>Raffaella Garuti</dc:creator>
  <cp:lastModifiedBy>Raffaella Garuti</cp:lastModifiedBy>
  <cp:revision>1</cp:revision>
  <dcterms:created xsi:type="dcterms:W3CDTF">2020-06-20T08:49:25Z</dcterms:created>
  <dcterms:modified xsi:type="dcterms:W3CDTF">2020-06-20T08:52:23Z</dcterms:modified>
</cp:coreProperties>
</file>