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1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BCF9-E5B8-49D2-B2DA-FE6EFEC88B49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145D6-377C-48BE-A4F2-5C575320D2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145D6-377C-48BE-A4F2-5C575320D22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9733-0854-4D02-BA18-1464F5B8BC67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00AB-5057-4C76-8A24-72893745ADD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/>
              <a:t>PROJECT WORK</a:t>
            </a:r>
            <a:endParaRPr lang="it-IT" sz="6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 smtClean="0">
                <a:solidFill>
                  <a:schemeClr val="bg2">
                    <a:lumMod val="10000"/>
                  </a:schemeClr>
                </a:solidFill>
              </a:rPr>
              <a:t>Classi 4 D/E</a:t>
            </a:r>
          </a:p>
          <a:p>
            <a:r>
              <a:rPr lang="it-IT" i="1" dirty="0" err="1" smtClean="0">
                <a:solidFill>
                  <a:schemeClr val="bg2">
                    <a:lumMod val="10000"/>
                  </a:schemeClr>
                </a:solidFill>
              </a:rPr>
              <a:t>a.s</a:t>
            </a:r>
            <a:r>
              <a:rPr lang="it-IT" i="1" dirty="0" smtClean="0">
                <a:solidFill>
                  <a:schemeClr val="bg2">
                    <a:lumMod val="10000"/>
                  </a:schemeClr>
                </a:solidFill>
              </a:rPr>
              <a:t> 2018/19</a:t>
            </a:r>
          </a:p>
          <a:p>
            <a:r>
              <a:rPr lang="it-IT" i="1" dirty="0" smtClean="0">
                <a:solidFill>
                  <a:schemeClr val="bg2">
                    <a:lumMod val="10000"/>
                  </a:schemeClr>
                </a:solidFill>
              </a:rPr>
              <a:t>Docente: Vittoria De </a:t>
            </a:r>
            <a:r>
              <a:rPr lang="it-IT" i="1" dirty="0" err="1" smtClean="0">
                <a:solidFill>
                  <a:schemeClr val="bg2">
                    <a:lumMod val="10000"/>
                  </a:schemeClr>
                </a:solidFill>
              </a:rPr>
              <a:t>Ioanni</a:t>
            </a:r>
            <a:r>
              <a:rPr lang="it-IT" i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Cloze</a:t>
            </a:r>
            <a:r>
              <a:rPr lang="it-IT" dirty="0" smtClean="0"/>
              <a:t>  più complessi</a:t>
            </a:r>
            <a:endParaRPr lang="it-IT" dirty="0"/>
          </a:p>
        </p:txBody>
      </p:sp>
      <p:pic>
        <p:nvPicPr>
          <p:cNvPr id="8" name="Segnaposto contenuto 7" descr="Screenshot_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071546"/>
            <a:ext cx="4357718" cy="4929222"/>
          </a:xfr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400" dirty="0" smtClean="0"/>
              <a:t>I </a:t>
            </a:r>
            <a:r>
              <a:rPr lang="it-IT" sz="2400" dirty="0" err="1" smtClean="0"/>
              <a:t>cloze</a:t>
            </a:r>
            <a:r>
              <a:rPr lang="it-IT" sz="2400" dirty="0" smtClean="0"/>
              <a:t> possono diventare </a:t>
            </a:r>
            <a:r>
              <a:rPr lang="it-IT" sz="2400" dirty="0" smtClean="0"/>
              <a:t>sempre più </a:t>
            </a:r>
            <a:r>
              <a:rPr lang="it-IT" sz="2400" dirty="0" smtClean="0"/>
              <a:t>complessi, come nell’esempio accanto dove:  </a:t>
            </a:r>
          </a:p>
          <a:p>
            <a:r>
              <a:rPr lang="it-IT" sz="2400" dirty="0" smtClean="0"/>
              <a:t>-scompaiono le </a:t>
            </a:r>
            <a:r>
              <a:rPr lang="it-IT" sz="2400" dirty="0" smtClean="0"/>
              <a:t>parole a piè di </a:t>
            </a:r>
            <a:r>
              <a:rPr lang="it-IT" sz="2400" dirty="0" smtClean="0"/>
              <a:t>pagina.</a:t>
            </a:r>
            <a:endParaRPr lang="it-IT" sz="2400" dirty="0" smtClean="0"/>
          </a:p>
          <a:p>
            <a:r>
              <a:rPr lang="it-IT" sz="2400" dirty="0" smtClean="0"/>
              <a:t>-viene richiesto l’inserimento </a:t>
            </a:r>
            <a:r>
              <a:rPr lang="it-IT" sz="2400" dirty="0" smtClean="0"/>
              <a:t>di proposizioni semplici e </a:t>
            </a:r>
            <a:r>
              <a:rPr lang="it-IT" sz="2400" dirty="0" smtClean="0"/>
              <a:t>articolate.</a:t>
            </a:r>
          </a:p>
          <a:p>
            <a:endParaRPr lang="it-IT" sz="2400" dirty="0" smtClean="0"/>
          </a:p>
          <a:p>
            <a:r>
              <a:rPr lang="it-IT" sz="2400" dirty="0" smtClean="0"/>
              <a:t>Ai bambini con difficoltà viene data un facilitatore  tra parentesi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L’ attività </a:t>
            </a:r>
            <a:r>
              <a:rPr lang="it-IT" sz="2400" dirty="0" smtClean="0"/>
              <a:t>illustrata è </a:t>
            </a:r>
            <a:r>
              <a:rPr lang="it-IT" sz="2400" dirty="0" smtClean="0"/>
              <a:t>stata proposta dopo la rappresentazione teatrale “ I racconti di Giovannino”</a:t>
            </a:r>
            <a:endParaRPr lang="it-I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Cloze</a:t>
            </a:r>
            <a:r>
              <a:rPr lang="it-IT" sz="3200" dirty="0" smtClean="0"/>
              <a:t> ancora più difficili.</a:t>
            </a:r>
            <a:endParaRPr lang="it-IT" sz="3200" dirty="0"/>
          </a:p>
        </p:txBody>
      </p:sp>
      <p:pic>
        <p:nvPicPr>
          <p:cNvPr id="5" name="Segnaposto contenuto 4" descr="Screenshot_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111750" cy="535785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 sz="1800" dirty="0" smtClean="0"/>
          </a:p>
          <a:p>
            <a:r>
              <a:rPr lang="it-IT" sz="2200" dirty="0" smtClean="0"/>
              <a:t>Le difficoltà aumentano, alcune parole si ripetono. </a:t>
            </a:r>
          </a:p>
          <a:p>
            <a:r>
              <a:rPr lang="it-IT" sz="2200" dirty="0" smtClean="0"/>
              <a:t>Data</a:t>
            </a:r>
            <a:r>
              <a:rPr lang="it-IT" sz="2200" dirty="0" smtClean="0"/>
              <a:t>: 10-04-19</a:t>
            </a:r>
            <a:endParaRPr lang="it-IT" sz="2200" dirty="0" smtClean="0"/>
          </a:p>
          <a:p>
            <a:r>
              <a:rPr lang="it-IT" sz="2200" dirty="0" smtClean="0"/>
              <a:t>Ore</a:t>
            </a:r>
            <a:r>
              <a:rPr lang="it-IT" sz="2200" dirty="0" smtClean="0"/>
              <a:t>: 9:00</a:t>
            </a:r>
            <a:endParaRPr lang="it-IT" sz="2200" dirty="0" smtClean="0"/>
          </a:p>
          <a:p>
            <a:r>
              <a:rPr lang="it-IT" sz="2200" b="1" dirty="0" smtClean="0"/>
              <a:t>Osservazioni:</a:t>
            </a:r>
            <a:r>
              <a:rPr lang="it-IT" sz="2200" dirty="0" smtClean="0"/>
              <a:t> Gli </a:t>
            </a:r>
            <a:r>
              <a:rPr lang="it-IT" sz="2200" dirty="0" smtClean="0"/>
              <a:t>alunni, dopo avere appreso che potevano inserire </a:t>
            </a:r>
            <a:r>
              <a:rPr lang="it-IT" sz="2200" dirty="0" smtClean="0"/>
              <a:t>più volte la stessa </a:t>
            </a:r>
            <a:r>
              <a:rPr lang="it-IT" sz="2200" dirty="0" smtClean="0"/>
              <a:t>parola, </a:t>
            </a:r>
            <a:r>
              <a:rPr lang="it-IT" sz="2200" dirty="0" smtClean="0"/>
              <a:t>hanno svolto il </a:t>
            </a:r>
            <a:r>
              <a:rPr lang="it-IT" sz="2200" dirty="0" err="1" smtClean="0"/>
              <a:t>cloze</a:t>
            </a:r>
            <a:r>
              <a:rPr lang="it-IT" sz="2200" dirty="0" smtClean="0"/>
              <a:t> con </a:t>
            </a:r>
            <a:r>
              <a:rPr lang="it-IT" sz="2200" dirty="0" smtClean="0"/>
              <a:t>facilità.</a:t>
            </a:r>
            <a:endParaRPr lang="it-IT" sz="2200" dirty="0" smtClean="0"/>
          </a:p>
          <a:p>
            <a:r>
              <a:rPr lang="it-IT" sz="2200" b="1" dirty="0" smtClean="0"/>
              <a:t>Punti di forza</a:t>
            </a:r>
            <a:r>
              <a:rPr lang="it-IT" sz="2200" b="1" dirty="0" smtClean="0"/>
              <a:t>:</a:t>
            </a:r>
            <a:r>
              <a:rPr lang="it-IT" sz="2200" dirty="0" smtClean="0"/>
              <a:t> riflessione </a:t>
            </a:r>
            <a:r>
              <a:rPr lang="it-IT" sz="2200" dirty="0" smtClean="0"/>
              <a:t>da parte degli alunni sul termine giusto da inserire.</a:t>
            </a:r>
          </a:p>
          <a:p>
            <a:r>
              <a:rPr lang="it-IT" sz="2200" b="1" dirty="0" smtClean="0"/>
              <a:t>Punti di debolezza: </a:t>
            </a:r>
            <a:r>
              <a:rPr lang="it-IT" sz="2200" dirty="0" smtClean="0"/>
              <a:t>non riscontrati.</a:t>
            </a:r>
          </a:p>
          <a:p>
            <a:endParaRPr lang="it-IT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Cloze</a:t>
            </a:r>
            <a:r>
              <a:rPr lang="it-IT" dirty="0" smtClean="0"/>
              <a:t> sulla comprensione e arricchimento lessicale.</a:t>
            </a:r>
            <a:endParaRPr lang="it-IT" dirty="0"/>
          </a:p>
        </p:txBody>
      </p:sp>
      <p:pic>
        <p:nvPicPr>
          <p:cNvPr id="5" name="Segnaposto contenuto 4" descr="Screenshot_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132" y="273050"/>
            <a:ext cx="4595396" cy="608490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Al bambino viene richiesto </a:t>
            </a:r>
            <a:r>
              <a:rPr lang="it-IT" sz="2400" dirty="0" smtClean="0"/>
              <a:t>l’inserimento  </a:t>
            </a:r>
            <a:r>
              <a:rPr lang="it-IT" sz="2400" dirty="0" smtClean="0"/>
              <a:t>del termine mancante che può essere un nome, un verbo </a:t>
            </a:r>
            <a:r>
              <a:rPr lang="it-IT" sz="2400" dirty="0" smtClean="0"/>
              <a:t>o un </a:t>
            </a:r>
            <a:r>
              <a:rPr lang="it-IT" sz="2400" dirty="0" smtClean="0"/>
              <a:t>aggettivo.</a:t>
            </a:r>
          </a:p>
          <a:p>
            <a:r>
              <a:rPr lang="it-IT" sz="2400" dirty="0" smtClean="0"/>
              <a:t>Questo testo contiene in calce la spiegazione di vocaboli nuovi.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Cloze</a:t>
            </a:r>
            <a:r>
              <a:rPr lang="it-IT" sz="2800" dirty="0" smtClean="0"/>
              <a:t> riassunto</a:t>
            </a:r>
            <a:endParaRPr lang="it-IT" sz="2800" dirty="0"/>
          </a:p>
        </p:txBody>
      </p:sp>
      <p:pic>
        <p:nvPicPr>
          <p:cNvPr id="5" name="Segnaposto contenuto 4" descr="Screenshot_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85794"/>
            <a:ext cx="5111750" cy="528641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Un’ altra  tipologia è </a:t>
            </a:r>
            <a:r>
              <a:rPr lang="it-IT" sz="2800" dirty="0" smtClean="0"/>
              <a:t>il </a:t>
            </a:r>
            <a:r>
              <a:rPr lang="it-IT" sz="2800" dirty="0" err="1" smtClean="0"/>
              <a:t>cloze</a:t>
            </a:r>
            <a:r>
              <a:rPr lang="it-IT" sz="2800" dirty="0" smtClean="0"/>
              <a:t> riassunto.</a:t>
            </a:r>
          </a:p>
          <a:p>
            <a:endParaRPr lang="it-IT" sz="2800" dirty="0" smtClean="0"/>
          </a:p>
          <a:p>
            <a:r>
              <a:rPr lang="it-IT" sz="2800" dirty="0" smtClean="0"/>
              <a:t> </a:t>
            </a:r>
            <a:r>
              <a:rPr lang="it-IT" sz="2800" dirty="0" smtClean="0"/>
              <a:t>Ai bambini è stato richiesto di inserire le parole legame.</a:t>
            </a:r>
            <a:endParaRPr lang="it-IT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600" b="1" dirty="0" smtClean="0"/>
              <a:t>Una tecnica </a:t>
            </a:r>
            <a:r>
              <a:rPr lang="it-IT" sz="3600" b="1" dirty="0" err="1" smtClean="0"/>
              <a:t>metacognitiva</a:t>
            </a:r>
            <a:r>
              <a:rPr lang="it-IT" sz="3600" b="1" dirty="0" smtClean="0"/>
              <a:t>: il </a:t>
            </a:r>
            <a:r>
              <a:rPr lang="it-IT" sz="3600" b="1" dirty="0" err="1" smtClean="0"/>
              <a:t>cloze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/>
              <a:t>La procedura del </a:t>
            </a:r>
            <a:r>
              <a:rPr lang="it-IT" b="1" dirty="0" smtClean="0"/>
              <a:t>CLOZE</a:t>
            </a:r>
            <a:r>
              <a:rPr lang="it-IT" dirty="0" smtClean="0"/>
              <a:t> è una tecnica che consiste nell’ inserimento in un testo delle parole precedentemente cancellate.</a:t>
            </a:r>
          </a:p>
          <a:p>
            <a:r>
              <a:rPr lang="it-IT" dirty="0" smtClean="0"/>
              <a:t>L’ alunno, una volta avuta la visione globale del testo e riconosciuto </a:t>
            </a:r>
            <a:r>
              <a:rPr lang="it-IT" dirty="0" smtClean="0"/>
              <a:t>l’ambito </a:t>
            </a:r>
            <a:r>
              <a:rPr lang="it-IT" dirty="0" smtClean="0"/>
              <a:t>di riferimento, deve inserire, se non la parola che è stata </a:t>
            </a:r>
            <a:r>
              <a:rPr lang="it-IT" dirty="0" smtClean="0"/>
              <a:t>eliminata, </a:t>
            </a:r>
            <a:r>
              <a:rPr lang="it-IT" dirty="0" smtClean="0"/>
              <a:t>almeno una appropriata o un sinonimo.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Varianti del testo </a:t>
            </a:r>
            <a:r>
              <a:rPr lang="it-IT" sz="3600" b="1" dirty="0" err="1" smtClean="0"/>
              <a:t>cloze</a:t>
            </a:r>
            <a:endParaRPr lang="it-IT" sz="3600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4294967295"/>
          </p:nvPr>
        </p:nvSpPr>
        <p:spPr>
          <a:xfrm>
            <a:off x="357158" y="1714488"/>
            <a:ext cx="7872442" cy="4429156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Nella didattica si utilizzano diverse tipologie di </a:t>
            </a:r>
            <a:r>
              <a:rPr lang="it-IT" dirty="0" err="1" smtClean="0"/>
              <a:t>cloze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err="1" smtClean="0"/>
              <a:t>-Cloze</a:t>
            </a:r>
            <a:r>
              <a:rPr lang="it-IT" dirty="0" smtClean="0"/>
              <a:t>  facilitati con parole a piè di pagina, talvolta con l’ aggiunta di una parola intrusa.</a:t>
            </a:r>
          </a:p>
          <a:p>
            <a:pPr>
              <a:buNone/>
            </a:pPr>
            <a:r>
              <a:rPr lang="it-IT" dirty="0" err="1" smtClean="0"/>
              <a:t>-Cloze</a:t>
            </a:r>
            <a:r>
              <a:rPr lang="it-IT" dirty="0" smtClean="0"/>
              <a:t> </a:t>
            </a:r>
            <a:r>
              <a:rPr lang="it-IT" dirty="0" smtClean="0"/>
              <a:t>con la LIM, con la funzione di oscuramento o rettangoli colorati.</a:t>
            </a:r>
          </a:p>
          <a:p>
            <a:pPr>
              <a:buNone/>
            </a:pPr>
            <a:r>
              <a:rPr lang="it-IT" dirty="0" err="1" smtClean="0"/>
              <a:t>-Dettato-cloze</a:t>
            </a:r>
            <a:r>
              <a:rPr lang="it-IT" dirty="0" smtClean="0"/>
              <a:t> sulla base del quale devono essere inserite in un testo solo le parole mancanti-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Modalità di utilizzo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it-IT" sz="2800" dirty="0" smtClean="0"/>
              <a:t>La tecnica </a:t>
            </a:r>
            <a:r>
              <a:rPr lang="it-IT" sz="2800" b="1" dirty="0" err="1" smtClean="0"/>
              <a:t>cloze</a:t>
            </a:r>
            <a:r>
              <a:rPr lang="it-IT" sz="2800" dirty="0" smtClean="0"/>
              <a:t> è </a:t>
            </a:r>
            <a:r>
              <a:rPr lang="it-IT" sz="2800" dirty="0" smtClean="0"/>
              <a:t>utilizzata </a:t>
            </a:r>
            <a:r>
              <a:rPr lang="it-IT" sz="2800" dirty="0" smtClean="0"/>
              <a:t>soprattutto nella didattica </a:t>
            </a:r>
            <a:r>
              <a:rPr lang="it-IT" sz="2800" b="1" dirty="0" smtClean="0"/>
              <a:t>linguistica, </a:t>
            </a:r>
            <a:r>
              <a:rPr lang="it-IT" sz="2800" dirty="0" smtClean="0"/>
              <a:t>ma anche in quella scientifica.</a:t>
            </a:r>
          </a:p>
          <a:p>
            <a:r>
              <a:rPr lang="it-IT" sz="2800" dirty="0" smtClean="0"/>
              <a:t>C</a:t>
            </a:r>
            <a:r>
              <a:rPr lang="it-IT" sz="2800" dirty="0" smtClean="0"/>
              <a:t>ome </a:t>
            </a:r>
            <a:r>
              <a:rPr lang="it-IT" sz="2800" b="1" dirty="0" smtClean="0"/>
              <a:t>esercizio</a:t>
            </a:r>
            <a:r>
              <a:rPr lang="it-IT" sz="2800" dirty="0" smtClean="0"/>
              <a:t>, per fissare o manipolare la lingua.</a:t>
            </a:r>
          </a:p>
          <a:p>
            <a:r>
              <a:rPr lang="it-IT" sz="2800" dirty="0" smtClean="0"/>
              <a:t>Come </a:t>
            </a:r>
            <a:r>
              <a:rPr lang="it-IT" sz="2800" b="1" dirty="0" smtClean="0"/>
              <a:t>attività complessa</a:t>
            </a:r>
            <a:r>
              <a:rPr lang="it-IT" sz="2800" dirty="0" smtClean="0"/>
              <a:t>, se è una sfida con le proprie capacità cognitive e, perciò, una sorta di </a:t>
            </a:r>
            <a:r>
              <a:rPr lang="it-IT" sz="2800" b="1" dirty="0" smtClean="0"/>
              <a:t>gioco.</a:t>
            </a:r>
          </a:p>
          <a:p>
            <a:r>
              <a:rPr lang="it-IT" sz="2800" dirty="0" smtClean="0"/>
              <a:t>Come </a:t>
            </a:r>
            <a:r>
              <a:rPr lang="it-IT" sz="2800" b="1" dirty="0" smtClean="0"/>
              <a:t>tecnica diagnostica </a:t>
            </a:r>
            <a:r>
              <a:rPr lang="it-IT" sz="2800" dirty="0" smtClean="0"/>
              <a:t>di valutazione della comprensione di un testo.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Efficacia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cloze</a:t>
            </a:r>
            <a:r>
              <a:rPr lang="it-IT" dirty="0" smtClean="0"/>
              <a:t> è una tecnica che mira a guidare </a:t>
            </a:r>
            <a:r>
              <a:rPr lang="it-IT" dirty="0" smtClean="0"/>
              <a:t>l’osservazione</a:t>
            </a:r>
            <a:r>
              <a:rPr lang="it-IT" dirty="0" smtClean="0"/>
              <a:t>, a sviluppare le abilità di comprensione e di lettura selettiva e </a:t>
            </a:r>
            <a:r>
              <a:rPr lang="it-IT" dirty="0" smtClean="0"/>
              <a:t>globale.</a:t>
            </a:r>
            <a:endParaRPr lang="it-IT" dirty="0" smtClean="0"/>
          </a:p>
          <a:p>
            <a:r>
              <a:rPr lang="it-IT" dirty="0" smtClean="0"/>
              <a:t>Può essere adattata a diverse fasi </a:t>
            </a:r>
            <a:r>
              <a:rPr lang="it-IT" dirty="0" smtClean="0"/>
              <a:t>dell’apprendimento </a:t>
            </a:r>
            <a:r>
              <a:rPr lang="it-IT" dirty="0" smtClean="0"/>
              <a:t>linguistico.</a:t>
            </a:r>
          </a:p>
          <a:p>
            <a:r>
              <a:rPr lang="it-IT" dirty="0" smtClean="0"/>
              <a:t>Controllo del significato durante il processo di lettura e di ascolto.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Attività:giochiamo con il </a:t>
            </a:r>
            <a:r>
              <a:rPr lang="it-IT" sz="2800" b="1" dirty="0" err="1" smtClean="0"/>
              <a:t>cloze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7864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sz="8000" b="1" dirty="0" smtClean="0"/>
          </a:p>
          <a:p>
            <a:pPr>
              <a:buNone/>
            </a:pPr>
            <a:r>
              <a:rPr lang="it-IT" sz="8000" b="1" i="1" dirty="0" smtClean="0"/>
              <a:t>        Obiettivi:</a:t>
            </a:r>
            <a:endParaRPr lang="it-IT" sz="8000" b="1" dirty="0" smtClean="0"/>
          </a:p>
          <a:p>
            <a:pPr lvl="0"/>
            <a:r>
              <a:rPr lang="it-IT" sz="8000" dirty="0" smtClean="0"/>
              <a:t>S</a:t>
            </a:r>
            <a:r>
              <a:rPr lang="it-IT" sz="8000" dirty="0" smtClean="0"/>
              <a:t>viluppare </a:t>
            </a:r>
            <a:r>
              <a:rPr lang="it-IT" sz="8000" dirty="0" smtClean="0"/>
              <a:t>abilità di lettura selettiva e analitica</a:t>
            </a:r>
          </a:p>
          <a:p>
            <a:pPr lvl="0"/>
            <a:r>
              <a:rPr lang="it-IT" sz="8000" dirty="0" smtClean="0"/>
              <a:t>L</a:t>
            </a:r>
            <a:r>
              <a:rPr lang="it-IT" sz="8000" dirty="0" smtClean="0"/>
              <a:t>eggere </a:t>
            </a:r>
            <a:r>
              <a:rPr lang="it-IT" sz="8000" dirty="0" smtClean="0"/>
              <a:t>testi cogliendo l’argomento di cui si parla e individuando le informazioni principali e le loro relazioni.</a:t>
            </a:r>
          </a:p>
          <a:p>
            <a:pPr>
              <a:buNone/>
            </a:pPr>
            <a:endParaRPr lang="it-IT" sz="8000" dirty="0" smtClean="0"/>
          </a:p>
          <a:p>
            <a:pPr>
              <a:buNone/>
            </a:pPr>
            <a:r>
              <a:rPr lang="it-IT" sz="2000" b="1" i="1" dirty="0" smtClean="0"/>
              <a:t>           	</a:t>
            </a:r>
            <a:r>
              <a:rPr lang="it-IT" sz="8000" b="1" i="1" dirty="0" smtClean="0"/>
              <a:t>Modalità </a:t>
            </a:r>
            <a:r>
              <a:rPr lang="it-IT" sz="8000" b="1" i="1" dirty="0" smtClean="0"/>
              <a:t>di somministrazione</a:t>
            </a:r>
            <a:r>
              <a:rPr lang="it-IT" sz="8000" b="1" dirty="0" smtClean="0"/>
              <a:t>: </a:t>
            </a:r>
            <a:r>
              <a:rPr lang="it-IT" sz="8000" dirty="0" smtClean="0"/>
              <a:t>l</a:t>
            </a:r>
          </a:p>
          <a:p>
            <a:r>
              <a:rPr lang="it-IT" sz="8000" dirty="0" smtClean="0"/>
              <a:t>L’insegnante </a:t>
            </a:r>
            <a:r>
              <a:rPr lang="it-IT" sz="8000" dirty="0" smtClean="0"/>
              <a:t>propone  l’attività sul quaderno, con successiva correzione alla LIM.</a:t>
            </a:r>
          </a:p>
          <a:p>
            <a:r>
              <a:rPr lang="it-IT" sz="8000" dirty="0" smtClean="0"/>
              <a:t>La maggior parte dei bambini ha svolto l’esercizio serenamente e con attenzione; alcuni, invece, sono stati guidati per portare a termine il lavoro.</a:t>
            </a:r>
          </a:p>
          <a:p>
            <a:pPr>
              <a:buNone/>
            </a:pPr>
            <a:r>
              <a:rPr lang="it-IT" sz="8000" b="1" i="1" dirty="0" smtClean="0"/>
              <a:t>	Risorse</a:t>
            </a:r>
            <a:r>
              <a:rPr lang="it-IT" sz="8000" b="1" dirty="0" smtClean="0"/>
              <a:t>: </a:t>
            </a:r>
            <a:r>
              <a:rPr lang="it-IT" sz="8000" dirty="0" smtClean="0"/>
              <a:t>quaderno, </a:t>
            </a:r>
            <a:r>
              <a:rPr lang="it-IT" sz="8000" dirty="0" err="1" smtClean="0"/>
              <a:t>Lim</a:t>
            </a:r>
            <a:endParaRPr lang="it-IT" sz="8000" dirty="0" smtClean="0"/>
          </a:p>
          <a:p>
            <a:pPr>
              <a:buNone/>
            </a:pPr>
            <a:r>
              <a:rPr lang="it-IT" sz="8000" b="1" i="1" dirty="0" smtClean="0"/>
              <a:t>	Descrizione </a:t>
            </a:r>
            <a:r>
              <a:rPr lang="it-IT" sz="8000" b="1" i="1" dirty="0" smtClean="0"/>
              <a:t>del contesto</a:t>
            </a:r>
            <a:r>
              <a:rPr lang="it-IT" sz="8000" b="1" dirty="0" smtClean="0"/>
              <a:t>: </a:t>
            </a:r>
            <a:r>
              <a:rPr lang="it-IT" sz="8000" dirty="0" smtClean="0"/>
              <a:t>l’attività </a:t>
            </a:r>
            <a:r>
              <a:rPr lang="it-IT" sz="8000" dirty="0" smtClean="0"/>
              <a:t>è stata proposta in due  classi quarte </a:t>
            </a:r>
            <a:r>
              <a:rPr lang="it-IT" sz="8000" dirty="0" smtClean="0"/>
              <a:t> della </a:t>
            </a:r>
            <a:r>
              <a:rPr lang="it-IT" sz="8000" dirty="0" smtClean="0"/>
              <a:t>scuola primaria in cui sono presenti diversi bambini stranieri con diversi stili di </a:t>
            </a:r>
            <a:r>
              <a:rPr lang="it-IT" sz="8000" dirty="0" smtClean="0"/>
              <a:t>apprendimento</a:t>
            </a:r>
            <a:r>
              <a:rPr lang="it-IT" sz="8000" dirty="0" smtClean="0"/>
              <a:t> </a:t>
            </a:r>
            <a:endParaRPr lang="it-IT" sz="8000" b="1" dirty="0" smtClean="0"/>
          </a:p>
          <a:p>
            <a:pPr>
              <a:buNone/>
            </a:pPr>
            <a:r>
              <a:rPr lang="it-IT" sz="8000" b="1" i="1" dirty="0" smtClean="0"/>
              <a:t>	Problema</a:t>
            </a:r>
            <a:r>
              <a:rPr lang="it-IT" sz="8000" dirty="0" smtClean="0"/>
              <a:t>: lettura superficiale, scarsa capacità di predire le parole che mancano; scarsa capacità di fare inferenze più o meno complesse</a:t>
            </a:r>
            <a:r>
              <a:rPr lang="it-IT" sz="8000" dirty="0" smtClean="0"/>
              <a:t>.</a:t>
            </a:r>
            <a:endParaRPr lang="it-IT" sz="8000" dirty="0" smtClean="0"/>
          </a:p>
          <a:p>
            <a:pPr>
              <a:buNone/>
            </a:pPr>
            <a:r>
              <a:rPr lang="it-IT" sz="8000" b="1" i="1" dirty="0" smtClean="0"/>
              <a:t>	Finalità</a:t>
            </a:r>
            <a:r>
              <a:rPr lang="it-IT" sz="8000" dirty="0" smtClean="0"/>
              <a:t>: migliorare le abilità di lettura e comprensione del testo.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lettura</a:t>
            </a:r>
            <a:endParaRPr lang="it-IT" b="1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Obiettivi generali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Compito generale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Lettura e comprensione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fontAlgn="t"/>
            <a:r>
              <a:rPr lang="it-IT" sz="8000" b="1" dirty="0" smtClean="0"/>
              <a:t>Migliorare la capacità di lettura e comprensione del testo</a:t>
            </a:r>
          </a:p>
          <a:p>
            <a:pPr fontAlgn="t">
              <a:buNone/>
            </a:pPr>
            <a:r>
              <a:rPr lang="it-IT" sz="8000" b="1" dirty="0" smtClean="0"/>
              <a:t>       </a:t>
            </a:r>
            <a:r>
              <a:rPr lang="it-IT" sz="8000" dirty="0" smtClean="0"/>
              <a:t>Migliorare la capacità di lettura del testo</a:t>
            </a:r>
          </a:p>
          <a:p>
            <a:pPr fontAlgn="t"/>
            <a:r>
              <a:rPr lang="it-IT" sz="8000" dirty="0" smtClean="0"/>
              <a:t>Stimolare la capacità di comprensione del testo</a:t>
            </a:r>
          </a:p>
          <a:p>
            <a:pPr fontAlgn="t"/>
            <a:r>
              <a:rPr lang="it-IT" sz="8000" dirty="0" smtClean="0"/>
              <a:t>Incrementare la capacità di contestualizzare la lettura</a:t>
            </a:r>
          </a:p>
          <a:p>
            <a:pPr fontAlgn="t"/>
            <a:r>
              <a:rPr lang="it-IT" sz="8000" dirty="0" smtClean="0"/>
              <a:t>Stimolare l’abilità di scegliere, discriminando la soluzione corretta tra più proposte</a:t>
            </a:r>
          </a:p>
          <a:p>
            <a:pPr fontAlgn="t"/>
            <a:endParaRPr lang="it-IT" sz="8000" dirty="0" smtClean="0"/>
          </a:p>
          <a:p>
            <a:pPr fontAlgn="t">
              <a:buNone/>
            </a:pPr>
            <a:r>
              <a:rPr lang="it-IT" sz="8000" smtClean="0"/>
              <a:t>      </a:t>
            </a:r>
            <a:r>
              <a:rPr lang="it-IT" sz="8000" smtClean="0"/>
              <a:t>L’alunno </a:t>
            </a:r>
            <a:r>
              <a:rPr lang="it-IT" sz="8000" dirty="0" smtClean="0"/>
              <a:t>leggerà il brano proposto, lo dovrà comprendere e inserire negli appositi spazi le parole  mancanti.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Diario di bordo</a:t>
            </a:r>
            <a:endParaRPr lang="it-IT" b="1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 smtClean="0"/>
              <a:t>L’ aquila e lo scricciolo</a:t>
            </a:r>
          </a:p>
          <a:p>
            <a:r>
              <a:rPr lang="it-IT" dirty="0" smtClean="0"/>
              <a:t>Data: </a:t>
            </a:r>
            <a:r>
              <a:rPr lang="it-IT" dirty="0" smtClean="0"/>
              <a:t>6-03-19</a:t>
            </a:r>
          </a:p>
          <a:p>
            <a:r>
              <a:rPr lang="it-IT" dirty="0" smtClean="0"/>
              <a:t>Ore:  </a:t>
            </a:r>
            <a:r>
              <a:rPr lang="it-IT" dirty="0" smtClean="0"/>
              <a:t>dalle 8:00 alle 9:00</a:t>
            </a:r>
          </a:p>
          <a:p>
            <a:r>
              <a:rPr lang="it-IT" dirty="0" smtClean="0"/>
              <a:t>Osservazioni</a:t>
            </a:r>
            <a:r>
              <a:rPr lang="it-IT" dirty="0" smtClean="0"/>
              <a:t>: quasi </a:t>
            </a:r>
            <a:r>
              <a:rPr lang="it-IT" dirty="0" smtClean="0"/>
              <a:t>la totalità degli</a:t>
            </a:r>
          </a:p>
          <a:p>
            <a:pPr>
              <a:buNone/>
            </a:pPr>
            <a:r>
              <a:rPr lang="it-IT" dirty="0" smtClean="0"/>
              <a:t>   alunni non ha avuto difficoltà</a:t>
            </a:r>
          </a:p>
          <a:p>
            <a:pPr>
              <a:buNone/>
            </a:pPr>
            <a:r>
              <a:rPr lang="it-IT" dirty="0" smtClean="0"/>
              <a:t>   ad inserire le  parole correttamente.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Cloze</a:t>
            </a:r>
            <a:r>
              <a:rPr lang="it-IT" sz="2800" b="1" dirty="0" smtClean="0"/>
              <a:t> facilitato </a:t>
            </a:r>
            <a:br>
              <a:rPr lang="it-IT" sz="2800" b="1" dirty="0" smtClean="0"/>
            </a:br>
            <a:r>
              <a:rPr lang="it-IT" sz="2800" b="1" dirty="0" smtClean="0"/>
              <a:t>con parole date in calce</a:t>
            </a:r>
            <a:endParaRPr lang="it-IT" sz="2800" b="1" dirty="0"/>
          </a:p>
        </p:txBody>
      </p:sp>
      <p:pic>
        <p:nvPicPr>
          <p:cNvPr id="5" name="Segnaposto contenuto 4" descr="Screenshot_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257676" cy="4857784"/>
          </a:xfrm>
        </p:spPr>
      </p:pic>
      <p:pic>
        <p:nvPicPr>
          <p:cNvPr id="6" name="Segnaposto contenuto 5" descr="Screenshot_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857652" cy="37147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580</Words>
  <Application>Microsoft Office PowerPoint</Application>
  <PresentationFormat>Presentazione su schermo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PROJECT WORK</vt:lpstr>
      <vt:lpstr>Una tecnica metacognitiva: il cloze</vt:lpstr>
      <vt:lpstr>Varianti del testo cloze</vt:lpstr>
      <vt:lpstr>Modalità di utilizzo</vt:lpstr>
      <vt:lpstr>Efficacia</vt:lpstr>
      <vt:lpstr>Attività:giochiamo con il cloze</vt:lpstr>
      <vt:lpstr>lettura</vt:lpstr>
      <vt:lpstr>Diario di bordo</vt:lpstr>
      <vt:lpstr>Cloze facilitato  con parole date in calce</vt:lpstr>
      <vt:lpstr>Cloze  più complessi</vt:lpstr>
      <vt:lpstr>Cloze ancora più difficili.</vt:lpstr>
      <vt:lpstr>Cloze sulla comprensione e arricchimento lessicale.</vt:lpstr>
      <vt:lpstr>Cloze riassunto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WORK</dc:title>
  <dc:creator>Computer</dc:creator>
  <cp:lastModifiedBy>Computer</cp:lastModifiedBy>
  <cp:revision>25</cp:revision>
  <dcterms:created xsi:type="dcterms:W3CDTF">2019-05-05T12:17:36Z</dcterms:created>
  <dcterms:modified xsi:type="dcterms:W3CDTF">2019-06-19T19:18:43Z</dcterms:modified>
</cp:coreProperties>
</file>