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3" r:id="rId5"/>
    <p:sldId id="261" r:id="rId6"/>
    <p:sldId id="258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970A-B55C-4DE4-84EA-54FAC66DCBAE}" type="datetimeFigureOut">
              <a:rPr lang="it-IT" smtClean="0"/>
              <a:t>27/08/2018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2B27-2A89-42D5-9A23-B4D39D9734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5993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push dir="u"/>
      </p:transition>
    </mc:Choice>
    <mc:Fallback>
      <p:transition advClick="0" advTm="5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970A-B55C-4DE4-84EA-54FAC66DCBAE}" type="datetimeFigureOut">
              <a:rPr lang="it-IT" smtClean="0"/>
              <a:t>27/08/2018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2B27-2A89-42D5-9A23-B4D39D9734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8791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push dir="u"/>
      </p:transition>
    </mc:Choice>
    <mc:Fallback>
      <p:transition advClick="0" advTm="5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970A-B55C-4DE4-84EA-54FAC66DCBAE}" type="datetimeFigureOut">
              <a:rPr lang="it-IT" smtClean="0"/>
              <a:t>27/08/2018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2B27-2A89-42D5-9A23-B4D39D9734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673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push dir="u"/>
      </p:transition>
    </mc:Choice>
    <mc:Fallback>
      <p:transition advClick="0" advTm="5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970A-B55C-4DE4-84EA-54FAC66DCBAE}" type="datetimeFigureOut">
              <a:rPr lang="it-IT" smtClean="0"/>
              <a:t>27/08/2018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2B27-2A89-42D5-9A23-B4D39D9734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6544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push dir="u"/>
      </p:transition>
    </mc:Choice>
    <mc:Fallback>
      <p:transition advClick="0" advTm="5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970A-B55C-4DE4-84EA-54FAC66DCBAE}" type="datetimeFigureOut">
              <a:rPr lang="it-IT" smtClean="0"/>
              <a:t>27/08/2018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2B27-2A89-42D5-9A23-B4D39D9734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085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push dir="u"/>
      </p:transition>
    </mc:Choice>
    <mc:Fallback>
      <p:transition advClick="0" advTm="5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970A-B55C-4DE4-84EA-54FAC66DCBAE}" type="datetimeFigureOut">
              <a:rPr lang="it-IT" smtClean="0"/>
              <a:t>27/08/2018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2B27-2A89-42D5-9A23-B4D39D9734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971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push dir="u"/>
      </p:transition>
    </mc:Choice>
    <mc:Fallback>
      <p:transition advClick="0" advTm="5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970A-B55C-4DE4-84EA-54FAC66DCBAE}" type="datetimeFigureOut">
              <a:rPr lang="it-IT" smtClean="0"/>
              <a:t>27/08/2018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2B27-2A89-42D5-9A23-B4D39D9734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791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push dir="u"/>
      </p:transition>
    </mc:Choice>
    <mc:Fallback>
      <p:transition advClick="0" advTm="5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970A-B55C-4DE4-84EA-54FAC66DCBAE}" type="datetimeFigureOut">
              <a:rPr lang="it-IT" smtClean="0"/>
              <a:t>27/08/2018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2B27-2A89-42D5-9A23-B4D39D9734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361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push dir="u"/>
      </p:transition>
    </mc:Choice>
    <mc:Fallback>
      <p:transition advClick="0" advTm="5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970A-B55C-4DE4-84EA-54FAC66DCBAE}" type="datetimeFigureOut">
              <a:rPr lang="it-IT" smtClean="0"/>
              <a:t>27/08/2018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2B27-2A89-42D5-9A23-B4D39D9734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9846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push dir="u"/>
      </p:transition>
    </mc:Choice>
    <mc:Fallback>
      <p:transition advClick="0" advTm="5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970A-B55C-4DE4-84EA-54FAC66DCBAE}" type="datetimeFigureOut">
              <a:rPr lang="it-IT" smtClean="0"/>
              <a:t>27/08/2018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2B27-2A89-42D5-9A23-B4D39D9734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746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push dir="u"/>
      </p:transition>
    </mc:Choice>
    <mc:Fallback>
      <p:transition advClick="0" advTm="5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970A-B55C-4DE4-84EA-54FAC66DCBAE}" type="datetimeFigureOut">
              <a:rPr lang="it-IT" smtClean="0"/>
              <a:t>27/08/2018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2B27-2A89-42D5-9A23-B4D39D9734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0550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push dir="u"/>
      </p:transition>
    </mc:Choice>
    <mc:Fallback>
      <p:transition advClick="0" advTm="5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7970A-B55C-4DE4-84EA-54FAC66DCBAE}" type="datetimeFigureOut">
              <a:rPr lang="it-IT" smtClean="0"/>
              <a:t>27/08/2018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D2B27-2A89-42D5-9A23-B4D39D9734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02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250" advClick="0" advTm="5000">
        <p:push dir="u"/>
      </p:transition>
    </mc:Choice>
    <mc:Fallback>
      <p:transition advClick="0" advTm="5000">
        <p:push dir="u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2979762"/>
          </a:xfrm>
          <a:solidFill>
            <a:srgbClr val="FFC000"/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PON - VACANZA STUDIO A KM 0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rgbClr val="0070C0"/>
                </a:solidFill>
              </a:rPr>
              <a:t>A tutta scuola – Inclusione sociale e lotta al disagio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07704" y="3886200"/>
            <a:ext cx="5616624" cy="175260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026" name="Picture 2" descr="C:\Users\Utente\Desktop\bus ingle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89040"/>
            <a:ext cx="576064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9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push dir="u"/>
      </p:transition>
    </mc:Choice>
    <mc:Fallback>
      <p:transition advClick="0" advTm="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3154362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Attività di </a:t>
            </a:r>
            <a:r>
              <a:rPr lang="it-IT" sz="3200" dirty="0" err="1" smtClean="0">
                <a:solidFill>
                  <a:srgbClr val="FF0000"/>
                </a:solidFill>
              </a:rPr>
              <a:t>reading</a:t>
            </a:r>
            <a:r>
              <a:rPr lang="it-IT" sz="3200" dirty="0" smtClean="0">
                <a:solidFill>
                  <a:srgbClr val="FF0000"/>
                </a:solidFill>
              </a:rPr>
              <a:t> and </a:t>
            </a:r>
            <a:r>
              <a:rPr lang="it-IT" sz="3200" dirty="0" err="1" smtClean="0">
                <a:solidFill>
                  <a:srgbClr val="FF0000"/>
                </a:solidFill>
              </a:rPr>
              <a:t>speaking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2000" dirty="0" smtClean="0">
                <a:solidFill>
                  <a:srgbClr val="0070C0"/>
                </a:solidFill>
              </a:rPr>
              <a:t>I ragazzi, dopo aver svolto le attività di saluto con canti e drammatizzazioni (</a:t>
            </a:r>
            <a:r>
              <a:rPr lang="it-IT" sz="2000" dirty="0" err="1" smtClean="0">
                <a:solidFill>
                  <a:srgbClr val="0070C0"/>
                </a:solidFill>
              </a:rPr>
              <a:t>warm</a:t>
            </a:r>
            <a:r>
              <a:rPr lang="it-IT" sz="2000" dirty="0" smtClean="0">
                <a:solidFill>
                  <a:srgbClr val="0070C0"/>
                </a:solidFill>
              </a:rPr>
              <a:t>-up)  vengono aiutati ad organizzarsi in gruppo per svolgere le attività della prima parte della mattinata, giochi con flash </a:t>
            </a:r>
            <a:r>
              <a:rPr lang="it-IT" sz="2000" dirty="0" err="1" smtClean="0">
                <a:solidFill>
                  <a:srgbClr val="0070C0"/>
                </a:solidFill>
              </a:rPr>
              <a:t>cards</a:t>
            </a:r>
            <a:r>
              <a:rPr lang="it-IT" sz="2000" dirty="0" smtClean="0">
                <a:solidFill>
                  <a:srgbClr val="0070C0"/>
                </a:solidFill>
              </a:rPr>
              <a:t>, esercizi su schede, attività di drammatizzazione, conversazioni.</a:t>
            </a:r>
            <a:endParaRPr lang="it-IT" sz="20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Utente\Desktop\IMG_20180621_103352_resized_20180621_1237094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4320480" cy="29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tente\Desktop\IMG_20180613_092450_resized_20180621_1247106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432048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561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push dir="u"/>
      </p:transition>
    </mc:Choice>
    <mc:Fallback>
      <p:transition advClick="0" advTm="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Attività di </a:t>
            </a:r>
            <a:r>
              <a:rPr lang="it-IT" sz="2800" dirty="0" err="1" smtClean="0">
                <a:solidFill>
                  <a:srgbClr val="FF0000"/>
                </a:solidFill>
              </a:rPr>
              <a:t>listening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>
                <a:solidFill>
                  <a:srgbClr val="0070C0"/>
                </a:solidFill>
              </a:rPr>
              <a:t>Nella seconda parte della mattinata i ragazzi, divisi in gruppo, ascoltano le indicazioni date dalle insegnanti e costruiscono con materiale di facile consumo biglietti, scatoline e libri da riempire e decorare per consolidare i contenuti appresi nella prima parte della mattinata.</a:t>
            </a:r>
            <a:endParaRPr lang="it-IT" sz="2000" dirty="0">
              <a:solidFill>
                <a:srgbClr val="0070C0"/>
              </a:solidFill>
            </a:endParaRPr>
          </a:p>
        </p:txBody>
      </p:sp>
      <p:pic>
        <p:nvPicPr>
          <p:cNvPr id="7171" name="Picture 3" descr="C:\Users\Utente\Desktop\IMG_20180611_105642_resized_20180621_1245561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4402584" cy="360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tente\Desktop\IMG_20180611_105146_resized_20180621_1245523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424847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032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push dir="u"/>
      </p:transition>
    </mc:Choice>
    <mc:Fallback>
      <p:transition advClick="0" advTm="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>
                <a:solidFill>
                  <a:srgbClr val="FF0000"/>
                </a:solidFill>
              </a:rPr>
              <a:t>Attività di </a:t>
            </a:r>
            <a:r>
              <a:rPr lang="it-IT" sz="2400" dirty="0" err="1" smtClean="0">
                <a:solidFill>
                  <a:srgbClr val="FF0000"/>
                </a:solidFill>
              </a:rPr>
              <a:t>listening</a:t>
            </a:r>
            <a:r>
              <a:rPr lang="it-IT" sz="2400" dirty="0" smtClean="0">
                <a:solidFill>
                  <a:srgbClr val="FF0000"/>
                </a:solidFill>
              </a:rPr>
              <a:t> , </a:t>
            </a:r>
            <a:r>
              <a:rPr lang="it-IT" sz="2400" dirty="0" err="1" smtClean="0">
                <a:solidFill>
                  <a:srgbClr val="FF0000"/>
                </a:solidFill>
              </a:rPr>
              <a:t>writing</a:t>
            </a:r>
            <a:r>
              <a:rPr lang="it-IT" sz="2400" dirty="0" smtClean="0">
                <a:solidFill>
                  <a:srgbClr val="FF0000"/>
                </a:solidFill>
              </a:rPr>
              <a:t> and </a:t>
            </a:r>
            <a:r>
              <a:rPr lang="it-IT" sz="2400" dirty="0" err="1" smtClean="0">
                <a:solidFill>
                  <a:srgbClr val="FF0000"/>
                </a:solidFill>
              </a:rPr>
              <a:t>speaking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smtClean="0">
                <a:solidFill>
                  <a:srgbClr val="0070C0"/>
                </a:solidFill>
              </a:rPr>
              <a:t>Le insegnanti riprendono la storia vista e ascoltata in video e spiegano l’attività da svolgere: creare delle flash </a:t>
            </a:r>
            <a:r>
              <a:rPr lang="it-IT" sz="2400" dirty="0" err="1" smtClean="0">
                <a:solidFill>
                  <a:srgbClr val="0070C0"/>
                </a:solidFill>
              </a:rPr>
              <a:t>cards</a:t>
            </a:r>
            <a:r>
              <a:rPr lang="it-IT" sz="2400" dirty="0" smtClean="0">
                <a:solidFill>
                  <a:srgbClr val="0070C0"/>
                </a:solidFill>
              </a:rPr>
              <a:t> e utilizzarle poi per giocare in gruppo.</a:t>
            </a:r>
            <a:br>
              <a:rPr lang="it-IT" sz="2400" dirty="0" smtClean="0">
                <a:solidFill>
                  <a:srgbClr val="0070C0"/>
                </a:solidFill>
              </a:rPr>
            </a:b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Users\Utente\Desktop\IMG_20180620_094049_resized_20180621_1242153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3068960"/>
            <a:ext cx="3686853" cy="358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tente\Desktop\IMG_20180613_110050_resized_20180621_1242161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486804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233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push dir="u"/>
      </p:transition>
    </mc:Choice>
    <mc:Fallback>
      <p:transition advClick="0" advTm="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Attività di </a:t>
            </a:r>
            <a:r>
              <a:rPr lang="it-IT" sz="2400" dirty="0" err="1" smtClean="0">
                <a:solidFill>
                  <a:srgbClr val="FF0000"/>
                </a:solidFill>
              </a:rPr>
              <a:t>listening</a:t>
            </a:r>
            <a:r>
              <a:rPr lang="it-IT" sz="2400" dirty="0" smtClean="0">
                <a:solidFill>
                  <a:srgbClr val="FF0000"/>
                </a:solidFill>
              </a:rPr>
              <a:t> and </a:t>
            </a:r>
            <a:r>
              <a:rPr lang="it-IT" sz="2400" dirty="0" err="1" smtClean="0">
                <a:solidFill>
                  <a:srgbClr val="FF0000"/>
                </a:solidFill>
              </a:rPr>
              <a:t>drawing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>
                <a:solidFill>
                  <a:srgbClr val="0070C0"/>
                </a:solidFill>
              </a:rPr>
              <a:t>I ragazzi ascoltano dall’insegnante le attività legate al progetto europeo «Il bene comune» attinente alla solidarietà e alla tolleranza. Si propongono poi attività di disegno, ritaglio e costruzione.</a:t>
            </a: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6147" name="Picture 3" descr="C:\Users\Utente\Desktop\IMG_20180621_100841_resized_20180621_1237113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453650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tente\Desktop\IMG_20180621_100809_resized_20180621_12371165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3809396" cy="372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22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push dir="u"/>
      </p:transition>
    </mc:Choice>
    <mc:Fallback>
      <p:transition advClick="0" advTm="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PON – </a:t>
            </a:r>
            <a:r>
              <a:rPr lang="it-IT" dirty="0" smtClean="0">
                <a:solidFill>
                  <a:srgbClr val="0070C0"/>
                </a:solidFill>
              </a:rPr>
              <a:t>VACANZA STUDIO A KM 0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Utente\Desktop\IMG_20180621_104149_resized_20180621_1237107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15264"/>
            <a:ext cx="5256584" cy="333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tente\Desktop\bandiera ingle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643226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48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push dir="u"/>
      </p:transition>
    </mc:Choice>
    <mc:Fallback>
      <p:transition advClick="0" advTm="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27</Words>
  <Application>Microsoft Office PowerPoint</Application>
  <PresentationFormat>Presentazione su schermo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PON - VACANZA STUDIO A KM 0 A tutta scuola – Inclusione sociale e lotta al disagio</vt:lpstr>
      <vt:lpstr>Attività di reading and speaking  I ragazzi, dopo aver svolto le attività di saluto con canti e drammatizzazioni (warm-up)  vengono aiutati ad organizzarsi in gruppo per svolgere le attività della prima parte della mattinata, giochi con flash cards, esercizi su schede, attività di drammatizzazione, conversazioni.</vt:lpstr>
      <vt:lpstr>Attività di listening Nella seconda parte della mattinata i ragazzi, divisi in gruppo, ascoltano le indicazioni date dalle insegnanti e costruiscono con materiale di facile consumo biglietti, scatoline e libri da riempire e decorare per consolidare i contenuti appresi nella prima parte della mattinata.</vt:lpstr>
      <vt:lpstr> Attività di listening , writing and speaking Le insegnanti riprendono la storia vista e ascoltata in video e spiegano l’attività da svolgere: creare delle flash cards e utilizzarle poi per giocare in gruppo. </vt:lpstr>
      <vt:lpstr>Attività di listening and drawing I ragazzi ascoltano dall’insegnante le attività legate al progetto europeo «Il bene comune» attinente alla solidarietà e alla tolleranza. Si propongono poi attività di disegno, ritaglio e costruzione.</vt:lpstr>
      <vt:lpstr>PON – VACANZA STUDIO A KM 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32</cp:revision>
  <dcterms:created xsi:type="dcterms:W3CDTF">2018-08-27T07:23:24Z</dcterms:created>
  <dcterms:modified xsi:type="dcterms:W3CDTF">2018-08-27T09:24:27Z</dcterms:modified>
</cp:coreProperties>
</file>