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7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8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9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0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2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3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4.xml" ContentType="application/vnd.openxmlformats-officedocument.theme+xml"/>
  <Override PartName="/ppt/media/image13.jpg" ContentType="image/jpeg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5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6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7.xml" ContentType="application/vnd.openxmlformats-officedocument.theme+xml"/>
  <Override PartName="/ppt/theme/themeOverride1.xml" ContentType="application/vnd.openxmlformats-officedocument.themeOverrid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8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9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0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1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32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33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34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46" r:id="rId2"/>
    <p:sldMasterId id="2147483858" r:id="rId3"/>
    <p:sldMasterId id="2147483969" r:id="rId4"/>
    <p:sldMasterId id="2147484105" r:id="rId5"/>
    <p:sldMasterId id="2147484142" r:id="rId6"/>
    <p:sldMasterId id="2147484147" r:id="rId7"/>
    <p:sldMasterId id="2147484184" r:id="rId8"/>
    <p:sldMasterId id="2147484228" r:id="rId9"/>
    <p:sldMasterId id="2147484270" r:id="rId10"/>
    <p:sldMasterId id="2147484294" r:id="rId11"/>
    <p:sldMasterId id="2147484383" r:id="rId12"/>
    <p:sldMasterId id="2147484431" r:id="rId13"/>
    <p:sldMasterId id="2147484484" r:id="rId14"/>
    <p:sldMasterId id="2147484496" r:id="rId15"/>
    <p:sldMasterId id="2147484502" r:id="rId16"/>
    <p:sldMasterId id="2147484518" r:id="rId17"/>
    <p:sldMasterId id="2147484524" r:id="rId18"/>
    <p:sldMasterId id="2147484540" r:id="rId19"/>
    <p:sldMasterId id="2147484546" r:id="rId20"/>
    <p:sldMasterId id="2147484558" r:id="rId21"/>
    <p:sldMasterId id="2147484624" r:id="rId22"/>
    <p:sldMasterId id="2147484636" r:id="rId23"/>
    <p:sldMasterId id="2147484648" r:id="rId24"/>
    <p:sldMasterId id="2147484663" r:id="rId25"/>
    <p:sldMasterId id="2147484669" r:id="rId26"/>
    <p:sldMasterId id="2147484723" r:id="rId27"/>
    <p:sldMasterId id="2147484735" r:id="rId28"/>
    <p:sldMasterId id="2147484747" r:id="rId29"/>
    <p:sldMasterId id="2147484751" r:id="rId30"/>
    <p:sldMasterId id="2147484757" r:id="rId31"/>
    <p:sldMasterId id="2147484763" r:id="rId32"/>
    <p:sldMasterId id="2147484775" r:id="rId33"/>
    <p:sldMasterId id="2147484781" r:id="rId34"/>
    <p:sldMasterId id="2147484793" r:id="rId35"/>
  </p:sldMasterIdLst>
  <p:notesMasterIdLst>
    <p:notesMasterId r:id="rId192"/>
  </p:notesMasterIdLst>
  <p:sldIdLst>
    <p:sldId id="926" r:id="rId36"/>
    <p:sldId id="609" r:id="rId37"/>
    <p:sldId id="679" r:id="rId38"/>
    <p:sldId id="514" r:id="rId39"/>
    <p:sldId id="987" r:id="rId40"/>
    <p:sldId id="698" r:id="rId41"/>
    <p:sldId id="515" r:id="rId42"/>
    <p:sldId id="702" r:id="rId43"/>
    <p:sldId id="1086" r:id="rId44"/>
    <p:sldId id="1087" r:id="rId45"/>
    <p:sldId id="1088" r:id="rId46"/>
    <p:sldId id="997" r:id="rId47"/>
    <p:sldId id="1085" r:id="rId48"/>
    <p:sldId id="1090" r:id="rId49"/>
    <p:sldId id="996" r:id="rId50"/>
    <p:sldId id="989" r:id="rId51"/>
    <p:sldId id="795" r:id="rId52"/>
    <p:sldId id="994" r:id="rId53"/>
    <p:sldId id="796" r:id="rId54"/>
    <p:sldId id="1002" r:id="rId55"/>
    <p:sldId id="1003" r:id="rId56"/>
    <p:sldId id="1004" r:id="rId57"/>
    <p:sldId id="788" r:id="rId58"/>
    <p:sldId id="998" r:id="rId59"/>
    <p:sldId id="999" r:id="rId60"/>
    <p:sldId id="789" r:id="rId61"/>
    <p:sldId id="790" r:id="rId62"/>
    <p:sldId id="791" r:id="rId63"/>
    <p:sldId id="676" r:id="rId64"/>
    <p:sldId id="751" r:id="rId65"/>
    <p:sldId id="670" r:id="rId66"/>
    <p:sldId id="995" r:id="rId67"/>
    <p:sldId id="704" r:id="rId68"/>
    <p:sldId id="792" r:id="rId69"/>
    <p:sldId id="705" r:id="rId70"/>
    <p:sldId id="1001" r:id="rId71"/>
    <p:sldId id="706" r:id="rId72"/>
    <p:sldId id="835" r:id="rId73"/>
    <p:sldId id="940" r:id="rId74"/>
    <p:sldId id="941" r:id="rId75"/>
    <p:sldId id="1009" r:id="rId76"/>
    <p:sldId id="945" r:id="rId77"/>
    <p:sldId id="1006" r:id="rId78"/>
    <p:sldId id="1008" r:id="rId79"/>
    <p:sldId id="1010" r:id="rId80"/>
    <p:sldId id="1011" r:id="rId81"/>
    <p:sldId id="1012" r:id="rId82"/>
    <p:sldId id="1014" r:id="rId83"/>
    <p:sldId id="1013" r:id="rId84"/>
    <p:sldId id="1082" r:id="rId85"/>
    <p:sldId id="1030" r:id="rId86"/>
    <p:sldId id="1031" r:id="rId87"/>
    <p:sldId id="1032" r:id="rId88"/>
    <p:sldId id="1033" r:id="rId89"/>
    <p:sldId id="1083" r:id="rId90"/>
    <p:sldId id="1084" r:id="rId91"/>
    <p:sldId id="1034" r:id="rId92"/>
    <p:sldId id="1078" r:id="rId93"/>
    <p:sldId id="1035" r:id="rId94"/>
    <p:sldId id="1036" r:id="rId95"/>
    <p:sldId id="1075" r:id="rId96"/>
    <p:sldId id="1040" r:id="rId97"/>
    <p:sldId id="1041" r:id="rId98"/>
    <p:sldId id="1042" r:id="rId99"/>
    <p:sldId id="1043" r:id="rId100"/>
    <p:sldId id="1044" r:id="rId101"/>
    <p:sldId id="1045" r:id="rId102"/>
    <p:sldId id="1046" r:id="rId103"/>
    <p:sldId id="1077" r:id="rId104"/>
    <p:sldId id="1079" r:id="rId105"/>
    <p:sldId id="1080" r:id="rId106"/>
    <p:sldId id="1081" r:id="rId107"/>
    <p:sldId id="1048" r:id="rId108"/>
    <p:sldId id="1050" r:id="rId109"/>
    <p:sldId id="1051" r:id="rId110"/>
    <p:sldId id="1054" r:id="rId111"/>
    <p:sldId id="1055" r:id="rId112"/>
    <p:sldId id="1056" r:id="rId113"/>
    <p:sldId id="1074" r:id="rId114"/>
    <p:sldId id="1076" r:id="rId115"/>
    <p:sldId id="942" r:id="rId116"/>
    <p:sldId id="943" r:id="rId117"/>
    <p:sldId id="944" r:id="rId118"/>
    <p:sldId id="1089" r:id="rId119"/>
    <p:sldId id="946" r:id="rId120"/>
    <p:sldId id="947" r:id="rId121"/>
    <p:sldId id="948" r:id="rId122"/>
    <p:sldId id="949" r:id="rId123"/>
    <p:sldId id="950" r:id="rId124"/>
    <p:sldId id="951" r:id="rId125"/>
    <p:sldId id="952" r:id="rId126"/>
    <p:sldId id="953" r:id="rId127"/>
    <p:sldId id="954" r:id="rId128"/>
    <p:sldId id="955" r:id="rId129"/>
    <p:sldId id="1073" r:id="rId130"/>
    <p:sldId id="1059" r:id="rId131"/>
    <p:sldId id="1060" r:id="rId132"/>
    <p:sldId id="1061" r:id="rId133"/>
    <p:sldId id="1062" r:id="rId134"/>
    <p:sldId id="1063" r:id="rId135"/>
    <p:sldId id="1064" r:id="rId136"/>
    <p:sldId id="1065" r:id="rId137"/>
    <p:sldId id="1066" r:id="rId138"/>
    <p:sldId id="1067" r:id="rId139"/>
    <p:sldId id="1068" r:id="rId140"/>
    <p:sldId id="1069" r:id="rId141"/>
    <p:sldId id="1070" r:id="rId142"/>
    <p:sldId id="1071" r:id="rId143"/>
    <p:sldId id="1072" r:id="rId144"/>
    <p:sldId id="584" r:id="rId145"/>
    <p:sldId id="734" r:id="rId146"/>
    <p:sldId id="732" r:id="rId147"/>
    <p:sldId id="975" r:id="rId148"/>
    <p:sldId id="827" r:id="rId149"/>
    <p:sldId id="287" r:id="rId150"/>
    <p:sldId id="296" r:id="rId151"/>
    <p:sldId id="821" r:id="rId152"/>
    <p:sldId id="690" r:id="rId153"/>
    <p:sldId id="834" r:id="rId154"/>
    <p:sldId id="632" r:id="rId155"/>
    <p:sldId id="871" r:id="rId156"/>
    <p:sldId id="872" r:id="rId157"/>
    <p:sldId id="894" r:id="rId158"/>
    <p:sldId id="895" r:id="rId159"/>
    <p:sldId id="873" r:id="rId160"/>
    <p:sldId id="924" r:id="rId161"/>
    <p:sldId id="896" r:id="rId162"/>
    <p:sldId id="897" r:id="rId163"/>
    <p:sldId id="930" r:id="rId164"/>
    <p:sldId id="899" r:id="rId165"/>
    <p:sldId id="898" r:id="rId166"/>
    <p:sldId id="927" r:id="rId167"/>
    <p:sldId id="900" r:id="rId168"/>
    <p:sldId id="901" r:id="rId169"/>
    <p:sldId id="903" r:id="rId170"/>
    <p:sldId id="902" r:id="rId171"/>
    <p:sldId id="931" r:id="rId172"/>
    <p:sldId id="904" r:id="rId173"/>
    <p:sldId id="905" r:id="rId174"/>
    <p:sldId id="988" r:id="rId175"/>
    <p:sldId id="907" r:id="rId176"/>
    <p:sldId id="908" r:id="rId177"/>
    <p:sldId id="909" r:id="rId178"/>
    <p:sldId id="910" r:id="rId179"/>
    <p:sldId id="911" r:id="rId180"/>
    <p:sldId id="912" r:id="rId181"/>
    <p:sldId id="913" r:id="rId182"/>
    <p:sldId id="914" r:id="rId183"/>
    <p:sldId id="915" r:id="rId184"/>
    <p:sldId id="916" r:id="rId185"/>
    <p:sldId id="917" r:id="rId186"/>
    <p:sldId id="918" r:id="rId187"/>
    <p:sldId id="919" r:id="rId188"/>
    <p:sldId id="920" r:id="rId189"/>
    <p:sldId id="939" r:id="rId190"/>
    <p:sldId id="922" r:id="rId191"/>
  </p:sldIdLst>
  <p:sldSz cx="9144000" cy="6858000" type="screen4x3"/>
  <p:notesSz cx="6858000" cy="9144000"/>
  <p:defaultTextStyle>
    <a:defPPr>
      <a:defRPr lang="it-IT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0" d="100"/>
          <a:sy n="70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8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7.xml"/><Relationship Id="rId63" Type="http://schemas.openxmlformats.org/officeDocument/2006/relationships/slide" Target="slides/slide28.xml"/><Relationship Id="rId84" Type="http://schemas.openxmlformats.org/officeDocument/2006/relationships/slide" Target="slides/slide49.xml"/><Relationship Id="rId138" Type="http://schemas.openxmlformats.org/officeDocument/2006/relationships/slide" Target="slides/slide103.xml"/><Relationship Id="rId159" Type="http://schemas.openxmlformats.org/officeDocument/2006/relationships/slide" Target="slides/slide124.xml"/><Relationship Id="rId170" Type="http://schemas.openxmlformats.org/officeDocument/2006/relationships/slide" Target="slides/slide135.xml"/><Relationship Id="rId191" Type="http://schemas.openxmlformats.org/officeDocument/2006/relationships/slide" Target="slides/slide156.xml"/><Relationship Id="rId107" Type="http://schemas.openxmlformats.org/officeDocument/2006/relationships/slide" Target="slides/slide72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" Target="slides/slide18.xml"/><Relationship Id="rId74" Type="http://schemas.openxmlformats.org/officeDocument/2006/relationships/slide" Target="slides/slide39.xml"/><Relationship Id="rId128" Type="http://schemas.openxmlformats.org/officeDocument/2006/relationships/slide" Target="slides/slide93.xml"/><Relationship Id="rId149" Type="http://schemas.openxmlformats.org/officeDocument/2006/relationships/slide" Target="slides/slide11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60.xml"/><Relationship Id="rId160" Type="http://schemas.openxmlformats.org/officeDocument/2006/relationships/slide" Target="slides/slide125.xml"/><Relationship Id="rId181" Type="http://schemas.openxmlformats.org/officeDocument/2006/relationships/slide" Target="slides/slide146.xml"/><Relationship Id="rId22" Type="http://schemas.openxmlformats.org/officeDocument/2006/relationships/slideMaster" Target="slideMasters/slideMaster22.xml"/><Relationship Id="rId43" Type="http://schemas.openxmlformats.org/officeDocument/2006/relationships/slide" Target="slides/slide8.xml"/><Relationship Id="rId64" Type="http://schemas.openxmlformats.org/officeDocument/2006/relationships/slide" Target="slides/slide29.xml"/><Relationship Id="rId118" Type="http://schemas.openxmlformats.org/officeDocument/2006/relationships/slide" Target="slides/slide83.xml"/><Relationship Id="rId139" Type="http://schemas.openxmlformats.org/officeDocument/2006/relationships/slide" Target="slides/slide104.xml"/><Relationship Id="rId85" Type="http://schemas.openxmlformats.org/officeDocument/2006/relationships/slide" Target="slides/slide50.xml"/><Relationship Id="rId150" Type="http://schemas.openxmlformats.org/officeDocument/2006/relationships/slide" Target="slides/slide115.xml"/><Relationship Id="rId171" Type="http://schemas.openxmlformats.org/officeDocument/2006/relationships/slide" Target="slides/slide136.xml"/><Relationship Id="rId192" Type="http://schemas.openxmlformats.org/officeDocument/2006/relationships/notesMaster" Target="notesMasters/notesMaster1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" Target="slides/slide73.xml"/><Relationship Id="rId129" Type="http://schemas.openxmlformats.org/officeDocument/2006/relationships/slide" Target="slides/slide94.xml"/><Relationship Id="rId54" Type="http://schemas.openxmlformats.org/officeDocument/2006/relationships/slide" Target="slides/slide19.xml"/><Relationship Id="rId75" Type="http://schemas.openxmlformats.org/officeDocument/2006/relationships/slide" Target="slides/slide40.xml"/><Relationship Id="rId96" Type="http://schemas.openxmlformats.org/officeDocument/2006/relationships/slide" Target="slides/slide61.xml"/><Relationship Id="rId140" Type="http://schemas.openxmlformats.org/officeDocument/2006/relationships/slide" Target="slides/slide105.xml"/><Relationship Id="rId161" Type="http://schemas.openxmlformats.org/officeDocument/2006/relationships/slide" Target="slides/slide126.xml"/><Relationship Id="rId182" Type="http://schemas.openxmlformats.org/officeDocument/2006/relationships/slide" Target="slides/slide147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84.xml"/><Relationship Id="rId44" Type="http://schemas.openxmlformats.org/officeDocument/2006/relationships/slide" Target="slides/slide9.xml"/><Relationship Id="rId65" Type="http://schemas.openxmlformats.org/officeDocument/2006/relationships/slide" Target="slides/slide30.xml"/><Relationship Id="rId86" Type="http://schemas.openxmlformats.org/officeDocument/2006/relationships/slide" Target="slides/slide51.xml"/><Relationship Id="rId130" Type="http://schemas.openxmlformats.org/officeDocument/2006/relationships/slide" Target="slides/slide95.xml"/><Relationship Id="rId151" Type="http://schemas.openxmlformats.org/officeDocument/2006/relationships/slide" Target="slides/slide116.xml"/><Relationship Id="rId172" Type="http://schemas.openxmlformats.org/officeDocument/2006/relationships/slide" Target="slides/slide137.xml"/><Relationship Id="rId193" Type="http://schemas.openxmlformats.org/officeDocument/2006/relationships/presProps" Target="presProps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74.xml"/><Relationship Id="rId34" Type="http://schemas.openxmlformats.org/officeDocument/2006/relationships/slideMaster" Target="slideMasters/slideMaster34.xml"/><Relationship Id="rId55" Type="http://schemas.openxmlformats.org/officeDocument/2006/relationships/slide" Target="slides/slide20.xml"/><Relationship Id="rId76" Type="http://schemas.openxmlformats.org/officeDocument/2006/relationships/slide" Target="slides/slide41.xml"/><Relationship Id="rId97" Type="http://schemas.openxmlformats.org/officeDocument/2006/relationships/slide" Target="slides/slide62.xml"/><Relationship Id="rId120" Type="http://schemas.openxmlformats.org/officeDocument/2006/relationships/slide" Target="slides/slide85.xml"/><Relationship Id="rId141" Type="http://schemas.openxmlformats.org/officeDocument/2006/relationships/slide" Target="slides/slide10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92" Type="http://schemas.openxmlformats.org/officeDocument/2006/relationships/slide" Target="slides/slide57.xml"/><Relationship Id="rId162" Type="http://schemas.openxmlformats.org/officeDocument/2006/relationships/slide" Target="slides/slide127.xml"/><Relationship Id="rId183" Type="http://schemas.openxmlformats.org/officeDocument/2006/relationships/slide" Target="slides/slide14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66" Type="http://schemas.openxmlformats.org/officeDocument/2006/relationships/slide" Target="slides/slide31.xml"/><Relationship Id="rId87" Type="http://schemas.openxmlformats.org/officeDocument/2006/relationships/slide" Target="slides/slide52.xml"/><Relationship Id="rId110" Type="http://schemas.openxmlformats.org/officeDocument/2006/relationships/slide" Target="slides/slide75.xml"/><Relationship Id="rId115" Type="http://schemas.openxmlformats.org/officeDocument/2006/relationships/slide" Target="slides/slide80.xml"/><Relationship Id="rId131" Type="http://schemas.openxmlformats.org/officeDocument/2006/relationships/slide" Target="slides/slide96.xml"/><Relationship Id="rId136" Type="http://schemas.openxmlformats.org/officeDocument/2006/relationships/slide" Target="slides/slide101.xml"/><Relationship Id="rId157" Type="http://schemas.openxmlformats.org/officeDocument/2006/relationships/slide" Target="slides/slide122.xml"/><Relationship Id="rId178" Type="http://schemas.openxmlformats.org/officeDocument/2006/relationships/slide" Target="slides/slide143.xml"/><Relationship Id="rId61" Type="http://schemas.openxmlformats.org/officeDocument/2006/relationships/slide" Target="slides/slide26.xml"/><Relationship Id="rId82" Type="http://schemas.openxmlformats.org/officeDocument/2006/relationships/slide" Target="slides/slide47.xml"/><Relationship Id="rId152" Type="http://schemas.openxmlformats.org/officeDocument/2006/relationships/slide" Target="slides/slide117.xml"/><Relationship Id="rId173" Type="http://schemas.openxmlformats.org/officeDocument/2006/relationships/slide" Target="slides/slide138.xml"/><Relationship Id="rId194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21.xml"/><Relationship Id="rId77" Type="http://schemas.openxmlformats.org/officeDocument/2006/relationships/slide" Target="slides/slide42.xml"/><Relationship Id="rId100" Type="http://schemas.openxmlformats.org/officeDocument/2006/relationships/slide" Target="slides/slide65.xml"/><Relationship Id="rId105" Type="http://schemas.openxmlformats.org/officeDocument/2006/relationships/slide" Target="slides/slide70.xml"/><Relationship Id="rId126" Type="http://schemas.openxmlformats.org/officeDocument/2006/relationships/slide" Target="slides/slide91.xml"/><Relationship Id="rId147" Type="http://schemas.openxmlformats.org/officeDocument/2006/relationships/slide" Target="slides/slide112.xml"/><Relationship Id="rId168" Type="http://schemas.openxmlformats.org/officeDocument/2006/relationships/slide" Target="slides/slide13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93" Type="http://schemas.openxmlformats.org/officeDocument/2006/relationships/slide" Target="slides/slide58.xml"/><Relationship Id="rId98" Type="http://schemas.openxmlformats.org/officeDocument/2006/relationships/slide" Target="slides/slide63.xml"/><Relationship Id="rId121" Type="http://schemas.openxmlformats.org/officeDocument/2006/relationships/slide" Target="slides/slide86.xml"/><Relationship Id="rId142" Type="http://schemas.openxmlformats.org/officeDocument/2006/relationships/slide" Target="slides/slide107.xml"/><Relationship Id="rId163" Type="http://schemas.openxmlformats.org/officeDocument/2006/relationships/slide" Target="slides/slide128.xml"/><Relationship Id="rId184" Type="http://schemas.openxmlformats.org/officeDocument/2006/relationships/slide" Target="slides/slide149.xml"/><Relationship Id="rId189" Type="http://schemas.openxmlformats.org/officeDocument/2006/relationships/slide" Target="slides/slide154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1.xml"/><Relationship Id="rId67" Type="http://schemas.openxmlformats.org/officeDocument/2006/relationships/slide" Target="slides/slide32.xml"/><Relationship Id="rId116" Type="http://schemas.openxmlformats.org/officeDocument/2006/relationships/slide" Target="slides/slide81.xml"/><Relationship Id="rId137" Type="http://schemas.openxmlformats.org/officeDocument/2006/relationships/slide" Target="slides/slide102.xml"/><Relationship Id="rId158" Type="http://schemas.openxmlformats.org/officeDocument/2006/relationships/slide" Target="slides/slide12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62" Type="http://schemas.openxmlformats.org/officeDocument/2006/relationships/slide" Target="slides/slide27.xml"/><Relationship Id="rId83" Type="http://schemas.openxmlformats.org/officeDocument/2006/relationships/slide" Target="slides/slide48.xml"/><Relationship Id="rId88" Type="http://schemas.openxmlformats.org/officeDocument/2006/relationships/slide" Target="slides/slide53.xml"/><Relationship Id="rId111" Type="http://schemas.openxmlformats.org/officeDocument/2006/relationships/slide" Target="slides/slide76.xml"/><Relationship Id="rId132" Type="http://schemas.openxmlformats.org/officeDocument/2006/relationships/slide" Target="slides/slide97.xml"/><Relationship Id="rId153" Type="http://schemas.openxmlformats.org/officeDocument/2006/relationships/slide" Target="slides/slide118.xml"/><Relationship Id="rId174" Type="http://schemas.openxmlformats.org/officeDocument/2006/relationships/slide" Target="slides/slide139.xml"/><Relationship Id="rId179" Type="http://schemas.openxmlformats.org/officeDocument/2006/relationships/slide" Target="slides/slide144.xml"/><Relationship Id="rId195" Type="http://schemas.openxmlformats.org/officeDocument/2006/relationships/theme" Target="theme/theme1.xml"/><Relationship Id="rId190" Type="http://schemas.openxmlformats.org/officeDocument/2006/relationships/slide" Target="slides/slide155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.xml"/><Relationship Id="rId57" Type="http://schemas.openxmlformats.org/officeDocument/2006/relationships/slide" Target="slides/slide22.xml"/><Relationship Id="rId106" Type="http://schemas.openxmlformats.org/officeDocument/2006/relationships/slide" Target="slides/slide71.xml"/><Relationship Id="rId127" Type="http://schemas.openxmlformats.org/officeDocument/2006/relationships/slide" Target="slides/slide9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17.xml"/><Relationship Id="rId73" Type="http://schemas.openxmlformats.org/officeDocument/2006/relationships/slide" Target="slides/slide38.xml"/><Relationship Id="rId78" Type="http://schemas.openxmlformats.org/officeDocument/2006/relationships/slide" Target="slides/slide43.xml"/><Relationship Id="rId94" Type="http://schemas.openxmlformats.org/officeDocument/2006/relationships/slide" Target="slides/slide59.xml"/><Relationship Id="rId99" Type="http://schemas.openxmlformats.org/officeDocument/2006/relationships/slide" Target="slides/slide64.xml"/><Relationship Id="rId101" Type="http://schemas.openxmlformats.org/officeDocument/2006/relationships/slide" Target="slides/slide66.xml"/><Relationship Id="rId122" Type="http://schemas.openxmlformats.org/officeDocument/2006/relationships/slide" Target="slides/slide87.xml"/><Relationship Id="rId143" Type="http://schemas.openxmlformats.org/officeDocument/2006/relationships/slide" Target="slides/slide108.xml"/><Relationship Id="rId148" Type="http://schemas.openxmlformats.org/officeDocument/2006/relationships/slide" Target="slides/slide113.xml"/><Relationship Id="rId164" Type="http://schemas.openxmlformats.org/officeDocument/2006/relationships/slide" Target="slides/slide129.xml"/><Relationship Id="rId169" Type="http://schemas.openxmlformats.org/officeDocument/2006/relationships/slide" Target="slides/slide134.xml"/><Relationship Id="rId185" Type="http://schemas.openxmlformats.org/officeDocument/2006/relationships/slide" Target="slides/slide15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45.xml"/><Relationship Id="rId26" Type="http://schemas.openxmlformats.org/officeDocument/2006/relationships/slideMaster" Target="slideMasters/slideMaster26.xml"/><Relationship Id="rId47" Type="http://schemas.openxmlformats.org/officeDocument/2006/relationships/slide" Target="slides/slide12.xml"/><Relationship Id="rId68" Type="http://schemas.openxmlformats.org/officeDocument/2006/relationships/slide" Target="slides/slide33.xml"/><Relationship Id="rId89" Type="http://schemas.openxmlformats.org/officeDocument/2006/relationships/slide" Target="slides/slide54.xml"/><Relationship Id="rId112" Type="http://schemas.openxmlformats.org/officeDocument/2006/relationships/slide" Target="slides/slide77.xml"/><Relationship Id="rId133" Type="http://schemas.openxmlformats.org/officeDocument/2006/relationships/slide" Target="slides/slide98.xml"/><Relationship Id="rId154" Type="http://schemas.openxmlformats.org/officeDocument/2006/relationships/slide" Target="slides/slide119.xml"/><Relationship Id="rId175" Type="http://schemas.openxmlformats.org/officeDocument/2006/relationships/slide" Target="slides/slide140.xml"/><Relationship Id="rId196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2.xml"/><Relationship Id="rId58" Type="http://schemas.openxmlformats.org/officeDocument/2006/relationships/slide" Target="slides/slide23.xml"/><Relationship Id="rId79" Type="http://schemas.openxmlformats.org/officeDocument/2006/relationships/slide" Target="slides/slide44.xml"/><Relationship Id="rId102" Type="http://schemas.openxmlformats.org/officeDocument/2006/relationships/slide" Target="slides/slide67.xml"/><Relationship Id="rId123" Type="http://schemas.openxmlformats.org/officeDocument/2006/relationships/slide" Target="slides/slide88.xml"/><Relationship Id="rId144" Type="http://schemas.openxmlformats.org/officeDocument/2006/relationships/slide" Target="slides/slide109.xml"/><Relationship Id="rId90" Type="http://schemas.openxmlformats.org/officeDocument/2006/relationships/slide" Target="slides/slide55.xml"/><Relationship Id="rId165" Type="http://schemas.openxmlformats.org/officeDocument/2006/relationships/slide" Target="slides/slide130.xml"/><Relationship Id="rId186" Type="http://schemas.openxmlformats.org/officeDocument/2006/relationships/slide" Target="slides/slide151.xml"/><Relationship Id="rId27" Type="http://schemas.openxmlformats.org/officeDocument/2006/relationships/slideMaster" Target="slideMasters/slideMaster27.xml"/><Relationship Id="rId48" Type="http://schemas.openxmlformats.org/officeDocument/2006/relationships/slide" Target="slides/slide13.xml"/><Relationship Id="rId69" Type="http://schemas.openxmlformats.org/officeDocument/2006/relationships/slide" Target="slides/slide34.xml"/><Relationship Id="rId113" Type="http://schemas.openxmlformats.org/officeDocument/2006/relationships/slide" Target="slides/slide78.xml"/><Relationship Id="rId134" Type="http://schemas.openxmlformats.org/officeDocument/2006/relationships/slide" Target="slides/slide99.xml"/><Relationship Id="rId80" Type="http://schemas.openxmlformats.org/officeDocument/2006/relationships/slide" Target="slides/slide45.xml"/><Relationship Id="rId155" Type="http://schemas.openxmlformats.org/officeDocument/2006/relationships/slide" Target="slides/slide120.xml"/><Relationship Id="rId176" Type="http://schemas.openxmlformats.org/officeDocument/2006/relationships/slide" Target="slides/slide141.xml"/><Relationship Id="rId197" Type="http://schemas.microsoft.com/office/2016/11/relationships/changesInfo" Target="changesInfos/changesInfo1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3.xml"/><Relationship Id="rId59" Type="http://schemas.openxmlformats.org/officeDocument/2006/relationships/slide" Target="slides/slide24.xml"/><Relationship Id="rId103" Type="http://schemas.openxmlformats.org/officeDocument/2006/relationships/slide" Target="slides/slide68.xml"/><Relationship Id="rId124" Type="http://schemas.openxmlformats.org/officeDocument/2006/relationships/slide" Target="slides/slide89.xml"/><Relationship Id="rId70" Type="http://schemas.openxmlformats.org/officeDocument/2006/relationships/slide" Target="slides/slide35.xml"/><Relationship Id="rId91" Type="http://schemas.openxmlformats.org/officeDocument/2006/relationships/slide" Target="slides/slide56.xml"/><Relationship Id="rId145" Type="http://schemas.openxmlformats.org/officeDocument/2006/relationships/slide" Target="slides/slide110.xml"/><Relationship Id="rId166" Type="http://schemas.openxmlformats.org/officeDocument/2006/relationships/slide" Target="slides/slide131.xml"/><Relationship Id="rId187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4.xml"/><Relationship Id="rId114" Type="http://schemas.openxmlformats.org/officeDocument/2006/relationships/slide" Target="slides/slide79.xml"/><Relationship Id="rId60" Type="http://schemas.openxmlformats.org/officeDocument/2006/relationships/slide" Target="slides/slide25.xml"/><Relationship Id="rId81" Type="http://schemas.openxmlformats.org/officeDocument/2006/relationships/slide" Target="slides/slide46.xml"/><Relationship Id="rId135" Type="http://schemas.openxmlformats.org/officeDocument/2006/relationships/slide" Target="slides/slide100.xml"/><Relationship Id="rId156" Type="http://schemas.openxmlformats.org/officeDocument/2006/relationships/slide" Target="slides/slide121.xml"/><Relationship Id="rId177" Type="http://schemas.openxmlformats.org/officeDocument/2006/relationships/slide" Target="slides/slide142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4.xml"/><Relationship Id="rId50" Type="http://schemas.openxmlformats.org/officeDocument/2006/relationships/slide" Target="slides/slide15.xml"/><Relationship Id="rId104" Type="http://schemas.openxmlformats.org/officeDocument/2006/relationships/slide" Target="slides/slide69.xml"/><Relationship Id="rId125" Type="http://schemas.openxmlformats.org/officeDocument/2006/relationships/slide" Target="slides/slide90.xml"/><Relationship Id="rId146" Type="http://schemas.openxmlformats.org/officeDocument/2006/relationships/slide" Target="slides/slide111.xml"/><Relationship Id="rId167" Type="http://schemas.openxmlformats.org/officeDocument/2006/relationships/slide" Target="slides/slide132.xml"/><Relationship Id="rId188" Type="http://schemas.openxmlformats.org/officeDocument/2006/relationships/slide" Target="slides/slide1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o Grossi" userId="130715904_tp_dropbox" providerId="OAuth2" clId="{8B6E6DA8-8E26-714C-960C-3EDCF9404DCA}"/>
    <pc:docChg chg="modSld">
      <pc:chgData name="Adriano Grossi" userId="130715904_tp_dropbox" providerId="OAuth2" clId="{8B6E6DA8-8E26-714C-960C-3EDCF9404DCA}" dt="2018-06-25T20:17:27.299" v="50" actId="20577"/>
      <pc:docMkLst>
        <pc:docMk/>
      </pc:docMkLst>
    </pc:docChg>
  </pc:docChgLst>
  <pc:docChgLst>
    <pc:chgData name="Adriano Grossi" userId="130715904_tp_dropbox" providerId="OAuth2" clId="{1D92BD13-A4B2-6943-BC98-CD8CFFE61B53}"/>
    <pc:docChg chg="modSld">
      <pc:chgData name="Adriano Grossi" userId="130715904_tp_dropbox" providerId="OAuth2" clId="{1D92BD13-A4B2-6943-BC98-CD8CFFE61B53}" dt="2018-07-23T22:29:31.896" v="9" actId="20577"/>
      <pc:docMkLst>
        <pc:docMk/>
      </pc:docMkLst>
    </pc:docChg>
  </pc:docChgLst>
  <pc:docChgLst>
    <pc:chgData name="Adriano Grossi" userId="130715904_tp_dropbox" providerId="OAuth2" clId="{6E6F48CA-7B1C-1B44-9CB6-D3C7CC81B7E9}"/>
    <pc:docChg chg="custSel addSld delSld modSld">
      <pc:chgData name="Adriano Grossi" userId="130715904_tp_dropbox" providerId="OAuth2" clId="{6E6F48CA-7B1C-1B44-9CB6-D3C7CC81B7E9}" dt="2018-07-19T19:30:07.567" v="412" actId="20577"/>
      <pc:docMkLst>
        <pc:docMk/>
      </pc:docMkLst>
      <pc:sldChg chg="modSp">
        <pc:chgData name="Adriano Grossi" userId="130715904_tp_dropbox" providerId="OAuth2" clId="{6E6F48CA-7B1C-1B44-9CB6-D3C7CC81B7E9}" dt="2018-07-19T19:30:07.567" v="412" actId="20577"/>
        <pc:sldMkLst>
          <pc:docMk/>
          <pc:sldMk cId="3235996433" sldId="609"/>
        </pc:sldMkLst>
        <pc:spChg chg="mod">
          <ac:chgData name="Adriano Grossi" userId="130715904_tp_dropbox" providerId="OAuth2" clId="{6E6F48CA-7B1C-1B44-9CB6-D3C7CC81B7E9}" dt="2018-07-19T19:30:07.567" v="412" actId="20577"/>
          <ac:spMkLst>
            <pc:docMk/>
            <pc:sldMk cId="3235996433" sldId="609"/>
            <ac:spMk id="3" creationId="{00000000-0000-0000-0000-000000000000}"/>
          </ac:spMkLst>
        </pc:spChg>
      </pc:sldChg>
      <pc:sldChg chg="modSp">
        <pc:chgData name="Adriano Grossi" userId="130715904_tp_dropbox" providerId="OAuth2" clId="{6E6F48CA-7B1C-1B44-9CB6-D3C7CC81B7E9}" dt="2018-07-14T19:05:54.078" v="265" actId="1076"/>
        <pc:sldMkLst>
          <pc:docMk/>
          <pc:sldMk cId="729752841" sldId="701"/>
        </pc:sldMkLst>
        <pc:spChg chg="mod">
          <ac:chgData name="Adriano Grossi" userId="130715904_tp_dropbox" providerId="OAuth2" clId="{6E6F48CA-7B1C-1B44-9CB6-D3C7CC81B7E9}" dt="2018-07-14T19:05:54.078" v="265" actId="1076"/>
          <ac:spMkLst>
            <pc:docMk/>
            <pc:sldMk cId="729752841" sldId="701"/>
            <ac:spMk id="4" creationId="{00000000-0000-0000-0000-000000000000}"/>
          </ac:spMkLst>
        </pc:spChg>
      </pc:sldChg>
    </pc:docChg>
  </pc:docChgLst>
  <pc:docChgLst>
    <pc:chgData name="Adriano Grossi" userId="130715904_tp_dropbox" providerId="OAuth2" clId="{3A2C2934-BF62-8744-AF03-F73E160F3B54}"/>
    <pc:docChg chg="custSel modSld">
      <pc:chgData name="Adriano Grossi" userId="130715904_tp_dropbox" providerId="OAuth2" clId="{3A2C2934-BF62-8744-AF03-F73E160F3B54}" dt="2018-06-23T19:45:42.347" v="36" actId="20577"/>
      <pc:docMkLst>
        <pc:docMk/>
      </pc:docMkLst>
    </pc:docChg>
  </pc:docChgLst>
  <pc:docChgLst>
    <pc:chgData name="Adriano Grossi" userId="130715904_tp_dropbox" providerId="OAuth2" clId="{08D162A0-DBE5-9842-BEE9-7D2DC92C8908}"/>
    <pc:docChg chg="modSld">
      <pc:chgData name="Adriano Grossi" userId="130715904_tp_dropbox" providerId="OAuth2" clId="{08D162A0-DBE5-9842-BEE9-7D2DC92C8908}" dt="2018-09-02T21:39:20.668" v="37" actId="20577"/>
      <pc:docMkLst>
        <pc:docMk/>
      </pc:docMkLst>
      <pc:sldChg chg="modSp">
        <pc:chgData name="Adriano Grossi" userId="130715904_tp_dropbox" providerId="OAuth2" clId="{08D162A0-DBE5-9842-BEE9-7D2DC92C8908}" dt="2018-09-02T21:39:20.668" v="37" actId="20577"/>
        <pc:sldMkLst>
          <pc:docMk/>
          <pc:sldMk cId="1598903717" sldId="584"/>
        </pc:sldMkLst>
        <pc:spChg chg="mod">
          <ac:chgData name="Adriano Grossi" userId="130715904_tp_dropbox" providerId="OAuth2" clId="{08D162A0-DBE5-9842-BEE9-7D2DC92C8908}" dt="2018-09-02T21:39:20.668" v="37" actId="20577"/>
          <ac:spMkLst>
            <pc:docMk/>
            <pc:sldMk cId="1598903717" sldId="584"/>
            <ac:spMk id="3" creationId="{00000000-0000-0000-0000-000000000000}"/>
          </ac:spMkLst>
        </pc:spChg>
      </pc:sldChg>
      <pc:sldChg chg="modSp">
        <pc:chgData name="Adriano Grossi" userId="130715904_tp_dropbox" providerId="OAuth2" clId="{08D162A0-DBE5-9842-BEE9-7D2DC92C8908}" dt="2018-09-02T21:33:52.879" v="3" actId="20577"/>
        <pc:sldMkLst>
          <pc:docMk/>
          <pc:sldMk cId="1595174049" sldId="796"/>
        </pc:sldMkLst>
        <pc:spChg chg="mod">
          <ac:chgData name="Adriano Grossi" userId="130715904_tp_dropbox" providerId="OAuth2" clId="{08D162A0-DBE5-9842-BEE9-7D2DC92C8908}" dt="2018-09-02T21:33:52.879" v="3" actId="20577"/>
          <ac:spMkLst>
            <pc:docMk/>
            <pc:sldMk cId="1595174049" sldId="796"/>
            <ac:spMk id="5" creationId="{00000000-0000-0000-0000-000000000000}"/>
          </ac:spMkLst>
        </pc:spChg>
      </pc:sldChg>
      <pc:sldChg chg="modSp">
        <pc:chgData name="Adriano Grossi" userId="130715904_tp_dropbox" providerId="OAuth2" clId="{08D162A0-DBE5-9842-BEE9-7D2DC92C8908}" dt="2018-09-02T21:37:23.032" v="22" actId="20577"/>
        <pc:sldMkLst>
          <pc:docMk/>
          <pc:sldMk cId="2200588965" sldId="813"/>
        </pc:sldMkLst>
        <pc:spChg chg="mod">
          <ac:chgData name="Adriano Grossi" userId="130715904_tp_dropbox" providerId="OAuth2" clId="{08D162A0-DBE5-9842-BEE9-7D2DC92C8908}" dt="2018-09-02T21:37:23.032" v="22" actId="20577"/>
          <ac:spMkLst>
            <pc:docMk/>
            <pc:sldMk cId="2200588965" sldId="813"/>
            <ac:spMk id="3" creationId="{00000000-0000-0000-0000-000000000000}"/>
          </ac:spMkLst>
        </pc:spChg>
      </pc:sldChg>
      <pc:sldChg chg="modSp">
        <pc:chgData name="Adriano Grossi" userId="130715904_tp_dropbox" providerId="OAuth2" clId="{08D162A0-DBE5-9842-BEE9-7D2DC92C8908}" dt="2018-09-02T21:30:50.813" v="2" actId="20577"/>
        <pc:sldMkLst>
          <pc:docMk/>
          <pc:sldMk cId="810296102" sldId="987"/>
        </pc:sldMkLst>
        <pc:spChg chg="mod">
          <ac:chgData name="Adriano Grossi" userId="130715904_tp_dropbox" providerId="OAuth2" clId="{08D162A0-DBE5-9842-BEE9-7D2DC92C8908}" dt="2018-09-02T21:30:50.813" v="2" actId="20577"/>
          <ac:spMkLst>
            <pc:docMk/>
            <pc:sldMk cId="810296102" sldId="987"/>
            <ac:spMk id="5" creationId="{00000000-0000-0000-0000-000000000000}"/>
          </ac:spMkLst>
        </pc:spChg>
      </pc:sldChg>
      <pc:sldChg chg="modSp">
        <pc:chgData name="Adriano Grossi" userId="130715904_tp_dropbox" providerId="OAuth2" clId="{08D162A0-DBE5-9842-BEE9-7D2DC92C8908}" dt="2018-09-02T21:35:11.868" v="4" actId="20577"/>
        <pc:sldMkLst>
          <pc:docMk/>
          <pc:sldMk cId="97504487" sldId="991"/>
        </pc:sldMkLst>
        <pc:spChg chg="mod">
          <ac:chgData name="Adriano Grossi" userId="130715904_tp_dropbox" providerId="OAuth2" clId="{08D162A0-DBE5-9842-BEE9-7D2DC92C8908}" dt="2018-09-02T21:35:11.868" v="4" actId="20577"/>
          <ac:spMkLst>
            <pc:docMk/>
            <pc:sldMk cId="97504487" sldId="991"/>
            <ac:spMk id="4" creationId="{00000000-0000-0000-0000-000000000000}"/>
          </ac:spMkLst>
        </pc:spChg>
      </pc:sldChg>
    </pc:docChg>
  </pc:docChgLst>
  <pc:docChgLst>
    <pc:chgData name="Adriano Grossi" userId="130715904_tp_dropbox" providerId="OAuth2" clId="{EABCEB22-8368-DD4F-884E-CFD39350059E}"/>
    <pc:docChg chg="custSel modSld">
      <pc:chgData name="Adriano Grossi" userId="130715904_tp_dropbox" providerId="OAuth2" clId="{EABCEB22-8368-DD4F-884E-CFD39350059E}" dt="2018-09-01T21:53:32.715" v="234" actId="20577"/>
      <pc:docMkLst>
        <pc:docMk/>
      </pc:docMkLst>
      <pc:sldChg chg="modSp">
        <pc:chgData name="Adriano Grossi" userId="130715904_tp_dropbox" providerId="OAuth2" clId="{EABCEB22-8368-DD4F-884E-CFD39350059E}" dt="2018-09-01T21:53:32.715" v="234" actId="20577"/>
        <pc:sldMkLst>
          <pc:docMk/>
          <pc:sldMk cId="2153311296" sldId="756"/>
        </pc:sldMkLst>
        <pc:spChg chg="mod">
          <ac:chgData name="Adriano Grossi" userId="130715904_tp_dropbox" providerId="OAuth2" clId="{EABCEB22-8368-DD4F-884E-CFD39350059E}" dt="2018-09-01T21:53:32.715" v="234" actId="20577"/>
          <ac:spMkLst>
            <pc:docMk/>
            <pc:sldMk cId="2153311296" sldId="756"/>
            <ac:spMk id="3" creationId="{00000000-0000-0000-0000-000000000000}"/>
          </ac:spMkLst>
        </pc:spChg>
      </pc:sldChg>
      <pc:sldChg chg="modSp">
        <pc:chgData name="Adriano Grossi" userId="130715904_tp_dropbox" providerId="OAuth2" clId="{EABCEB22-8368-DD4F-884E-CFD39350059E}" dt="2018-09-01T18:53:22.848" v="73" actId="20577"/>
        <pc:sldMkLst>
          <pc:docMk/>
          <pc:sldMk cId="2737773884" sldId="760"/>
        </pc:sldMkLst>
        <pc:spChg chg="mod">
          <ac:chgData name="Adriano Grossi" userId="130715904_tp_dropbox" providerId="OAuth2" clId="{EABCEB22-8368-DD4F-884E-CFD39350059E}" dt="2018-09-01T18:53:22.848" v="73" actId="20577"/>
          <ac:spMkLst>
            <pc:docMk/>
            <pc:sldMk cId="2737773884" sldId="760"/>
            <ac:spMk id="3" creationId="{00000000-0000-0000-0000-000000000000}"/>
          </ac:spMkLst>
        </pc:spChg>
      </pc:sldChg>
      <pc:sldChg chg="modSp">
        <pc:chgData name="Adriano Grossi" userId="130715904_tp_dropbox" providerId="OAuth2" clId="{EABCEB22-8368-DD4F-884E-CFD39350059E}" dt="2018-09-01T21:02:26.877" v="150" actId="20577"/>
        <pc:sldMkLst>
          <pc:docMk/>
          <pc:sldMk cId="2425715900" sldId="815"/>
        </pc:sldMkLst>
        <pc:spChg chg="mod">
          <ac:chgData name="Adriano Grossi" userId="130715904_tp_dropbox" providerId="OAuth2" clId="{EABCEB22-8368-DD4F-884E-CFD39350059E}" dt="2018-09-01T21:02:26.877" v="150" actId="20577"/>
          <ac:spMkLst>
            <pc:docMk/>
            <pc:sldMk cId="2425715900" sldId="815"/>
            <ac:spMk id="3" creationId="{00000000-0000-0000-0000-000000000000}"/>
          </ac:spMkLst>
        </pc:spChg>
      </pc:sldChg>
      <pc:sldChg chg="modSp">
        <pc:chgData name="Adriano Grossi" userId="130715904_tp_dropbox" providerId="OAuth2" clId="{EABCEB22-8368-DD4F-884E-CFD39350059E}" dt="2018-09-01T20:29:03.057" v="130" actId="20577"/>
        <pc:sldMkLst>
          <pc:docMk/>
          <pc:sldMk cId="769236592" sldId="889"/>
        </pc:sldMkLst>
        <pc:spChg chg="mod">
          <ac:chgData name="Adriano Grossi" userId="130715904_tp_dropbox" providerId="OAuth2" clId="{EABCEB22-8368-DD4F-884E-CFD39350059E}" dt="2018-09-01T20:29:03.057" v="130" actId="20577"/>
          <ac:spMkLst>
            <pc:docMk/>
            <pc:sldMk cId="769236592" sldId="889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3BBEE-132C-45E6-B7B4-302DE5C4AB1B}" type="datetimeFigureOut">
              <a:rPr lang="it-IT" smtClean="0"/>
              <a:t>05/09/2018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AB1E2-AFD7-47CD-B46D-CB7C91D9A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4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B1E2-AFD7-47CD-B46D-CB7C91D9A85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03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00111" y="4686300"/>
            <a:ext cx="4951412" cy="4451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81050"/>
            <a:ext cx="4894262" cy="367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25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00111" y="4686300"/>
            <a:ext cx="4951412" cy="4451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81050"/>
            <a:ext cx="4894262" cy="367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77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0225" y="4320277"/>
            <a:ext cx="5007046" cy="41036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720725"/>
            <a:ext cx="4510088" cy="33829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51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2C4E-97F9-4207-9B27-1783C1528EB1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3431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18844-7E83-4FC6-9DCB-597BAA4DE55D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4934640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0" indent="0">
              <a:buNone/>
              <a:defRPr sz="2800"/>
            </a:lvl2pPr>
            <a:lvl3pPr marL="913154" indent="0">
              <a:buNone/>
              <a:defRPr sz="2400"/>
            </a:lvl3pPr>
            <a:lvl4pPr marL="1369733" indent="0">
              <a:buNone/>
              <a:defRPr sz="2000"/>
            </a:lvl4pPr>
            <a:lvl5pPr marL="1826310" indent="0">
              <a:buNone/>
              <a:defRPr sz="2000"/>
            </a:lvl5pPr>
            <a:lvl6pPr marL="2282889" indent="0">
              <a:buNone/>
              <a:defRPr sz="2000"/>
            </a:lvl6pPr>
            <a:lvl7pPr marL="2739463" indent="0">
              <a:buNone/>
              <a:defRPr sz="2000"/>
            </a:lvl7pPr>
            <a:lvl8pPr marL="3196044" indent="0">
              <a:buNone/>
              <a:defRPr sz="2000"/>
            </a:lvl8pPr>
            <a:lvl9pPr marL="3652616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80" indent="0">
              <a:buNone/>
              <a:defRPr sz="1200"/>
            </a:lvl2pPr>
            <a:lvl3pPr marL="913154" indent="0">
              <a:buNone/>
              <a:defRPr sz="1000"/>
            </a:lvl3pPr>
            <a:lvl4pPr marL="1369733" indent="0">
              <a:buNone/>
              <a:defRPr sz="900"/>
            </a:lvl4pPr>
            <a:lvl5pPr marL="1826310" indent="0">
              <a:buNone/>
              <a:defRPr sz="900"/>
            </a:lvl5pPr>
            <a:lvl6pPr marL="2282889" indent="0">
              <a:buNone/>
              <a:defRPr sz="900"/>
            </a:lvl6pPr>
            <a:lvl7pPr marL="2739463" indent="0">
              <a:buNone/>
              <a:defRPr sz="900"/>
            </a:lvl7pPr>
            <a:lvl8pPr marL="3196044" indent="0">
              <a:buNone/>
              <a:defRPr sz="900"/>
            </a:lvl8pPr>
            <a:lvl9pPr marL="3652616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7A07-951B-4D9B-8DFD-2CCF9A4969D9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902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D6E91-5C44-40C9-97BD-0683F425581E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310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1E409-93BE-42AC-BDDD-3AA29DD619F1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627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3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760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582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9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198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51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1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A9CE-0FF8-4FB9-AC06-B1F1690E3C5C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41361492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65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765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043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083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4CF65-AD1E-400F-96EC-A8ABD7B8F080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8077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7EA78-8377-4908-A28F-AEDF5014893D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553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6960A-1032-4227-BA3B-1E838E92BBE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8394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1A111-8A83-4F9B-A7A3-D10E8FA9C4D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1532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1F623-46D8-4BE0-BF41-AFD987B3DF6D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2753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258DA9-A41A-41E9-A619-CAD73755595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73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8721" y="517924"/>
            <a:ext cx="6786563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8132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8132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8132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95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E4DB-0AA9-4CEF-A3EF-4CA0B8DF9ED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887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80CA6-4A8F-4264-944F-45C0131EF72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7195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23CD3-6A9E-4B68-8CFF-94221FDA83C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7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DB6AD-E634-4385-B7A4-E817C77A2BF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903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C9612-F232-4F03-8A0F-911B0009F50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2934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192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822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564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050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2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534" y="1268015"/>
            <a:ext cx="7158930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34" y="1268015"/>
            <a:ext cx="7158930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8132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8132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8132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496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396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37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714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41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07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462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25D693E-2389-4183-BE29-67A469BA4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429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984AB-E4AD-45F3-9358-128160CFD5E1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2886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474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32B48-AC57-4C36-9DD4-765387F1C017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1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534" y="1268015"/>
            <a:ext cx="7158930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8132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8132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8132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2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3FB95-2FA2-49CC-9982-F279E2BD183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684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48CC-60EB-47CE-A441-D3805F5B99B6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011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0C2E2-01D5-4886-B3B0-22AA497AE436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847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3737-3AAC-477D-9E10-8FAC83EA7352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0012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93E44-2609-4A06-8B4E-CD4B127FA995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7473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7A07-951B-4D9B-8DFD-2CCF9A4969D9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0878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D6E91-5C44-40C9-97BD-0683F425581E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019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1E409-93BE-42AC-BDDD-3AA29DD619F1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1295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350" y="165165"/>
            <a:ext cx="3816350" cy="6145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5265" y="587198"/>
            <a:ext cx="771347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3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150" y="340614"/>
            <a:ext cx="7975701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203" y="1936496"/>
            <a:ext cx="8185150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6182" y="2259212"/>
            <a:ext cx="7411641" cy="2375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849"/>
            <a:endParaRPr sz="13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92971" y="2268141"/>
            <a:ext cx="7358063" cy="2321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849"/>
            <a:endParaRPr sz="13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92971" y="2268141"/>
            <a:ext cx="7358063" cy="2321719"/>
          </a:xfrm>
          <a:custGeom>
            <a:avLst/>
            <a:gdLst/>
            <a:ahLst/>
            <a:cxnLst/>
            <a:rect l="l" t="t" r="r" b="b"/>
            <a:pathLst>
              <a:path w="10464800" h="3302000">
                <a:moveTo>
                  <a:pt x="0" y="0"/>
                </a:moveTo>
                <a:lnTo>
                  <a:pt x="10464800" y="0"/>
                </a:lnTo>
                <a:lnTo>
                  <a:pt x="10464800" y="3302000"/>
                </a:lnTo>
                <a:lnTo>
                  <a:pt x="0" y="3302000"/>
                </a:lnTo>
                <a:lnTo>
                  <a:pt x="0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pPr defTabSz="642849"/>
            <a:endParaRPr sz="13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534" y="1268015"/>
            <a:ext cx="7158930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8132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8132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8132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249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150" y="340614"/>
            <a:ext cx="7975701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817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150" y="340614"/>
            <a:ext cx="7975701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248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8581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40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2645B-7362-4611-B60A-BC98D574D338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3551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A76E3-4667-4121-A9C5-B7B954350A30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4178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1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2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6" y="4073527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40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3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79A0E-0FD6-4A07-95A4-30910E1C2B24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0685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C91AF-5333-4B14-8528-17549FFCC150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134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5E6E4-EA60-498E-9322-A25D77B5AE24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707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C3C48-6DF2-4CBA-926B-0B274A523E0B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823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FD931-DFCE-4726-8B89-DD778D4ED987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30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8132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8132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8132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335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165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35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19D9-6ECB-4E7E-B231-7F7DCF8CA917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2256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40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dirty="0"/>
              <a:t>Fare clic sull'icona per inserire un'immagine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3EA7E-8EE5-4AD0-8C03-81112C3B7C6E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6563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E3458-18D0-40F3-8289-4C606C165D0D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9953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7AB18-4AB2-45FB-B9D9-013AA75F76D6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7341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D5C4-47AE-49DE-B555-B774C90A742A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1190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403350" y="274638"/>
            <a:ext cx="728345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907A9-06C4-4115-B0BA-DC7595BF6BF3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133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7E0CC-BB8F-4EC3-8F0D-53229C0B6269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6320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8140"/>
            <a:ext cx="8229600" cy="12525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77588-A52D-4D9E-869C-C43AF0D599C3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598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096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8F8F8">
              <a:alpha val="3294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7349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7349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6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2C4E-97F9-4207-9B27-1783C1528EB1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26955756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0917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172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8F8F8">
              <a:alpha val="3294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7349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7349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972311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23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2645B-7362-4611-B60A-BC98D574D338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4771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A76E3-4667-4121-A9C5-B7B954350A30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264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79A0E-0FD6-4A07-95A4-30910E1C2B24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963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C91AF-5333-4B14-8528-17549FFCC150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4585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5E6E4-EA60-498E-9322-A25D77B5AE24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05182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C3C48-6DF2-4CBA-926B-0B274A523E0B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184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FD931-DFCE-4726-8B89-DD778D4ED987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31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45E17-C490-42EC-96B9-A136A3F158B8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5051967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19D9-6ECB-4E7E-B231-7F7DCF8CA917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455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Fare clic sull'icona per inserire un'immagine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3EA7E-8EE5-4AD0-8C03-81112C3B7C6E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2762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E3458-18D0-40F3-8289-4C606C165D0D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677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7AB18-4AB2-45FB-B9D9-013AA75F76D6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714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D5C4-47AE-49DE-B555-B774C90A742A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2208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403350" y="274638"/>
            <a:ext cx="728345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907A9-06C4-4115-B0BA-DC7595BF6BF3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4475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7E0CC-BB8F-4EC3-8F0D-53229C0B6269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6158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77588-A52D-4D9E-869C-C43AF0D599C3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085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-4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5910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5989" y="736127"/>
            <a:ext cx="4293445" cy="600164"/>
          </a:xfrm>
        </p:spPr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0759" y="1308951"/>
            <a:ext cx="6896010" cy="246221"/>
          </a:xfrm>
        </p:spPr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-4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54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8F69-B5D1-46FD-AF67-07DF6EDEB5FB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40320481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5989" y="736127"/>
            <a:ext cx="4293445" cy="600164"/>
          </a:xfrm>
        </p:spPr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-4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9665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5989" y="736127"/>
            <a:ext cx="4293445" cy="600164"/>
          </a:xfrm>
        </p:spPr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-4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9579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-4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7960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91962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12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6327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2594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3806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214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8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45E17-C490-42EC-96B9-A136A3F158B8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73646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C5C66-EF06-45C5-B469-B5084C7895BD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410595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5138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425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1341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0038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5C35E-B99C-4D65-ACB7-6E968EC7E161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12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5EFFD-3BDB-41F3-93E0-F75F6059691D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6881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0DCBBE-5F87-4A5F-BBDB-C587BB769CFE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0055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449F44-BA36-41BD-8C57-CAFACEAC25E8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272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B01EB-59DD-4E41-AE6E-989FF38BFB96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498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05FE41-A3A9-4F8D-B847-24547AEBF47E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94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9CF5-15BD-4DCA-990B-E8EA993E2A5A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71516827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141303-F56D-45D1-970C-302FDB498009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7683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186AA-7CD7-447B-8840-F6D42C633E23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081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3F708E-0F42-4862-B65F-8FF0DD3D4B93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8777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667E38-B5DD-493C-AFD1-3DE900AEFC83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08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444C4-F506-4CC6-8FE6-4CC5D1566AE4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1028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pPr marL="0" marR="0" lvl="0" indent="0" algn="l" defTabSz="9143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1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1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1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1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9C9AC-6A1D-4236-8395-33385DC172B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880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7A6AC-B42D-46DB-8F80-4378593646B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005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6" indent="0">
              <a:buNone/>
              <a:defRPr sz="1800"/>
            </a:lvl2pPr>
            <a:lvl3pPr marL="914311" indent="0">
              <a:buNone/>
              <a:defRPr sz="1600"/>
            </a:lvl3pPr>
            <a:lvl4pPr marL="1371467" indent="0">
              <a:buNone/>
              <a:defRPr sz="1400"/>
            </a:lvl4pPr>
            <a:lvl5pPr marL="1828623" indent="0">
              <a:buNone/>
              <a:defRPr sz="1400"/>
            </a:lvl5pPr>
            <a:lvl6pPr marL="2285777" indent="0">
              <a:buNone/>
              <a:defRPr sz="1400"/>
            </a:lvl6pPr>
            <a:lvl7pPr marL="2742933" indent="0">
              <a:buNone/>
              <a:defRPr sz="1400"/>
            </a:lvl7pPr>
            <a:lvl8pPr marL="3200089" indent="0">
              <a:buNone/>
              <a:defRPr sz="1400"/>
            </a:lvl8pPr>
            <a:lvl9pPr marL="3657244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96F39-7D67-467C-928B-4E1A21925220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638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6739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9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A95C8-2B1C-4F81-B24C-12A0CDACDEE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01252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49631-228C-4853-AB3E-2F8A75CCF8E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80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7FB55-8996-44AB-8233-E6CDE71CC6DA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91595021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3DACE-B33B-4196-B868-D23ED07232B7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1336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4FC2-BAA3-49C0-B59D-C34C4BAACB43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2209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1" indent="0">
              <a:buNone/>
              <a:defRPr sz="1000"/>
            </a:lvl3pPr>
            <a:lvl4pPr marL="1371467" indent="0">
              <a:buNone/>
              <a:defRPr sz="900"/>
            </a:lvl4pPr>
            <a:lvl5pPr marL="1828623" indent="0">
              <a:buNone/>
              <a:defRPr sz="900"/>
            </a:lvl5pPr>
            <a:lvl6pPr marL="2285777" indent="0">
              <a:buNone/>
              <a:defRPr sz="900"/>
            </a:lvl6pPr>
            <a:lvl7pPr marL="2742933" indent="0">
              <a:buNone/>
              <a:defRPr sz="900"/>
            </a:lvl7pPr>
            <a:lvl8pPr marL="3200089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8058F-5015-4A2C-B4CC-724B70B0ADC3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500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1" indent="0">
              <a:buNone/>
              <a:defRPr sz="2400"/>
            </a:lvl3pPr>
            <a:lvl4pPr marL="1371467" indent="0">
              <a:buNone/>
              <a:defRPr sz="2000"/>
            </a:lvl4pPr>
            <a:lvl5pPr marL="1828623" indent="0">
              <a:buNone/>
              <a:defRPr sz="2000"/>
            </a:lvl5pPr>
            <a:lvl6pPr marL="2285777" indent="0">
              <a:buNone/>
              <a:defRPr sz="2000"/>
            </a:lvl6pPr>
            <a:lvl7pPr marL="2742933" indent="0">
              <a:buNone/>
              <a:defRPr sz="2000"/>
            </a:lvl7pPr>
            <a:lvl8pPr marL="3200089" indent="0">
              <a:buNone/>
              <a:defRPr sz="2000"/>
            </a:lvl8pPr>
            <a:lvl9pPr marL="3657244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1" indent="0">
              <a:buNone/>
              <a:defRPr sz="1000"/>
            </a:lvl3pPr>
            <a:lvl4pPr marL="1371467" indent="0">
              <a:buNone/>
              <a:defRPr sz="900"/>
            </a:lvl4pPr>
            <a:lvl5pPr marL="1828623" indent="0">
              <a:buNone/>
              <a:defRPr sz="900"/>
            </a:lvl5pPr>
            <a:lvl6pPr marL="2285777" indent="0">
              <a:buNone/>
              <a:defRPr sz="900"/>
            </a:lvl6pPr>
            <a:lvl7pPr marL="2742933" indent="0">
              <a:buNone/>
              <a:defRPr sz="900"/>
            </a:lvl7pPr>
            <a:lvl8pPr marL="3200089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6E9F6-1816-42EF-9384-369271198CA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3530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E34F0-CCC8-4EE9-9A93-3AFE5D221EC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77223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3839" y="304801"/>
            <a:ext cx="2001837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66738" y="304801"/>
            <a:ext cx="58547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EF8FE-0BDB-4AF7-BAFD-2AF3AD2B89E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5084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89DF99-DFB3-4C20-8DAE-EBA6AFCEFAED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543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EF3F07-6D97-4D83-BB72-4F08DB1FB895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837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E97606-8D6B-4506-95A3-D3FBF3FC9DB3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30728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7A93C-6B7E-4951-AA06-AA57EEF1AD8E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52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4246-6240-4F55-9A87-3CA608EE0158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56641203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E480C-BCA5-4B9F-B10D-F67D545E6623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2726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45B26-0BAD-483A-BB52-9B81FBE012D5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252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B74AC-C3BB-4D4A-BC6D-EF7510FBC4A7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45736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E1FBD-711B-4200-80B8-E516A6C99238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017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1C096-2DC7-4001-99EF-C35CC1AE3E3D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89353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2C5497-FA11-4E12-87B7-F7AC147FE042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5631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54048B-E259-461D-A4A1-017515A1F32A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7013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8" y="3581705"/>
            <a:ext cx="8246070" cy="1527050"/>
          </a:xfrm>
          <a:effectLst>
            <a:outerShdw blurRad="50800" dist="38100" dir="2700000" algn="ctr" rotWithShape="0">
              <a:schemeClr val="tx1">
                <a:alpha val="68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8" y="5108761"/>
            <a:ext cx="824607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6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32447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986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3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3" y="1138442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748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14D9-3547-4AAA-B3AE-1557D141FE7C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56259033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3626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20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4814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7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6509" indent="0">
              <a:buNone/>
              <a:defRPr sz="2000" b="1"/>
            </a:lvl2pPr>
            <a:lvl3pPr marL="913014" indent="0">
              <a:buNone/>
              <a:defRPr sz="1800" b="1"/>
            </a:lvl3pPr>
            <a:lvl4pPr marL="1369523" indent="0">
              <a:buNone/>
              <a:defRPr sz="1600" b="1"/>
            </a:lvl4pPr>
            <a:lvl5pPr marL="1826029" indent="0">
              <a:buNone/>
              <a:defRPr sz="1600" b="1"/>
            </a:lvl5pPr>
            <a:lvl6pPr marL="2282538" indent="0">
              <a:buNone/>
              <a:defRPr sz="1600" b="1"/>
            </a:lvl6pPr>
            <a:lvl7pPr marL="2739043" indent="0">
              <a:buNone/>
              <a:defRPr sz="1600" b="1"/>
            </a:lvl7pPr>
            <a:lvl8pPr marL="3195554" indent="0">
              <a:buNone/>
              <a:defRPr sz="1600" b="1"/>
            </a:lvl8pPr>
            <a:lvl9pPr marL="365205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7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806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6509" indent="0">
              <a:buNone/>
              <a:defRPr sz="2000" b="1"/>
            </a:lvl2pPr>
            <a:lvl3pPr marL="913014" indent="0">
              <a:buNone/>
              <a:defRPr sz="1800" b="1"/>
            </a:lvl3pPr>
            <a:lvl4pPr marL="1369523" indent="0">
              <a:buNone/>
              <a:defRPr sz="1600" b="1"/>
            </a:lvl4pPr>
            <a:lvl5pPr marL="1826029" indent="0">
              <a:buNone/>
              <a:defRPr sz="1600" b="1"/>
            </a:lvl5pPr>
            <a:lvl6pPr marL="2282538" indent="0">
              <a:buNone/>
              <a:defRPr sz="1600" b="1"/>
            </a:lvl6pPr>
            <a:lvl7pPr marL="2739043" indent="0">
              <a:buNone/>
              <a:defRPr sz="1600" b="1"/>
            </a:lvl7pPr>
            <a:lvl8pPr marL="3195554" indent="0">
              <a:buNone/>
              <a:defRPr sz="1600" b="1"/>
            </a:lvl8pPr>
            <a:lvl9pPr marL="365205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806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5556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50109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4974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09" indent="0">
              <a:buNone/>
              <a:defRPr sz="1200"/>
            </a:lvl2pPr>
            <a:lvl3pPr marL="913014" indent="0">
              <a:buNone/>
              <a:defRPr sz="1000"/>
            </a:lvl3pPr>
            <a:lvl4pPr marL="1369523" indent="0">
              <a:buNone/>
              <a:defRPr sz="900"/>
            </a:lvl4pPr>
            <a:lvl5pPr marL="1826029" indent="0">
              <a:buNone/>
              <a:defRPr sz="900"/>
            </a:lvl5pPr>
            <a:lvl6pPr marL="2282538" indent="0">
              <a:buNone/>
              <a:defRPr sz="900"/>
            </a:lvl6pPr>
            <a:lvl7pPr marL="2739043" indent="0">
              <a:buNone/>
              <a:defRPr sz="900"/>
            </a:lvl7pPr>
            <a:lvl8pPr marL="3195554" indent="0">
              <a:buNone/>
              <a:defRPr sz="900"/>
            </a:lvl8pPr>
            <a:lvl9pPr marL="3652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5085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09" indent="0">
              <a:buNone/>
              <a:defRPr sz="2800"/>
            </a:lvl2pPr>
            <a:lvl3pPr marL="913014" indent="0">
              <a:buNone/>
              <a:defRPr sz="2400"/>
            </a:lvl3pPr>
            <a:lvl4pPr marL="1369523" indent="0">
              <a:buNone/>
              <a:defRPr sz="2000"/>
            </a:lvl4pPr>
            <a:lvl5pPr marL="1826029" indent="0">
              <a:buNone/>
              <a:defRPr sz="2000"/>
            </a:lvl5pPr>
            <a:lvl6pPr marL="2282538" indent="0">
              <a:buNone/>
              <a:defRPr sz="2000"/>
            </a:lvl6pPr>
            <a:lvl7pPr marL="2739043" indent="0">
              <a:buNone/>
              <a:defRPr sz="2000"/>
            </a:lvl7pPr>
            <a:lvl8pPr marL="3195554" indent="0">
              <a:buNone/>
              <a:defRPr sz="2000"/>
            </a:lvl8pPr>
            <a:lvl9pPr marL="36520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09" indent="0">
              <a:buNone/>
              <a:defRPr sz="1200"/>
            </a:lvl2pPr>
            <a:lvl3pPr marL="913014" indent="0">
              <a:buNone/>
              <a:defRPr sz="1000"/>
            </a:lvl3pPr>
            <a:lvl4pPr marL="1369523" indent="0">
              <a:buNone/>
              <a:defRPr sz="900"/>
            </a:lvl4pPr>
            <a:lvl5pPr marL="1826029" indent="0">
              <a:buNone/>
              <a:defRPr sz="900"/>
            </a:lvl5pPr>
            <a:lvl6pPr marL="2282538" indent="0">
              <a:buNone/>
              <a:defRPr sz="900"/>
            </a:lvl6pPr>
            <a:lvl7pPr marL="2739043" indent="0">
              <a:buNone/>
              <a:defRPr sz="900"/>
            </a:lvl7pPr>
            <a:lvl8pPr marL="3195554" indent="0">
              <a:buNone/>
              <a:defRPr sz="900"/>
            </a:lvl8pPr>
            <a:lvl9pPr marL="3652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78077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92446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2147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EC2D4-1BC5-452F-809D-577273843ED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55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D5CE-6102-4991-B9CB-FB507BAEBD41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210813509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981202"/>
            <a:ext cx="40386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4114801"/>
            <a:ext cx="40386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503C5-5E5E-4E43-B7B1-E01EE808498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87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5860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3095" y="1142424"/>
            <a:ext cx="5137809" cy="473656"/>
          </a:xfrm>
        </p:spPr>
        <p:txBody>
          <a:bodyPr lIns="0" tIns="0" rIns="0" bIns="0"/>
          <a:lstStyle>
            <a:lvl1pPr>
              <a:defRPr sz="3078" b="1" i="0">
                <a:solidFill>
                  <a:srgbClr val="3333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6981" y="1126277"/>
            <a:ext cx="6459442" cy="473656"/>
          </a:xfrm>
        </p:spPr>
        <p:txBody>
          <a:bodyPr lIns="0" tIns="0" rIns="0" bIns="0"/>
          <a:lstStyle>
            <a:lvl1pPr>
              <a:defRPr sz="3078" b="1" i="0">
                <a:solidFill>
                  <a:srgbClr val="00006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9124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3095" y="1142424"/>
            <a:ext cx="5137809" cy="473656"/>
          </a:xfrm>
        </p:spPr>
        <p:txBody>
          <a:bodyPr lIns="0" tIns="0" rIns="0" bIns="0"/>
          <a:lstStyle>
            <a:lvl1pPr>
              <a:defRPr sz="3078" b="1" i="0">
                <a:solidFill>
                  <a:srgbClr val="3333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28629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3095" y="1142424"/>
            <a:ext cx="5137809" cy="473656"/>
          </a:xfrm>
        </p:spPr>
        <p:txBody>
          <a:bodyPr lIns="0" tIns="0" rIns="0" bIns="0"/>
          <a:lstStyle>
            <a:lvl1pPr>
              <a:defRPr sz="3078" b="1" i="0">
                <a:solidFill>
                  <a:srgbClr val="3333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66107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5609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04BC1-8A4C-477E-8701-F2B8A9B99207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3007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45AC2-903C-49E7-B3C7-FCD2324009E6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7772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315E2-4038-49EE-A260-446B0A76016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86929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6230F-493A-48A2-9739-76F631C5F071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13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18844-7E83-4FC6-9DCB-597BAA4DE55D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203275860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C3BF3D-89AF-474C-9F9C-925AE278EC1F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21739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2A2501-C3DD-4BE3-AA5A-CFE3787FC4B3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1156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76C66-6A24-4D56-9B2D-FAEA89D8CFEB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6130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1D40CE-1A76-4B33-A455-7AD082515295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73625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D74EC-FFED-4898-AB1E-6097FCAA3C16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9397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6C0CEF-CCCA-4329-9A53-E1E4FB39EF6C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95572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3839" y="304800"/>
            <a:ext cx="2001837" cy="5715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66739" y="304800"/>
            <a:ext cx="5854700" cy="5715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1A6E5E-00BF-480E-8653-0DCC0C2C1171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46653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41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6C936-C830-404E-BDDD-4C4E5EEFE4AE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6806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D8622-34D7-46FA-996E-73A673A678EA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4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91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7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BDB5-FF06-488D-86C8-FF030703965A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2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A9CE-0FF8-4FB9-AC06-B1F1690E3C5C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277275433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6ED27-E3C0-4D32-B6DE-3775C8584006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92436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4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C6204-BD34-41B7-9990-A9E50396A462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54894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D2321-CC08-4774-8106-E62EA33A8B6B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7166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5F672-F7CC-4568-955A-29D8EC63719D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296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1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0F144-7F4F-451E-A9E4-6389E387C33D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4030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64A91-D97F-4522-AFA6-B1AA1ACE25E9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84486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22639-CA69-48CC-AEF3-87DFE86D8F62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7188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A542F-DFE9-47D8-9577-312B80E78401}" type="slidenum"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6706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3F910-771A-4327-B4B0-2125EDBB7C08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1166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9F382-3C0C-497A-8970-2ACBF93B15ED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156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984AB-E4AD-45F3-9358-128160CFD5E1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27315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C0299-88A5-45EE-AD86-D208C9F5CE37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2508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A3FD7-6A04-4D38-97E4-0C6A9B72FA0F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3500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8BADF-07F0-44F8-8EF2-23E998A26465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8013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65657-B47B-40A5-A9B7-30CCDD75D04E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1487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14C76-66E5-4558-82D3-907FE93AA124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70498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D75A8-B1F9-4D91-810F-623A03FBCF80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53837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2DCE1-7509-420D-BF41-DBD72E017900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9988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FDC4-FE86-415F-9782-33E8B5CA4F86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4436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8427B-6EAA-4450-BFAD-AE3AD1952851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43435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-3174" y="2438402"/>
            <a:ext cx="9147175" cy="1063623"/>
            <a:chOff x="-3175" y="2438400"/>
            <a:chExt cx="9147175" cy="1063623"/>
          </a:xfrm>
        </p:grpSpPr>
        <p:grpSp>
          <p:nvGrpSpPr>
            <p:cNvPr id="41" name="Shape 41"/>
            <p:cNvGrpSpPr/>
            <p:nvPr/>
          </p:nvGrpSpPr>
          <p:grpSpPr>
            <a:xfrm flipH="1">
              <a:off x="-3174" y="2479675"/>
              <a:ext cx="9147175" cy="1012823"/>
              <a:chOff x="-3175" y="2479675"/>
              <a:chExt cx="9147175" cy="1012823"/>
            </a:xfrm>
          </p:grpSpPr>
          <p:sp>
            <p:nvSpPr>
              <p:cNvPr id="42" name="Shape 42"/>
              <p:cNvSpPr/>
              <p:nvPr/>
            </p:nvSpPr>
            <p:spPr>
              <a:xfrm rot="-5400000">
                <a:off x="4061618" y="-1575593"/>
                <a:ext cx="990600" cy="9120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 rot="-5400000">
                <a:off x="2099468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 rot="-5400000">
                <a:off x="1558925" y="2649536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 rot="-5400000">
                <a:off x="-91281" y="2782092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 rot="-5400000">
                <a:off x="1054100" y="2751136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 rot="-5400000">
                <a:off x="701675" y="2697161"/>
                <a:ext cx="990600" cy="5746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 rot="-5400000">
                <a:off x="246855" y="2740818"/>
                <a:ext cx="1003300" cy="5000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 rot="-5400000">
                <a:off x="5096668" y="2642392"/>
                <a:ext cx="990600" cy="668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 rot="-5400000">
                <a:off x="4556125" y="2641600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 rot="-5400000">
                <a:off x="2904330" y="2774156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 rot="-5400000">
                <a:off x="4049712" y="2743200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 rot="-5400000">
                <a:off x="3698080" y="2690017"/>
                <a:ext cx="990600" cy="573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 rot="-5400000">
                <a:off x="3243261" y="2732086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 rot="-5400000">
                <a:off x="6471442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 rot="-5400000">
                <a:off x="5930900" y="2649536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 rot="-5400000">
                <a:off x="7276306" y="2774156"/>
                <a:ext cx="990600" cy="404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8682037" y="2479675"/>
                <a:ext cx="461961" cy="992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808"/>
                    </a:moveTo>
                    <a:lnTo>
                      <a:pt x="120000" y="120000"/>
                    </a:lnTo>
                    <a:lnTo>
                      <a:pt x="120000" y="1152"/>
                    </a:lnTo>
                    <a:lnTo>
                      <a:pt x="0" y="0"/>
                    </a:lnTo>
                    <a:cubicBezTo>
                      <a:pt x="16082" y="73728"/>
                      <a:pt x="0" y="94848"/>
                      <a:pt x="0" y="1198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 rot="-5400000">
                <a:off x="8070056" y="2690018"/>
                <a:ext cx="990600" cy="5730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" name="Shape 60"/>
              <p:cNvSpPr/>
              <p:nvPr/>
            </p:nvSpPr>
            <p:spPr>
              <a:xfrm rot="-5400000">
                <a:off x="7615237" y="2732086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61" name="Shape 61"/>
            <p:cNvSpPr/>
            <p:nvPr/>
          </p:nvSpPr>
          <p:spPr>
            <a:xfrm flipH="1">
              <a:off x="-3175" y="2438400"/>
              <a:ext cx="9147175" cy="65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090"/>
                  </a:moveTo>
                  <a:cubicBezTo>
                    <a:pt x="34717" y="120000"/>
                    <a:pt x="47379" y="28987"/>
                    <a:pt x="119999" y="58597"/>
                  </a:cubicBezTo>
                  <a:lnTo>
                    <a:pt x="119999" y="1246"/>
                  </a:lnTo>
                  <a:lnTo>
                    <a:pt x="0" y="0"/>
                  </a:lnTo>
                  <a:lnTo>
                    <a:pt x="0" y="6109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-3175" y="3201987"/>
              <a:ext cx="9145587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777"/>
                  </a:moveTo>
                  <a:cubicBezTo>
                    <a:pt x="20017" y="0"/>
                    <a:pt x="103544" y="102222"/>
                    <a:pt x="120000" y="0"/>
                  </a:cubicBezTo>
                  <a:lnTo>
                    <a:pt x="120000" y="120000"/>
                  </a:lnTo>
                  <a:lnTo>
                    <a:pt x="20" y="120000"/>
                  </a:lnTo>
                  <a:lnTo>
                    <a:pt x="0" y="17777"/>
                  </a:lnTo>
                  <a:close/>
                </a:path>
              </a:pathLst>
            </a:custGeom>
            <a:gradFill>
              <a:gsLst>
                <a:gs pos="0">
                  <a:srgbClr val="767676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173162" y="1622720"/>
            <a:ext cx="7772400" cy="861716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166815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342848" lvl="0" indent="-25142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1pPr>
            <a:lvl2pPr marL="742836" lvl="1" indent="-17142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2824" lvl="2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599954" lvl="3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085" lvl="4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215" lvl="5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3428475" lvl="6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4799863" lvl="7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6628382" lvl="8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1668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0" lv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3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259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39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519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5649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199908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1298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399819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5814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0" lv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3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259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39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519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5649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199908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1298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399819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11" tIns="45694" rIns="91411" bIns="45694" anchor="t" anchorCtr="0">
            <a:noAutofit/>
          </a:bodyPr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‹N›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61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96188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ctr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73162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342848" lvl="0" indent="-25142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1pPr>
            <a:lvl2pPr marL="742836" lvl="1" indent="-17142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2824" lvl="2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599954" lvl="3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085" lvl="4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215" lvl="5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3428475" lvl="6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4799863" lvl="7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6628382" lvl="8" indent="-1142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1173162" y="6265865"/>
            <a:ext cx="1905000" cy="457199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0" lvl="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13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259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39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519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5649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199908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1298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399819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5814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0" lvl="0" indent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13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259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39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519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5649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199908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1298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399819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11" tIns="45694" rIns="91411" bIns="45694" anchor="t" anchorCtr="0">
            <a:noAutofit/>
          </a:bodyPr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‹N›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92959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173162" y="6265865"/>
            <a:ext cx="1905000" cy="457199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0" lvl="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13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259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39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519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5649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199908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1298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399819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5814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0" lvl="0" indent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13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259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39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519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5649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199908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1298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399819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11" tIns="45694" rIns="91411" bIns="45694" anchor="t" anchorCtr="0">
            <a:noAutofit/>
          </a:bodyPr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‹N›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795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8720" y="517924"/>
            <a:ext cx="6786563" cy="427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75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17725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534" y="1268015"/>
            <a:ext cx="7158930" cy="450123"/>
          </a:xfrm>
        </p:spPr>
        <p:txBody>
          <a:bodyPr lIns="0" tIns="0" rIns="0" bIns="0"/>
          <a:lstStyle>
            <a:lvl1pPr>
              <a:defRPr sz="2925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34" y="1268015"/>
            <a:ext cx="7158930" cy="450123"/>
          </a:xfrm>
        </p:spPr>
        <p:txBody>
          <a:bodyPr lIns="0" tIns="0" rIns="0" bIns="0"/>
          <a:lstStyle>
            <a:lvl1pPr>
              <a:defRPr sz="2925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1652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534" y="1268015"/>
            <a:ext cx="7158930" cy="450123"/>
          </a:xfrm>
        </p:spPr>
        <p:txBody>
          <a:bodyPr lIns="0" tIns="0" rIns="0" bIns="0"/>
          <a:lstStyle>
            <a:lvl1pPr>
              <a:defRPr sz="2925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17355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6180" y="2259213"/>
            <a:ext cx="7411641" cy="2375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82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92970" y="2268143"/>
            <a:ext cx="7358063" cy="2321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82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92970" y="2268143"/>
            <a:ext cx="7358063" cy="2321719"/>
          </a:xfrm>
          <a:custGeom>
            <a:avLst/>
            <a:gdLst/>
            <a:ahLst/>
            <a:cxnLst/>
            <a:rect l="l" t="t" r="r" b="b"/>
            <a:pathLst>
              <a:path w="10464800" h="3302000">
                <a:moveTo>
                  <a:pt x="0" y="0"/>
                </a:moveTo>
                <a:lnTo>
                  <a:pt x="10464800" y="0"/>
                </a:lnTo>
                <a:lnTo>
                  <a:pt x="10464800" y="3302000"/>
                </a:lnTo>
                <a:lnTo>
                  <a:pt x="0" y="3302000"/>
                </a:lnTo>
                <a:lnTo>
                  <a:pt x="0" y="0"/>
                </a:lnTo>
                <a:close/>
              </a:path>
            </a:pathLst>
          </a:custGeom>
          <a:solidFill>
            <a:srgbClr val="FF2A06">
              <a:alpha val="5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82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534" y="1268015"/>
            <a:ext cx="7158930" cy="450123"/>
          </a:xfrm>
        </p:spPr>
        <p:txBody>
          <a:bodyPr lIns="0" tIns="0" rIns="0" bIns="0"/>
          <a:lstStyle>
            <a:lvl1pPr>
              <a:defRPr sz="2925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71545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0425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3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8145" marR="0" lvl="0" indent="0" algn="l" defTabSz="586427" rtl="0" eaLnBrk="1" fontAlgn="auto" latinLnBrk="0" hangingPunct="1">
              <a:lnSpc>
                <a:spcPct val="1000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13" b="1" i="0" u="none" strike="noStrike" kern="1200" cap="none" spc="-3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513" b="1" i="0" u="none" strike="noStrike" kern="1200" cap="none" spc="-3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15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86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7214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3096" y="1142424"/>
            <a:ext cx="5137809" cy="355354"/>
          </a:xfrm>
        </p:spPr>
        <p:txBody>
          <a:bodyPr lIns="0" tIns="0" rIns="0" bIns="0"/>
          <a:lstStyle>
            <a:lvl1pPr>
              <a:defRPr sz="2309" b="1" i="0">
                <a:solidFill>
                  <a:srgbClr val="3333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6982" y="1126277"/>
            <a:ext cx="6459442" cy="355354"/>
          </a:xfrm>
        </p:spPr>
        <p:txBody>
          <a:bodyPr lIns="0" tIns="0" rIns="0" bIns="0"/>
          <a:lstStyle>
            <a:lvl1pPr>
              <a:defRPr sz="2309" b="1" i="0">
                <a:solidFill>
                  <a:srgbClr val="00006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3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8145" marR="0" lvl="0" indent="0" algn="l" defTabSz="586427" rtl="0" eaLnBrk="1" fontAlgn="auto" latinLnBrk="0" hangingPunct="1">
              <a:lnSpc>
                <a:spcPct val="1000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13" b="1" i="0" u="none" strike="noStrike" kern="1200" cap="none" spc="-3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513" b="1" i="0" u="none" strike="noStrike" kern="1200" cap="none" spc="-3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15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86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3790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3096" y="1142424"/>
            <a:ext cx="5137809" cy="355354"/>
          </a:xfrm>
        </p:spPr>
        <p:txBody>
          <a:bodyPr lIns="0" tIns="0" rIns="0" bIns="0"/>
          <a:lstStyle>
            <a:lvl1pPr>
              <a:defRPr sz="2309" b="1" i="0">
                <a:solidFill>
                  <a:srgbClr val="3333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3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8145" marR="0" lvl="0" indent="0" algn="l" defTabSz="586427" rtl="0" eaLnBrk="1" fontAlgn="auto" latinLnBrk="0" hangingPunct="1">
              <a:lnSpc>
                <a:spcPct val="1000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13" b="1" i="0" u="none" strike="noStrike" kern="1200" cap="none" spc="-3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513" b="1" i="0" u="none" strike="noStrike" kern="1200" cap="none" spc="-3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15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86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8F69-B5D1-46FD-AF67-07DF6EDEB5FB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345747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32B48-AC57-4C36-9DD4-765387F1C017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5116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3096" y="1142424"/>
            <a:ext cx="5137809" cy="355354"/>
          </a:xfrm>
        </p:spPr>
        <p:txBody>
          <a:bodyPr lIns="0" tIns="0" rIns="0" bIns="0"/>
          <a:lstStyle>
            <a:lvl1pPr>
              <a:defRPr sz="2309" b="1" i="0">
                <a:solidFill>
                  <a:srgbClr val="3333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3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8145" marR="0" lvl="0" indent="0" algn="l" defTabSz="586427" rtl="0" eaLnBrk="1" fontAlgn="auto" latinLnBrk="0" hangingPunct="1">
              <a:lnSpc>
                <a:spcPct val="1000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13" b="1" i="0" u="none" strike="noStrike" kern="1200" cap="none" spc="-3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513" b="1" i="0" u="none" strike="noStrike" kern="1200" cap="none" spc="-3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15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86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7622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3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8145" marR="0" lvl="0" indent="0" algn="l" defTabSz="586427" rtl="0" eaLnBrk="1" fontAlgn="auto" latinLnBrk="0" hangingPunct="1">
              <a:lnSpc>
                <a:spcPct val="1000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13" b="1" i="0" u="none" strike="noStrike" kern="1200" cap="none" spc="-3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513" b="1" i="0" u="none" strike="noStrike" kern="1200" cap="none" spc="-3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15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86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05168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8EBAA-E65E-BA41-8C7A-CFC454BF3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514988-1C72-1945-B3D2-DBF33245C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9BFF26-9384-7142-A203-9AA69EE4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71EDE7-A7D4-F441-AAA4-2DC38CEA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52D2F2-84BE-1B4E-A845-D16A0F53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5394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936E4-8477-6649-86CB-9F21738E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D1D8E8-DECF-E64D-8D26-C5FD1FA42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1E4D76-88EF-2F45-8A5E-99F5E4B3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3CC82B-C4CF-A944-AEE3-9F1F7D93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DA3C96-64E7-B647-8786-FC451227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9677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ABDC2-6CA6-C048-980A-A34DA408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96C753-003E-2245-A61F-82B0D32FA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BBD949-67B0-5D49-8554-88CA70C1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C72554-3AF4-2E44-B4A5-F51E71C2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34146-5C3F-4C43-9BDF-7C975A06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4602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299D7B-2B13-2A4E-9923-CA7C3188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7AF0BA-519A-7748-80F7-D37D77CF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74AB91-7629-074A-9944-4B4C37A6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72FDEB-BFFE-C94E-8920-68E17595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1E93B4-ABAE-4944-B273-5A2A1A65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C6A35C-9DD5-3F45-8E2D-46156148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67114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5F21F-12F7-D046-B347-B8521B11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59D79B-5827-C242-8478-61D7E29FE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7D7FD7-BBF7-2545-8D4C-F2574113C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EC97A4-A20A-DB4D-95A1-9A62230F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AB2F45E-8E74-5C41-9BBC-3CE828A8F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EBC15F-2D20-C54C-8E89-54912975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C0FA1CC-80B3-2541-A9D1-B025DB8D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F2229D-5D2A-784B-B741-64C75B3C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0205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1A749-4355-D24E-8C8D-E127A4F6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6BF608-4D2C-8743-BB96-BFD0D460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82D297-B064-604A-94FC-A33BC923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5F8242-6BAB-3A40-B08B-DB27FDBC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7486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1A339D0-06D9-0D49-A116-727FF665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C2E1B5-92E9-B246-8E79-FFE5D5D2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91EC37-43C3-3E4E-B1F9-060FCF7B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26355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F6208-E135-2545-AF73-16B88511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3E6A4E-9934-2E4B-AC64-6EDE20952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262A99-C8AE-584F-8957-D861A4F00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2FBA5E-AFB4-A34B-B476-22F85788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794681-A4C9-7A4D-80CF-FC63BCD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A07253-0B0E-3842-AF2D-918B253F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78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3FB95-2FA2-49CC-9982-F279E2BD183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4591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8151E1-4F53-824C-A12E-3DBB668D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65F6139-0884-AE47-972F-6530E8C79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10A420-B5D0-1B45-9B1E-8F7EBC40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B8F11B-1B2E-A041-B338-D64DE4F0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45E6E1-B6D1-494C-A2E0-D3312582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3EEA34-F7FD-A140-A9BA-67C9FC47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335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F0EE5-69F3-654A-B010-293C3EC7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E1D85B-5397-C34E-BC1D-0F00ACA82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9EB0EC-1F94-4F47-A806-B843271F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7374C7-DC51-2041-BC77-4C1D720A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CCF6FF-8251-E249-BA81-57A11658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24116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ADA2A12-D3CD-F544-9CA0-01CBCB7E2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06271F-DF9F-5943-B65A-00600DEAB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FFEFB0-C191-774B-8D2D-819E2D89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280603-7F06-3341-90CA-2471F6CF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D97DA5-20C9-C748-AE64-672759B2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2665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4440" y="1500581"/>
            <a:ext cx="7675118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39037" y="5205171"/>
            <a:ext cx="6265925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96290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folHlink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2730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folHlink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2492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folHlink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415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62919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5" name="Rettangolo arrotondato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ttangolo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ttangolo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Rettangolo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2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13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2FBB7-4741-4592-8F5B-1C3CCD07461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89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425D6-0E24-4CE4-8446-9BB678F29B9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08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48CC-60EB-47CE-A441-D3805F5B99B6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18244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5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ttangolo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ttangolo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Rettangolo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324441-19BF-4BEC-906F-A2B378161A9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33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18BB8-8C20-4C26-94F6-143FC4509AC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3656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F280E-07AB-4173-8000-E67A8FBDE4C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8397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AEB01-0C3D-4943-B207-96487286D60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8612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7B130-B0FB-441F-906F-A65C5234102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4444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6" name="Rettangolo arrotondato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5E5CB-D02E-435C-A436-EF3FD93F1F9A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2882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ttangolo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ttangolo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6C17E-8450-4959-85E0-95C336446E6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0615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5FBC6-7C7D-4368-9A06-873004DA302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337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F076E-D470-4A3E-B331-59603184AF7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8281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49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0C2E2-01D5-4886-B3B0-22AA497AE436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3267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C29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3487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C29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60957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C29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98149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61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3737-3AAC-477D-9E10-8FAC83EA7352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7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93E44-2609-4A06-8B4E-CD4B127FA995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52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7A07-951B-4D9B-8DFD-2CCF9A4969D9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2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D6E91-5C44-40C9-97BD-0683F425581E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47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1E409-93BE-42AC-BDDD-3AA29DD619F1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19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2D8C1-F134-4AAB-947A-074D60D14B3B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347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C5C66-EF06-45C5-B469-B5084C7895BD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37653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439FE5-5997-4EF0-831E-D7B47FB5DFE3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305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mm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+mj-lt"/>
              </a:defRPr>
            </a:lvl1pPr>
            <a:lvl2pPr>
              <a:defRPr sz="2000">
                <a:solidFill>
                  <a:srgbClr val="0000FF"/>
                </a:solidFill>
                <a:latin typeface="+mj-lt"/>
              </a:defRPr>
            </a:lvl2pPr>
            <a:lvl3pPr>
              <a:defRPr sz="1800">
                <a:solidFill>
                  <a:srgbClr val="C00000"/>
                </a:solidFill>
                <a:latin typeface="+mj-lt"/>
              </a:defRPr>
            </a:lvl3pPr>
            <a:lvl4pPr>
              <a:defRPr sz="1800">
                <a:solidFill>
                  <a:srgbClr val="C00000"/>
                </a:solidFill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1CCA3-476E-4AF1-BC0E-3EF7A339A890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226933264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E2571E-B076-41F0-AA5F-33DE7E9BF617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3672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6C6719-4944-4CF1-998B-895F04EE5821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8279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55209-78FF-402F-B2F7-914C301F0AF3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623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091612-EB61-4639-8697-AC8FD120B102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2488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B95E89-33D0-4B0F-945B-EB2DBAD668F9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5456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830706-1D19-4EF4-AAC1-059A93C13F64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6484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7B42-7313-4099-BFE8-4293B14F134C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624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19396-E5A8-4198-9E6F-7C1EDBC410B0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051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9CF5-15BD-4DCA-990B-E8EA993E2A5A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598920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240D0-E8F3-4737-9E42-EB6F7CFE1E38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8784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E8C662-BD40-49D1-8135-FE1903B2C15A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631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10584D-3658-4DBA-9CAE-E637F9FA8136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3839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0FA044-D7D6-4032-B77A-6A340170A12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2208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1D888-1F7D-4396-9AE4-5D28C656CF77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0311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-3175" y="2438400"/>
            <a:ext cx="9147175" cy="1063623"/>
            <a:chOff x="-3175" y="2438400"/>
            <a:chExt cx="9147175" cy="1063623"/>
          </a:xfrm>
        </p:grpSpPr>
        <p:grpSp>
          <p:nvGrpSpPr>
            <p:cNvPr id="41" name="Shape 41"/>
            <p:cNvGrpSpPr/>
            <p:nvPr/>
          </p:nvGrpSpPr>
          <p:grpSpPr>
            <a:xfrm flipH="1">
              <a:off x="-3174" y="2479675"/>
              <a:ext cx="9147175" cy="1012823"/>
              <a:chOff x="-3175" y="2479675"/>
              <a:chExt cx="9147175" cy="1012823"/>
            </a:xfrm>
          </p:grpSpPr>
          <p:sp>
            <p:nvSpPr>
              <p:cNvPr id="42" name="Shape 42"/>
              <p:cNvSpPr/>
              <p:nvPr/>
            </p:nvSpPr>
            <p:spPr>
              <a:xfrm rot="-5400000">
                <a:off x="4061618" y="-1575593"/>
                <a:ext cx="990600" cy="9120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 rot="-5400000">
                <a:off x="2099468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 rot="-5400000">
                <a:off x="1558925" y="2649536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 rot="-5400000">
                <a:off x="-91281" y="2782092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 rot="-5400000">
                <a:off x="1054100" y="2751136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 rot="-5400000">
                <a:off x="701675" y="2697161"/>
                <a:ext cx="990600" cy="5746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 rot="-5400000">
                <a:off x="246855" y="2740818"/>
                <a:ext cx="1003300" cy="5000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 rot="-5400000">
                <a:off x="5096668" y="2642392"/>
                <a:ext cx="990600" cy="668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 rot="-5400000">
                <a:off x="4556125" y="2641600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 rot="-5400000">
                <a:off x="2904330" y="2774156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 rot="-5400000">
                <a:off x="4049712" y="2743200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 rot="-5400000">
                <a:off x="3698080" y="2690017"/>
                <a:ext cx="990600" cy="573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 rot="-5400000">
                <a:off x="3243261" y="2732086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 rot="-5400000">
                <a:off x="6471442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 rot="-5400000">
                <a:off x="5930900" y="2649536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 rot="-5400000">
                <a:off x="7276306" y="2774156"/>
                <a:ext cx="990600" cy="404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8682037" y="2479675"/>
                <a:ext cx="461961" cy="992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808"/>
                    </a:moveTo>
                    <a:lnTo>
                      <a:pt x="120000" y="120000"/>
                    </a:lnTo>
                    <a:lnTo>
                      <a:pt x="120000" y="1152"/>
                    </a:lnTo>
                    <a:lnTo>
                      <a:pt x="0" y="0"/>
                    </a:lnTo>
                    <a:cubicBezTo>
                      <a:pt x="16082" y="73728"/>
                      <a:pt x="0" y="94848"/>
                      <a:pt x="0" y="1198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 rot="-5400000">
                <a:off x="8070056" y="2690018"/>
                <a:ext cx="990600" cy="5730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" name="Shape 60"/>
              <p:cNvSpPr/>
              <p:nvPr/>
            </p:nvSpPr>
            <p:spPr>
              <a:xfrm rot="-5400000">
                <a:off x="7615237" y="2732086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61" name="Shape 61"/>
            <p:cNvSpPr/>
            <p:nvPr/>
          </p:nvSpPr>
          <p:spPr>
            <a:xfrm flipH="1">
              <a:off x="-3175" y="2438400"/>
              <a:ext cx="9147175" cy="65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090"/>
                  </a:moveTo>
                  <a:cubicBezTo>
                    <a:pt x="34717" y="120000"/>
                    <a:pt x="47379" y="28987"/>
                    <a:pt x="119999" y="58597"/>
                  </a:cubicBezTo>
                  <a:lnTo>
                    <a:pt x="119999" y="1246"/>
                  </a:lnTo>
                  <a:lnTo>
                    <a:pt x="0" y="0"/>
                  </a:lnTo>
                  <a:lnTo>
                    <a:pt x="0" y="6109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-3175" y="3201987"/>
              <a:ext cx="9145587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777"/>
                  </a:moveTo>
                  <a:cubicBezTo>
                    <a:pt x="20017" y="0"/>
                    <a:pt x="103544" y="102222"/>
                    <a:pt x="120000" y="0"/>
                  </a:cubicBezTo>
                  <a:lnTo>
                    <a:pt x="120000" y="120000"/>
                  </a:lnTo>
                  <a:lnTo>
                    <a:pt x="20" y="120000"/>
                  </a:lnTo>
                  <a:lnTo>
                    <a:pt x="0" y="17777"/>
                  </a:lnTo>
                  <a:close/>
                </a:path>
              </a:pathLst>
            </a:custGeom>
            <a:gradFill>
              <a:gsLst>
                <a:gs pos="0">
                  <a:srgbClr val="767676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173162" y="198436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16681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145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1pPr>
            <a:lvl2pPr marL="742950" lvl="1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3429000" lvl="6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4800600" lvl="7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6629400" lvl="8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1668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‹N›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769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‹N›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433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73162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145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lvl1pPr>
            <a:lvl2pPr marL="742950" lvl="1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3429000" lvl="6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4800600" lvl="7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6629400" lvl="8" indent="-1143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‹N›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434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‹N›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651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ED51E-A508-468C-B2A5-496C8CC817FC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98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7FB55-8996-44AB-8233-E6CDE71CC6DA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0293464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107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67E36-2149-4639-B974-CCB568BA0A97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821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F2DC3-3812-4EC4-9296-CCFC7CFD2633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444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29541-8314-49D9-BB2C-29AFDBE7487A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933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2F1B6-2EB7-48E1-9CE1-DC012B95307D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7961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4E86D-8157-4C0E-883C-C5FB89F0E8CA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952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77158-AAE4-4A32-A638-BA28D2990471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681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8148F-5068-446B-98EC-8F3E166A8638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8632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B273D-602C-4FA0-AECB-EF1F1EF32805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1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C6A7-6B01-4C08-BC21-5137D3BDA96C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69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4246-6240-4F55-9A87-3CA608EE0158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27687706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762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499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337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94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70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88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60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06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99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5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14D9-3547-4AAA-B3AE-1557D141FE7C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4868492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27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3F910-771A-4327-B4B0-2125EDBB7C08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57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9F382-3C0C-497A-8970-2ACBF93B15ED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5251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C0299-88A5-45EE-AD86-D208C9F5CE37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43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A3FD7-6A04-4D38-97E4-0C6A9B72FA0F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066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8BADF-07F0-44F8-8EF2-23E998A26465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9234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65657-B47B-40A5-A9B7-30CCDD75D04E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1801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14C76-66E5-4558-82D3-907FE93AA124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1352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D75A8-B1F9-4D91-810F-623A03FBCF80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2434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2DCE1-7509-420D-BF41-DBD72E017900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3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D5CE-6102-4991-B9CB-FB507BAEBD41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27154821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FDC4-FE86-415F-9782-33E8B5CA4F86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9734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8427B-6EAA-4450-BFAD-AE3AD1952851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2502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80" indent="0" algn="ctr">
              <a:buNone/>
              <a:defRPr/>
            </a:lvl2pPr>
            <a:lvl3pPr marL="913154" indent="0" algn="ctr">
              <a:buNone/>
              <a:defRPr/>
            </a:lvl3pPr>
            <a:lvl4pPr marL="1369733" indent="0" algn="ctr">
              <a:buNone/>
              <a:defRPr/>
            </a:lvl4pPr>
            <a:lvl5pPr marL="1826310" indent="0" algn="ctr">
              <a:buNone/>
              <a:defRPr/>
            </a:lvl5pPr>
            <a:lvl6pPr marL="2282889" indent="0" algn="ctr">
              <a:buNone/>
              <a:defRPr/>
            </a:lvl6pPr>
            <a:lvl7pPr marL="2739463" indent="0" algn="ctr">
              <a:buNone/>
              <a:defRPr/>
            </a:lvl7pPr>
            <a:lvl8pPr marL="3196044" indent="0" algn="ctr">
              <a:buNone/>
              <a:defRPr/>
            </a:lvl8pPr>
            <a:lvl9pPr marL="3652616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984AB-E4AD-45F3-9358-128160CFD5E1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9954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0473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0" indent="0">
              <a:buNone/>
              <a:defRPr sz="1800"/>
            </a:lvl2pPr>
            <a:lvl3pPr marL="913154" indent="0">
              <a:buNone/>
              <a:defRPr sz="1600"/>
            </a:lvl3pPr>
            <a:lvl4pPr marL="1369733" indent="0">
              <a:buNone/>
              <a:defRPr sz="1400"/>
            </a:lvl4pPr>
            <a:lvl5pPr marL="1826310" indent="0">
              <a:buNone/>
              <a:defRPr sz="1400"/>
            </a:lvl5pPr>
            <a:lvl6pPr marL="2282889" indent="0">
              <a:buNone/>
              <a:defRPr sz="1400"/>
            </a:lvl6pPr>
            <a:lvl7pPr marL="2739463" indent="0">
              <a:buNone/>
              <a:defRPr sz="1400"/>
            </a:lvl7pPr>
            <a:lvl8pPr marL="3196044" indent="0">
              <a:buNone/>
              <a:defRPr sz="1400"/>
            </a:lvl8pPr>
            <a:lvl9pPr marL="3652616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32B48-AC57-4C36-9DD4-765387F1C017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3FB95-2FA2-49CC-9982-F279E2BD183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421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0" indent="0">
              <a:buNone/>
              <a:defRPr sz="2000" b="1"/>
            </a:lvl2pPr>
            <a:lvl3pPr marL="913154" indent="0">
              <a:buNone/>
              <a:defRPr sz="1800" b="1"/>
            </a:lvl3pPr>
            <a:lvl4pPr marL="1369733" indent="0">
              <a:buNone/>
              <a:defRPr sz="1600" b="1"/>
            </a:lvl4pPr>
            <a:lvl5pPr marL="1826310" indent="0">
              <a:buNone/>
              <a:defRPr sz="1600" b="1"/>
            </a:lvl5pPr>
            <a:lvl6pPr marL="2282889" indent="0">
              <a:buNone/>
              <a:defRPr sz="1600" b="1"/>
            </a:lvl6pPr>
            <a:lvl7pPr marL="2739463" indent="0">
              <a:buNone/>
              <a:defRPr sz="1600" b="1"/>
            </a:lvl7pPr>
            <a:lvl8pPr marL="3196044" indent="0">
              <a:buNone/>
              <a:defRPr sz="1600" b="1"/>
            </a:lvl8pPr>
            <a:lvl9pPr marL="3652616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0" indent="0">
              <a:buNone/>
              <a:defRPr sz="2000" b="1"/>
            </a:lvl2pPr>
            <a:lvl3pPr marL="913154" indent="0">
              <a:buNone/>
              <a:defRPr sz="1800" b="1"/>
            </a:lvl3pPr>
            <a:lvl4pPr marL="1369733" indent="0">
              <a:buNone/>
              <a:defRPr sz="1600" b="1"/>
            </a:lvl4pPr>
            <a:lvl5pPr marL="1826310" indent="0">
              <a:buNone/>
              <a:defRPr sz="1600" b="1"/>
            </a:lvl5pPr>
            <a:lvl6pPr marL="2282889" indent="0">
              <a:buNone/>
              <a:defRPr sz="1600" b="1"/>
            </a:lvl6pPr>
            <a:lvl7pPr marL="2739463" indent="0">
              <a:buNone/>
              <a:defRPr sz="1600" b="1"/>
            </a:lvl7pPr>
            <a:lvl8pPr marL="3196044" indent="0">
              <a:buNone/>
              <a:defRPr sz="1600" b="1"/>
            </a:lvl8pPr>
            <a:lvl9pPr marL="3652616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48CC-60EB-47CE-A441-D3805F5B99B6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051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0C2E2-01D5-4886-B3B0-22AA497AE436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353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3737-3AAC-477D-9E10-8FAC83EA7352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487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4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0" indent="0">
              <a:buNone/>
              <a:defRPr sz="1200"/>
            </a:lvl2pPr>
            <a:lvl3pPr marL="913154" indent="0">
              <a:buNone/>
              <a:defRPr sz="1000"/>
            </a:lvl3pPr>
            <a:lvl4pPr marL="1369733" indent="0">
              <a:buNone/>
              <a:defRPr sz="900"/>
            </a:lvl4pPr>
            <a:lvl5pPr marL="1826310" indent="0">
              <a:buNone/>
              <a:defRPr sz="900"/>
            </a:lvl5pPr>
            <a:lvl6pPr marL="2282889" indent="0">
              <a:buNone/>
              <a:defRPr sz="900"/>
            </a:lvl6pPr>
            <a:lvl7pPr marL="2739463" indent="0">
              <a:buNone/>
              <a:defRPr sz="900"/>
            </a:lvl7pPr>
            <a:lvl8pPr marL="3196044" indent="0">
              <a:buNone/>
              <a:defRPr sz="900"/>
            </a:lvl8pPr>
            <a:lvl9pPr marL="3652616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93E44-2609-4A06-8B4E-CD4B127FA995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5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5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theme" Target="../theme/theme31.xml"/><Relationship Id="rId5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theme" Target="../theme/theme33.xml"/><Relationship Id="rId5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6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theme" Target="../theme/theme35.xml"/><Relationship Id="rId5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Haga clic para modificar el estilo de texto del patrón</a:t>
            </a:r>
          </a:p>
          <a:p>
            <a:pPr lvl="1"/>
            <a:r>
              <a:rPr lang="es-ES" altLang="it-IT"/>
              <a:t>Segundo nivel</a:t>
            </a:r>
          </a:p>
          <a:p>
            <a:pPr lvl="2"/>
            <a:r>
              <a:rPr lang="es-ES" altLang="it-IT"/>
              <a:t>Tercer nivel</a:t>
            </a:r>
          </a:p>
          <a:p>
            <a:pPr lvl="3"/>
            <a:r>
              <a:rPr lang="es-ES" altLang="it-IT"/>
              <a:t>Cuarto nivel</a:t>
            </a:r>
          </a:p>
          <a:p>
            <a:pPr lvl="4"/>
            <a:r>
              <a:rPr lang="es-ES" altLang="it-IT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26776-B683-41D7-A1DA-615E56DF9A70}" type="slidenum">
              <a:rPr lang="es-ES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410469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5" tIns="45655" rIns="91315" bIns="456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5" tIns="45655" rIns="91315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5" rIns="91315" bIns="4565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3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5" rIns="91315" bIns="4565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3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5" rIns="91315" bIns="4565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3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972AC-3F11-4C0D-951A-890CA3F5AF5C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31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7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3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33" indent="-34243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41" indent="-28535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45" indent="-2282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020" indent="-2282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600" indent="-2282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180" indent="-2282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757" indent="-2282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331" indent="-2282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911" indent="-2282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0" algn="l" defTabSz="91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54" algn="l" defTabSz="91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3" algn="l" defTabSz="91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10" algn="l" defTabSz="91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89" algn="l" defTabSz="91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63" algn="l" defTabSz="91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44" algn="l" defTabSz="91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16" algn="l" defTabSz="913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9513E-7CC8-453E-A352-98FFA01F45FD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3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  <p:sldLayoutId id="2147484443" r:id="rId12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972AC-3F11-4C0D-951A-890CA3F5AF5C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4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150" y="340614"/>
            <a:ext cx="79757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203" y="1936496"/>
            <a:ext cx="8185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67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228602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7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0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9" y="6249990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90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90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412249-FBC9-4170-A38C-152D1FB81659}" type="slidenum">
              <a:rPr kumimoji="0" lang="it-IT" altLang="it-IT" sz="75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9" y="2674940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121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  <p:sldLayoutId id="2147484517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197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41747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096566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1462" y="470738"/>
            <a:ext cx="6561074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6897" y="1403349"/>
            <a:ext cx="7038340" cy="4686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4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412249-FBC9-4170-A38C-152D1FB81659}" type="slidenum"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779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3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2570" y="316469"/>
            <a:ext cx="7819097" cy="6218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5989" y="736127"/>
            <a:ext cx="429344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0759" y="1308951"/>
            <a:ext cx="68960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20852" y="6094694"/>
            <a:ext cx="1660471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801472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88237" y="6177612"/>
            <a:ext cx="567428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132" marR="0" lvl="0" indent="0" algn="l" defTabSz="801472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-4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57316" y="6177612"/>
            <a:ext cx="17593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2263" marR="0" lvl="0" indent="0" algn="l" defTabSz="801472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801472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9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534" y="1268015"/>
            <a:ext cx="715893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34" y="1268015"/>
            <a:ext cx="715893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2849"/>
            <a:r>
              <a:rPr lang="it-IT" sz="1300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2849"/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2849"/>
            <a:fld id="{B6F15528-21DE-4FAA-801E-634DDDAF4B2B}" type="slidenum">
              <a:rPr lang="it-IT" sz="1300" smtClean="0">
                <a:solidFill>
                  <a:prstClr val="black">
                    <a:tint val="75000"/>
                  </a:prstClr>
                </a:solidFill>
              </a:rPr>
              <a:pPr defTabSz="642849"/>
              <a:t>‹N›</a:t>
            </a:fld>
            <a:endParaRPr lang="it-IT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424">
        <a:defRPr>
          <a:latin typeface="+mn-lt"/>
          <a:ea typeface="+mn-ea"/>
          <a:cs typeface="+mn-cs"/>
        </a:defRPr>
      </a:lvl2pPr>
      <a:lvl3pPr marL="642849">
        <a:defRPr>
          <a:latin typeface="+mn-lt"/>
          <a:ea typeface="+mn-ea"/>
          <a:cs typeface="+mn-cs"/>
        </a:defRPr>
      </a:lvl3pPr>
      <a:lvl4pPr marL="964274">
        <a:defRPr>
          <a:latin typeface="+mn-lt"/>
          <a:ea typeface="+mn-ea"/>
          <a:cs typeface="+mn-cs"/>
        </a:defRPr>
      </a:lvl4pPr>
      <a:lvl5pPr marL="1285697">
        <a:defRPr>
          <a:latin typeface="+mn-lt"/>
          <a:ea typeface="+mn-ea"/>
          <a:cs typeface="+mn-cs"/>
        </a:defRPr>
      </a:lvl5pPr>
      <a:lvl6pPr marL="1607123">
        <a:defRPr>
          <a:latin typeface="+mn-lt"/>
          <a:ea typeface="+mn-ea"/>
          <a:cs typeface="+mn-cs"/>
        </a:defRPr>
      </a:lvl6pPr>
      <a:lvl7pPr marL="1928546">
        <a:defRPr>
          <a:latin typeface="+mn-lt"/>
          <a:ea typeface="+mn-ea"/>
          <a:cs typeface="+mn-cs"/>
        </a:defRPr>
      </a:lvl7pPr>
      <a:lvl8pPr marL="2249971">
        <a:defRPr>
          <a:latin typeface="+mn-lt"/>
          <a:ea typeface="+mn-ea"/>
          <a:cs typeface="+mn-cs"/>
        </a:defRPr>
      </a:lvl8pPr>
      <a:lvl9pPr marL="25713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424">
        <a:defRPr>
          <a:latin typeface="+mn-lt"/>
          <a:ea typeface="+mn-ea"/>
          <a:cs typeface="+mn-cs"/>
        </a:defRPr>
      </a:lvl2pPr>
      <a:lvl3pPr marL="642849">
        <a:defRPr>
          <a:latin typeface="+mn-lt"/>
          <a:ea typeface="+mn-ea"/>
          <a:cs typeface="+mn-cs"/>
        </a:defRPr>
      </a:lvl3pPr>
      <a:lvl4pPr marL="964274">
        <a:defRPr>
          <a:latin typeface="+mn-lt"/>
          <a:ea typeface="+mn-ea"/>
          <a:cs typeface="+mn-cs"/>
        </a:defRPr>
      </a:lvl4pPr>
      <a:lvl5pPr marL="1285697">
        <a:defRPr>
          <a:latin typeface="+mn-lt"/>
          <a:ea typeface="+mn-ea"/>
          <a:cs typeface="+mn-cs"/>
        </a:defRPr>
      </a:lvl5pPr>
      <a:lvl6pPr marL="1607123">
        <a:defRPr>
          <a:latin typeface="+mn-lt"/>
          <a:ea typeface="+mn-ea"/>
          <a:cs typeface="+mn-cs"/>
        </a:defRPr>
      </a:lvl6pPr>
      <a:lvl7pPr marL="1928546">
        <a:defRPr>
          <a:latin typeface="+mn-lt"/>
          <a:ea typeface="+mn-ea"/>
          <a:cs typeface="+mn-cs"/>
        </a:defRPr>
      </a:lvl7pPr>
      <a:lvl8pPr marL="2249971">
        <a:defRPr>
          <a:latin typeface="+mn-lt"/>
          <a:ea typeface="+mn-ea"/>
          <a:cs typeface="+mn-cs"/>
        </a:defRPr>
      </a:lvl8pPr>
      <a:lvl9pPr marL="2571396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37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4FCF98-553B-414D-96EF-93CF73B48907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6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9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628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pPr marL="0" marR="0" lvl="0" indent="0" algn="l" defTabSz="9143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V="1">
            <a:off x="609601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1431" tIns="45715" rIns="91431" bIns="45715"/>
          <a:lstStyle/>
          <a:p>
            <a:pPr marL="0" marR="0" lvl="0" indent="0" algn="l" defTabSz="9143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marL="0" marR="0" lvl="0" indent="0" algn="l" defTabSz="9143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marL="0" marR="0" lvl="0" indent="0" algn="ctr" defTabSz="9143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28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6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marL="0" marR="0" lvl="0" indent="0" algn="r" defTabSz="9143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1E4DA-826A-4ACA-83E3-046A178C08A0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3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6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15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31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467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623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854" indent="-46985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7961" indent="-43652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798" indent="-39524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698" indent="-38731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709" indent="-398424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0865" indent="-398424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020" indent="-398424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176" indent="-398424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331" indent="-398424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9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4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EBF4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A9A80-1CF5-42C3-9C3C-393034640A5E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0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0" tIns="45649" rIns="91300" bIns="456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300" tIns="45649" rIns="91300" bIns="456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3"/>
            <a:ext cx="2133600" cy="365125"/>
          </a:xfrm>
          <a:prstGeom prst="rect">
            <a:avLst/>
          </a:prstGeom>
        </p:spPr>
        <p:txBody>
          <a:bodyPr vert="horz" lIns="91300" tIns="45649" rIns="91300" bIns="456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53"/>
            <a:ext cx="2895600" cy="365125"/>
          </a:xfrm>
          <a:prstGeom prst="rect">
            <a:avLst/>
          </a:prstGeom>
        </p:spPr>
        <p:txBody>
          <a:bodyPr vert="horz" lIns="91300" tIns="45649" rIns="91300" bIns="456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00" tIns="45649" rIns="91300" bIns="456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1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  <p:sldLayoutId id="2147484660" r:id="rId12"/>
    <p:sldLayoutId id="2147484661" r:id="rId13"/>
    <p:sldLayoutId id="2147484662" r:id="rId14"/>
  </p:sldLayoutIdLst>
  <p:hf hdr="0" dt="0"/>
  <p:txStyles>
    <p:titleStyle>
      <a:lvl1pPr algn="ctr" defTabSz="9130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0" indent="-342380" algn="l" defTabSz="9130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27" indent="-285317" algn="l" defTabSz="9130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71" indent="-228254" algn="l" defTabSz="9130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74" indent="-228254" algn="l" defTabSz="9130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85" indent="-228254" algn="l" defTabSz="9130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5" indent="-228254" algn="l" defTabSz="9130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01" indent="-228254" algn="l" defTabSz="9130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06" indent="-228254" algn="l" defTabSz="9130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15" indent="-228254" algn="l" defTabSz="9130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9" algn="l" defTabSz="91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14" algn="l" defTabSz="91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23" algn="l" defTabSz="91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29" algn="l" defTabSz="91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38" algn="l" defTabSz="91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43" algn="l" defTabSz="91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54" algn="l" defTabSz="91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55" algn="l" defTabSz="91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3095" y="1142424"/>
            <a:ext cx="513780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33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6981" y="1126277"/>
            <a:ext cx="64594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6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239" y="6185508"/>
            <a:ext cx="1514406" cy="10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4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6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62820" name="AutoShape 4"/>
          <p:cNvSpPr>
            <a:spLocks noChangeArrowheads="1"/>
          </p:cNvSpPr>
          <p:nvPr/>
        </p:nvSpPr>
        <p:spPr bwMode="auto">
          <a:xfrm>
            <a:off x="609601" y="1566865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+mn-lt"/>
                <a:cs typeface="+mn-cs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  <p:sp>
        <p:nvSpPr>
          <p:cNvPr id="1628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  <a:cs typeface="+mn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B4AB8-6A7C-4F5F-B5F5-BB5318717E15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950">
          <a:solidFill>
            <a:schemeClr val="tx1"/>
          </a:solidFill>
          <a:latin typeface="+mn-lt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25">
          <a:solidFill>
            <a:schemeClr val="tx1"/>
          </a:solidFill>
          <a:latin typeface="+mn-lt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7" name="Rectangle 6"/>
          <p:cNvSpPr/>
          <p:nvPr/>
        </p:nvSpPr>
        <p:spPr>
          <a:xfrm>
            <a:off x="0" y="3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3"/>
            <a:ext cx="2895600" cy="32861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3"/>
            <a:ext cx="4114800" cy="32861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3"/>
            <a:ext cx="1066800" cy="328613"/>
          </a:xfrm>
          <a:prstGeom prst="rect">
            <a:avLst/>
          </a:prstGeom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F8B9E-662A-44E1-B8E7-3B39961FA089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7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35" indent="-1825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indent="-1825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138" indent="-1825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733" indent="-1825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267" indent="-13650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390" indent="-182852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241" indent="-182852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93" indent="-182852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945" indent="-182852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A9CB6B-32B5-4F12-ADE1-9F9B21688CC1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4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0" y="-4763"/>
            <a:ext cx="1063624" cy="6858000"/>
            <a:chOff x="0" y="-4763"/>
            <a:chExt cx="1063624" cy="6858000"/>
          </a:xfrm>
        </p:grpSpPr>
        <p:grpSp>
          <p:nvGrpSpPr>
            <p:cNvPr id="12" name="Shape 12"/>
            <p:cNvGrpSpPr/>
            <p:nvPr/>
          </p:nvGrpSpPr>
          <p:grpSpPr>
            <a:xfrm rot="-5400000" flipH="1">
              <a:off x="-2881312" y="2917825"/>
              <a:ext cx="6858000" cy="1012823"/>
              <a:chOff x="-3175" y="2479675"/>
              <a:chExt cx="9147175" cy="1012823"/>
            </a:xfrm>
          </p:grpSpPr>
          <p:sp>
            <p:nvSpPr>
              <p:cNvPr id="13" name="Shape 13"/>
              <p:cNvSpPr/>
              <p:nvPr/>
            </p:nvSpPr>
            <p:spPr>
              <a:xfrm rot="-5400000">
                <a:off x="4061618" y="-1575593"/>
                <a:ext cx="990600" cy="9120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 rot="-5400000">
                <a:off x="2099468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 rot="-5400000">
                <a:off x="1558925" y="2649536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rot="-5400000">
                <a:off x="-91281" y="2782092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-5400000">
                <a:off x="1054100" y="2751136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 rot="-5400000">
                <a:off x="701675" y="2697161"/>
                <a:ext cx="990600" cy="5746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 rot="-5400000">
                <a:off x="246855" y="2740818"/>
                <a:ext cx="1003300" cy="5000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5096668" y="2642392"/>
                <a:ext cx="990600" cy="668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 rot="-5400000">
                <a:off x="4556125" y="2641600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 rot="-5400000">
                <a:off x="2904330" y="2774156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 rot="-5400000">
                <a:off x="4049712" y="2743200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 rot="-5400000">
                <a:off x="3698080" y="2690017"/>
                <a:ext cx="990600" cy="573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 rot="-5400000">
                <a:off x="3243261" y="2732086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 rot="-5400000">
                <a:off x="6471442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 rot="-5400000">
                <a:off x="5930900" y="2649536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 rot="-5400000">
                <a:off x="7276306" y="2774156"/>
                <a:ext cx="990600" cy="404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8682037" y="2479675"/>
                <a:ext cx="461961" cy="992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808"/>
                    </a:moveTo>
                    <a:lnTo>
                      <a:pt x="120000" y="120000"/>
                    </a:lnTo>
                    <a:lnTo>
                      <a:pt x="120000" y="1152"/>
                    </a:lnTo>
                    <a:lnTo>
                      <a:pt x="0" y="0"/>
                    </a:lnTo>
                    <a:cubicBezTo>
                      <a:pt x="16082" y="73728"/>
                      <a:pt x="0" y="94848"/>
                      <a:pt x="0" y="1198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 rot="-5400000">
                <a:off x="8070056" y="2690018"/>
                <a:ext cx="990600" cy="5730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 rot="-5400000">
                <a:off x="7615237" y="2732086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2" name="Shape 32"/>
            <p:cNvSpPr/>
            <p:nvPr/>
          </p:nvSpPr>
          <p:spPr>
            <a:xfrm rot="-5400000" flipH="1">
              <a:off x="-3101975" y="3097211"/>
              <a:ext cx="6858000" cy="65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090"/>
                  </a:moveTo>
                  <a:cubicBezTo>
                    <a:pt x="34717" y="120000"/>
                    <a:pt x="47379" y="28987"/>
                    <a:pt x="119999" y="58597"/>
                  </a:cubicBezTo>
                  <a:lnTo>
                    <a:pt x="119999" y="1246"/>
                  </a:lnTo>
                  <a:lnTo>
                    <a:pt x="0" y="0"/>
                  </a:lnTo>
                  <a:lnTo>
                    <a:pt x="0" y="61090"/>
                  </a:lnTo>
                  <a:close/>
                </a:path>
              </a:pathLst>
            </a:custGeom>
            <a:gradFill>
              <a:gsLst>
                <a:gs pos="0">
                  <a:srgbClr val="767676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-5400000" flipH="1">
              <a:off x="-2514600" y="3273425"/>
              <a:ext cx="6856411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777"/>
                  </a:moveTo>
                  <a:cubicBezTo>
                    <a:pt x="20017" y="0"/>
                    <a:pt x="103544" y="102222"/>
                    <a:pt x="120000" y="0"/>
                  </a:cubicBezTo>
                  <a:lnTo>
                    <a:pt x="120000" y="120000"/>
                  </a:lnTo>
                  <a:lnTo>
                    <a:pt x="20" y="120000"/>
                  </a:lnTo>
                  <a:lnTo>
                    <a:pt x="0" y="177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76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73162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173162" y="6265865"/>
            <a:ext cx="1905000" cy="457199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3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259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39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51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64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1999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129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39981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581401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3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259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39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51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64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1999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129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39981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11" tIns="45694" rIns="91411" bIns="45694" anchor="t" anchorCtr="0">
            <a:noAutofit/>
          </a:bodyPr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‹N›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696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Haga clic para modificar el estilo de texto del patrón</a:t>
            </a:r>
          </a:p>
          <a:p>
            <a:pPr lvl="1"/>
            <a:r>
              <a:rPr lang="es-ES" altLang="it-IT"/>
              <a:t>Segundo nivel</a:t>
            </a:r>
          </a:p>
          <a:p>
            <a:pPr lvl="2"/>
            <a:r>
              <a:rPr lang="es-ES" altLang="it-IT"/>
              <a:t>Tercer nivel</a:t>
            </a:r>
          </a:p>
          <a:p>
            <a:pPr lvl="3"/>
            <a:r>
              <a:rPr lang="es-ES" altLang="it-IT"/>
              <a:t>Cuarto nivel</a:t>
            </a:r>
          </a:p>
          <a:p>
            <a:pPr lvl="4"/>
            <a:r>
              <a:rPr lang="es-ES" altLang="it-IT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7F26776-B683-41D7-A1DA-615E56DF9A70}" type="slidenum">
              <a:rPr lang="es-ES" altLang="it-IT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4225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534" y="1268015"/>
            <a:ext cx="715893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34" y="1268015"/>
            <a:ext cx="715893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0024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1500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82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1500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82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1500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82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9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21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5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1093">
        <a:defRPr>
          <a:latin typeface="+mn-lt"/>
          <a:ea typeface="+mn-ea"/>
          <a:cs typeface="+mn-cs"/>
        </a:defRPr>
      </a:lvl2pPr>
      <a:lvl3pPr marL="482186">
        <a:defRPr>
          <a:latin typeface="+mn-lt"/>
          <a:ea typeface="+mn-ea"/>
          <a:cs typeface="+mn-cs"/>
        </a:defRPr>
      </a:lvl3pPr>
      <a:lvl4pPr marL="723279">
        <a:defRPr>
          <a:latin typeface="+mn-lt"/>
          <a:ea typeface="+mn-ea"/>
          <a:cs typeface="+mn-cs"/>
        </a:defRPr>
      </a:lvl4pPr>
      <a:lvl5pPr marL="964372">
        <a:defRPr>
          <a:latin typeface="+mn-lt"/>
          <a:ea typeface="+mn-ea"/>
          <a:cs typeface="+mn-cs"/>
        </a:defRPr>
      </a:lvl5pPr>
      <a:lvl6pPr marL="1205465">
        <a:defRPr>
          <a:latin typeface="+mn-lt"/>
          <a:ea typeface="+mn-ea"/>
          <a:cs typeface="+mn-cs"/>
        </a:defRPr>
      </a:lvl6pPr>
      <a:lvl7pPr marL="1446558">
        <a:defRPr>
          <a:latin typeface="+mn-lt"/>
          <a:ea typeface="+mn-ea"/>
          <a:cs typeface="+mn-cs"/>
        </a:defRPr>
      </a:lvl7pPr>
      <a:lvl8pPr marL="1687651">
        <a:defRPr>
          <a:latin typeface="+mn-lt"/>
          <a:ea typeface="+mn-ea"/>
          <a:cs typeface="+mn-cs"/>
        </a:defRPr>
      </a:lvl8pPr>
      <a:lvl9pPr marL="19287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1093">
        <a:defRPr>
          <a:latin typeface="+mn-lt"/>
          <a:ea typeface="+mn-ea"/>
          <a:cs typeface="+mn-cs"/>
        </a:defRPr>
      </a:lvl2pPr>
      <a:lvl3pPr marL="482186">
        <a:defRPr>
          <a:latin typeface="+mn-lt"/>
          <a:ea typeface="+mn-ea"/>
          <a:cs typeface="+mn-cs"/>
        </a:defRPr>
      </a:lvl3pPr>
      <a:lvl4pPr marL="723279">
        <a:defRPr>
          <a:latin typeface="+mn-lt"/>
          <a:ea typeface="+mn-ea"/>
          <a:cs typeface="+mn-cs"/>
        </a:defRPr>
      </a:lvl4pPr>
      <a:lvl5pPr marL="964372">
        <a:defRPr>
          <a:latin typeface="+mn-lt"/>
          <a:ea typeface="+mn-ea"/>
          <a:cs typeface="+mn-cs"/>
        </a:defRPr>
      </a:lvl5pPr>
      <a:lvl6pPr marL="1205465">
        <a:defRPr>
          <a:latin typeface="+mn-lt"/>
          <a:ea typeface="+mn-ea"/>
          <a:cs typeface="+mn-cs"/>
        </a:defRPr>
      </a:lvl6pPr>
      <a:lvl7pPr marL="1446558">
        <a:defRPr>
          <a:latin typeface="+mn-lt"/>
          <a:ea typeface="+mn-ea"/>
          <a:cs typeface="+mn-cs"/>
        </a:defRPr>
      </a:lvl7pPr>
      <a:lvl8pPr marL="1687651">
        <a:defRPr>
          <a:latin typeface="+mn-lt"/>
          <a:ea typeface="+mn-ea"/>
          <a:cs typeface="+mn-cs"/>
        </a:defRPr>
      </a:lvl8pPr>
      <a:lvl9pPr marL="1928744">
        <a:defRPr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3096" y="1142424"/>
            <a:ext cx="513780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33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6982" y="1126277"/>
            <a:ext cx="64594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6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239" y="6185509"/>
            <a:ext cx="1514406" cy="78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3" b="1" i="0">
                <a:solidFill>
                  <a:srgbClr val="FF3300"/>
                </a:solidFill>
                <a:latin typeface="Comic Sans MS"/>
                <a:cs typeface="Comic Sans MS"/>
              </a:defRPr>
            </a:lvl1pPr>
          </a:lstStyle>
          <a:p>
            <a:pPr marL="8145" marR="0" lvl="0" indent="0" algn="l" defTabSz="586427" rtl="0" eaLnBrk="1" fontAlgn="auto" latinLnBrk="0" hangingPunct="1">
              <a:lnSpc>
                <a:spcPct val="1000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13" b="1" i="0" u="none" strike="noStrike" kern="1200" cap="none" spc="-3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513" b="1" i="0" u="none" strike="noStrike" kern="1200" cap="none" spc="-3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15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86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14">
        <a:defRPr>
          <a:latin typeface="+mn-lt"/>
          <a:ea typeface="+mn-ea"/>
          <a:cs typeface="+mn-cs"/>
        </a:defRPr>
      </a:lvl2pPr>
      <a:lvl3pPr marL="586427">
        <a:defRPr>
          <a:latin typeface="+mn-lt"/>
          <a:ea typeface="+mn-ea"/>
          <a:cs typeface="+mn-cs"/>
        </a:defRPr>
      </a:lvl3pPr>
      <a:lvl4pPr marL="879641">
        <a:defRPr>
          <a:latin typeface="+mn-lt"/>
          <a:ea typeface="+mn-ea"/>
          <a:cs typeface="+mn-cs"/>
        </a:defRPr>
      </a:lvl4pPr>
      <a:lvl5pPr marL="1172855">
        <a:defRPr>
          <a:latin typeface="+mn-lt"/>
          <a:ea typeface="+mn-ea"/>
          <a:cs typeface="+mn-cs"/>
        </a:defRPr>
      </a:lvl5pPr>
      <a:lvl6pPr marL="1466069">
        <a:defRPr>
          <a:latin typeface="+mn-lt"/>
          <a:ea typeface="+mn-ea"/>
          <a:cs typeface="+mn-cs"/>
        </a:defRPr>
      </a:lvl6pPr>
      <a:lvl7pPr marL="1759283">
        <a:defRPr>
          <a:latin typeface="+mn-lt"/>
          <a:ea typeface="+mn-ea"/>
          <a:cs typeface="+mn-cs"/>
        </a:defRPr>
      </a:lvl7pPr>
      <a:lvl8pPr marL="2052497">
        <a:defRPr>
          <a:latin typeface="+mn-lt"/>
          <a:ea typeface="+mn-ea"/>
          <a:cs typeface="+mn-cs"/>
        </a:defRPr>
      </a:lvl8pPr>
      <a:lvl9pPr marL="23457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14">
        <a:defRPr>
          <a:latin typeface="+mn-lt"/>
          <a:ea typeface="+mn-ea"/>
          <a:cs typeface="+mn-cs"/>
        </a:defRPr>
      </a:lvl2pPr>
      <a:lvl3pPr marL="586427">
        <a:defRPr>
          <a:latin typeface="+mn-lt"/>
          <a:ea typeface="+mn-ea"/>
          <a:cs typeface="+mn-cs"/>
        </a:defRPr>
      </a:lvl3pPr>
      <a:lvl4pPr marL="879641">
        <a:defRPr>
          <a:latin typeface="+mn-lt"/>
          <a:ea typeface="+mn-ea"/>
          <a:cs typeface="+mn-cs"/>
        </a:defRPr>
      </a:lvl4pPr>
      <a:lvl5pPr marL="1172855">
        <a:defRPr>
          <a:latin typeface="+mn-lt"/>
          <a:ea typeface="+mn-ea"/>
          <a:cs typeface="+mn-cs"/>
        </a:defRPr>
      </a:lvl5pPr>
      <a:lvl6pPr marL="1466069">
        <a:defRPr>
          <a:latin typeface="+mn-lt"/>
          <a:ea typeface="+mn-ea"/>
          <a:cs typeface="+mn-cs"/>
        </a:defRPr>
      </a:lvl6pPr>
      <a:lvl7pPr marL="1759283">
        <a:defRPr>
          <a:latin typeface="+mn-lt"/>
          <a:ea typeface="+mn-ea"/>
          <a:cs typeface="+mn-cs"/>
        </a:defRPr>
      </a:lvl7pPr>
      <a:lvl8pPr marL="2052497">
        <a:defRPr>
          <a:latin typeface="+mn-lt"/>
          <a:ea typeface="+mn-ea"/>
          <a:cs typeface="+mn-cs"/>
        </a:defRPr>
      </a:lvl8pPr>
      <a:lvl9pPr marL="2345711">
        <a:defRPr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CB24DA-9A02-9A46-B514-D3F9A5EC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20DDA5-F98F-5B49-98FA-FF38457D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5AB7D2-EB98-5F4A-BCBA-0D59F6252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A73C87-858E-394D-84B0-4989FCF70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2C93E-334F-0448-AEB8-9E14650A3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98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64" y="0"/>
            <a:ext cx="990600" cy="6827520"/>
          </a:xfrm>
          <a:custGeom>
            <a:avLst/>
            <a:gdLst/>
            <a:ahLst/>
            <a:cxnLst/>
            <a:rect l="l" t="t" r="r" b="b"/>
            <a:pathLst>
              <a:path w="990600" h="6827520">
                <a:moveTo>
                  <a:pt x="0" y="6827520"/>
                </a:moveTo>
                <a:lnTo>
                  <a:pt x="990600" y="6827520"/>
                </a:lnTo>
                <a:lnTo>
                  <a:pt x="990600" y="0"/>
                </a:lnTo>
                <a:lnTo>
                  <a:pt x="0" y="0"/>
                </a:lnTo>
                <a:lnTo>
                  <a:pt x="0" y="682752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0292" y="1693164"/>
            <a:ext cx="990600" cy="450215"/>
          </a:xfrm>
          <a:custGeom>
            <a:avLst/>
            <a:gdLst/>
            <a:ahLst/>
            <a:cxnLst/>
            <a:rect l="l" t="t" r="r" b="b"/>
            <a:pathLst>
              <a:path w="990600" h="450214">
                <a:moveTo>
                  <a:pt x="990600" y="0"/>
                </a:moveTo>
                <a:lnTo>
                  <a:pt x="0" y="0"/>
                </a:lnTo>
                <a:lnTo>
                  <a:pt x="0" y="430275"/>
                </a:lnTo>
                <a:lnTo>
                  <a:pt x="23474" y="438999"/>
                </a:lnTo>
                <a:lnTo>
                  <a:pt x="46973" y="445040"/>
                </a:lnTo>
                <a:lnTo>
                  <a:pt x="70868" y="448683"/>
                </a:lnTo>
                <a:lnTo>
                  <a:pt x="95527" y="450216"/>
                </a:lnTo>
                <a:lnTo>
                  <a:pt x="121322" y="449924"/>
                </a:lnTo>
                <a:lnTo>
                  <a:pt x="148623" y="448093"/>
                </a:lnTo>
                <a:lnTo>
                  <a:pt x="177800" y="445007"/>
                </a:lnTo>
                <a:lnTo>
                  <a:pt x="320671" y="425850"/>
                </a:lnTo>
                <a:lnTo>
                  <a:pt x="364782" y="420785"/>
                </a:lnTo>
                <a:lnTo>
                  <a:pt x="412990" y="416182"/>
                </a:lnTo>
                <a:lnTo>
                  <a:pt x="465666" y="412326"/>
                </a:lnTo>
                <a:lnTo>
                  <a:pt x="523180" y="409504"/>
                </a:lnTo>
                <a:lnTo>
                  <a:pt x="585903" y="408001"/>
                </a:lnTo>
                <a:lnTo>
                  <a:pt x="990600" y="408001"/>
                </a:lnTo>
                <a:lnTo>
                  <a:pt x="990600" y="0"/>
                </a:lnTo>
                <a:close/>
              </a:path>
              <a:path w="990600" h="450214">
                <a:moveTo>
                  <a:pt x="990600" y="408001"/>
                </a:moveTo>
                <a:lnTo>
                  <a:pt x="585903" y="408001"/>
                </a:lnTo>
                <a:lnTo>
                  <a:pt x="654204" y="408102"/>
                </a:lnTo>
                <a:lnTo>
                  <a:pt x="728454" y="410095"/>
                </a:lnTo>
                <a:lnTo>
                  <a:pt x="809023" y="414264"/>
                </a:lnTo>
                <a:lnTo>
                  <a:pt x="896281" y="420896"/>
                </a:lnTo>
                <a:lnTo>
                  <a:pt x="990600" y="430275"/>
                </a:lnTo>
                <a:lnTo>
                  <a:pt x="990600" y="408001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9247" y="1243583"/>
            <a:ext cx="990600" cy="454659"/>
          </a:xfrm>
          <a:custGeom>
            <a:avLst/>
            <a:gdLst/>
            <a:ahLst/>
            <a:cxnLst/>
            <a:rect l="l" t="t" r="r" b="b"/>
            <a:pathLst>
              <a:path w="990600" h="454660">
                <a:moveTo>
                  <a:pt x="990600" y="418890"/>
                </a:moveTo>
                <a:lnTo>
                  <a:pt x="204215" y="418890"/>
                </a:lnTo>
                <a:lnTo>
                  <a:pt x="260151" y="420151"/>
                </a:lnTo>
                <a:lnTo>
                  <a:pt x="317182" y="422632"/>
                </a:lnTo>
                <a:lnTo>
                  <a:pt x="374880" y="426059"/>
                </a:lnTo>
                <a:lnTo>
                  <a:pt x="658367" y="447749"/>
                </a:lnTo>
                <a:lnTo>
                  <a:pt x="711065" y="451074"/>
                </a:lnTo>
                <a:lnTo>
                  <a:pt x="761428" y="453420"/>
                </a:lnTo>
                <a:lnTo>
                  <a:pt x="809029" y="454513"/>
                </a:lnTo>
                <a:lnTo>
                  <a:pt x="853439" y="454076"/>
                </a:lnTo>
                <a:lnTo>
                  <a:pt x="894230" y="451836"/>
                </a:lnTo>
                <a:lnTo>
                  <a:pt x="930973" y="447518"/>
                </a:lnTo>
                <a:lnTo>
                  <a:pt x="963239" y="440846"/>
                </a:lnTo>
                <a:lnTo>
                  <a:pt x="990600" y="431545"/>
                </a:lnTo>
                <a:lnTo>
                  <a:pt x="990600" y="418890"/>
                </a:lnTo>
                <a:close/>
              </a:path>
              <a:path w="990600" h="454660">
                <a:moveTo>
                  <a:pt x="990600" y="0"/>
                </a:moveTo>
                <a:lnTo>
                  <a:pt x="0" y="0"/>
                </a:lnTo>
                <a:lnTo>
                  <a:pt x="0" y="431545"/>
                </a:lnTo>
                <a:lnTo>
                  <a:pt x="47267" y="425177"/>
                </a:lnTo>
                <a:lnTo>
                  <a:pt x="97345" y="421128"/>
                </a:lnTo>
                <a:lnTo>
                  <a:pt x="149804" y="419124"/>
                </a:lnTo>
                <a:lnTo>
                  <a:pt x="990600" y="418890"/>
                </a:lnTo>
                <a:lnTo>
                  <a:pt x="990600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9247" y="112930"/>
            <a:ext cx="990600" cy="288290"/>
          </a:xfrm>
          <a:custGeom>
            <a:avLst/>
            <a:gdLst/>
            <a:ahLst/>
            <a:cxnLst/>
            <a:rect l="l" t="t" r="r" b="b"/>
            <a:pathLst>
              <a:path w="990600" h="288290">
                <a:moveTo>
                  <a:pt x="260746" y="0"/>
                </a:moveTo>
                <a:lnTo>
                  <a:pt x="204638" y="554"/>
                </a:lnTo>
                <a:lnTo>
                  <a:pt x="152400" y="2480"/>
                </a:lnTo>
                <a:lnTo>
                  <a:pt x="104923" y="6442"/>
                </a:lnTo>
                <a:lnTo>
                  <a:pt x="63103" y="13104"/>
                </a:lnTo>
                <a:lnTo>
                  <a:pt x="0" y="37183"/>
                </a:lnTo>
                <a:lnTo>
                  <a:pt x="0" y="260195"/>
                </a:lnTo>
                <a:lnTo>
                  <a:pt x="63398" y="270139"/>
                </a:lnTo>
                <a:lnTo>
                  <a:pt x="104384" y="274282"/>
                </a:lnTo>
                <a:lnTo>
                  <a:pt x="150571" y="277873"/>
                </a:lnTo>
                <a:lnTo>
                  <a:pt x="201215" y="280912"/>
                </a:lnTo>
                <a:lnTo>
                  <a:pt x="255574" y="283398"/>
                </a:lnTo>
                <a:lnTo>
                  <a:pt x="312905" y="285331"/>
                </a:lnTo>
                <a:lnTo>
                  <a:pt x="372465" y="286712"/>
                </a:lnTo>
                <a:lnTo>
                  <a:pt x="495299" y="287817"/>
                </a:lnTo>
                <a:lnTo>
                  <a:pt x="618134" y="286712"/>
                </a:lnTo>
                <a:lnTo>
                  <a:pt x="677694" y="285331"/>
                </a:lnTo>
                <a:lnTo>
                  <a:pt x="735025" y="283398"/>
                </a:lnTo>
                <a:lnTo>
                  <a:pt x="789384" y="280912"/>
                </a:lnTo>
                <a:lnTo>
                  <a:pt x="840028" y="277873"/>
                </a:lnTo>
                <a:lnTo>
                  <a:pt x="886215" y="274282"/>
                </a:lnTo>
                <a:lnTo>
                  <a:pt x="927201" y="270139"/>
                </a:lnTo>
                <a:lnTo>
                  <a:pt x="990600" y="260195"/>
                </a:lnTo>
                <a:lnTo>
                  <a:pt x="990600" y="37183"/>
                </a:lnTo>
                <a:lnTo>
                  <a:pt x="584200" y="8264"/>
                </a:lnTo>
                <a:lnTo>
                  <a:pt x="474662" y="2569"/>
                </a:lnTo>
                <a:lnTo>
                  <a:pt x="425251" y="937"/>
                </a:lnTo>
                <a:lnTo>
                  <a:pt x="260746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0292" y="984503"/>
            <a:ext cx="990600" cy="337185"/>
          </a:xfrm>
          <a:custGeom>
            <a:avLst/>
            <a:gdLst/>
            <a:ahLst/>
            <a:cxnLst/>
            <a:rect l="l" t="t" r="r" b="b"/>
            <a:pathLst>
              <a:path w="990600" h="337184">
                <a:moveTo>
                  <a:pt x="0" y="0"/>
                </a:moveTo>
                <a:lnTo>
                  <a:pt x="0" y="299466"/>
                </a:lnTo>
                <a:lnTo>
                  <a:pt x="28355" y="306524"/>
                </a:lnTo>
                <a:lnTo>
                  <a:pt x="104384" y="318411"/>
                </a:lnTo>
                <a:lnTo>
                  <a:pt x="150571" y="323240"/>
                </a:lnTo>
                <a:lnTo>
                  <a:pt x="201215" y="327326"/>
                </a:lnTo>
                <a:lnTo>
                  <a:pt x="255574" y="330669"/>
                </a:lnTo>
                <a:lnTo>
                  <a:pt x="312905" y="333270"/>
                </a:lnTo>
                <a:lnTo>
                  <a:pt x="372465" y="335127"/>
                </a:lnTo>
                <a:lnTo>
                  <a:pt x="433511" y="336242"/>
                </a:lnTo>
                <a:lnTo>
                  <a:pt x="495299" y="336613"/>
                </a:lnTo>
                <a:lnTo>
                  <a:pt x="557088" y="336242"/>
                </a:lnTo>
                <a:lnTo>
                  <a:pt x="618134" y="335127"/>
                </a:lnTo>
                <a:lnTo>
                  <a:pt x="677694" y="333270"/>
                </a:lnTo>
                <a:lnTo>
                  <a:pt x="735025" y="330669"/>
                </a:lnTo>
                <a:lnTo>
                  <a:pt x="789384" y="327326"/>
                </a:lnTo>
                <a:lnTo>
                  <a:pt x="840028" y="323240"/>
                </a:lnTo>
                <a:lnTo>
                  <a:pt x="886215" y="318411"/>
                </a:lnTo>
                <a:lnTo>
                  <a:pt x="927201" y="312839"/>
                </a:lnTo>
                <a:lnTo>
                  <a:pt x="990600" y="299466"/>
                </a:lnTo>
                <a:lnTo>
                  <a:pt x="990600" y="20507"/>
                </a:lnTo>
                <a:lnTo>
                  <a:pt x="500237" y="20507"/>
                </a:lnTo>
                <a:lnTo>
                  <a:pt x="443798" y="20386"/>
                </a:lnTo>
                <a:lnTo>
                  <a:pt x="382934" y="19502"/>
                </a:lnTo>
                <a:lnTo>
                  <a:pt x="317296" y="17751"/>
                </a:lnTo>
                <a:lnTo>
                  <a:pt x="246534" y="15029"/>
                </a:lnTo>
                <a:lnTo>
                  <a:pt x="170297" y="11233"/>
                </a:lnTo>
                <a:lnTo>
                  <a:pt x="88236" y="6258"/>
                </a:lnTo>
                <a:lnTo>
                  <a:pt x="0" y="0"/>
                </a:lnTo>
                <a:close/>
              </a:path>
              <a:path w="990600" h="337184">
                <a:moveTo>
                  <a:pt x="990600" y="0"/>
                </a:moveTo>
                <a:lnTo>
                  <a:pt x="959823" y="329"/>
                </a:lnTo>
                <a:lnTo>
                  <a:pt x="929173" y="1248"/>
                </a:lnTo>
                <a:lnTo>
                  <a:pt x="898299" y="2652"/>
                </a:lnTo>
                <a:lnTo>
                  <a:pt x="728319" y="13313"/>
                </a:lnTo>
                <a:lnTo>
                  <a:pt x="646509" y="17335"/>
                </a:lnTo>
                <a:lnTo>
                  <a:pt x="601243" y="18878"/>
                </a:lnTo>
                <a:lnTo>
                  <a:pt x="552602" y="19970"/>
                </a:lnTo>
                <a:lnTo>
                  <a:pt x="500237" y="20507"/>
                </a:lnTo>
                <a:lnTo>
                  <a:pt x="990600" y="20507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51815" y="650748"/>
            <a:ext cx="990600" cy="433070"/>
          </a:xfrm>
          <a:custGeom>
            <a:avLst/>
            <a:gdLst/>
            <a:ahLst/>
            <a:cxnLst/>
            <a:rect l="l" t="t" r="r" b="b"/>
            <a:pathLst>
              <a:path w="990600" h="433069">
                <a:moveTo>
                  <a:pt x="990600" y="0"/>
                </a:moveTo>
                <a:lnTo>
                  <a:pt x="0" y="0"/>
                </a:lnTo>
                <a:lnTo>
                  <a:pt x="0" y="432815"/>
                </a:lnTo>
                <a:lnTo>
                  <a:pt x="40856" y="431813"/>
                </a:lnTo>
                <a:lnTo>
                  <a:pt x="86606" y="429043"/>
                </a:lnTo>
                <a:lnTo>
                  <a:pt x="136326" y="424858"/>
                </a:lnTo>
                <a:lnTo>
                  <a:pt x="412044" y="395092"/>
                </a:lnTo>
                <a:lnTo>
                  <a:pt x="466129" y="389846"/>
                </a:lnTo>
                <a:lnTo>
                  <a:pt x="517701" y="385661"/>
                </a:lnTo>
                <a:lnTo>
                  <a:pt x="565833" y="382891"/>
                </a:lnTo>
                <a:lnTo>
                  <a:pt x="609600" y="381888"/>
                </a:lnTo>
                <a:lnTo>
                  <a:pt x="990600" y="381888"/>
                </a:lnTo>
                <a:lnTo>
                  <a:pt x="990600" y="0"/>
                </a:lnTo>
                <a:close/>
              </a:path>
              <a:path w="990600" h="433069">
                <a:moveTo>
                  <a:pt x="990600" y="381888"/>
                </a:moveTo>
                <a:lnTo>
                  <a:pt x="609600" y="381888"/>
                </a:lnTo>
                <a:lnTo>
                  <a:pt x="667122" y="381988"/>
                </a:lnTo>
                <a:lnTo>
                  <a:pt x="717351" y="382684"/>
                </a:lnTo>
                <a:lnTo>
                  <a:pt x="762520" y="384574"/>
                </a:lnTo>
                <a:lnTo>
                  <a:pt x="804862" y="388254"/>
                </a:lnTo>
                <a:lnTo>
                  <a:pt x="846608" y="394322"/>
                </a:lnTo>
                <a:lnTo>
                  <a:pt x="889992" y="403373"/>
                </a:lnTo>
                <a:lnTo>
                  <a:pt x="937245" y="416006"/>
                </a:lnTo>
                <a:lnTo>
                  <a:pt x="990600" y="432815"/>
                </a:lnTo>
                <a:lnTo>
                  <a:pt x="990600" y="381888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53339" y="368917"/>
            <a:ext cx="991869" cy="324485"/>
          </a:xfrm>
          <a:custGeom>
            <a:avLst/>
            <a:gdLst/>
            <a:ahLst/>
            <a:cxnLst/>
            <a:rect l="l" t="t" r="r" b="b"/>
            <a:pathLst>
              <a:path w="991869" h="324484">
                <a:moveTo>
                  <a:pt x="261808" y="0"/>
                </a:moveTo>
                <a:lnTo>
                  <a:pt x="206257" y="171"/>
                </a:lnTo>
                <a:lnTo>
                  <a:pt x="154230" y="1426"/>
                </a:lnTo>
                <a:lnTo>
                  <a:pt x="106660" y="3938"/>
                </a:lnTo>
                <a:lnTo>
                  <a:pt x="64477" y="7876"/>
                </a:lnTo>
                <a:lnTo>
                  <a:pt x="0" y="20718"/>
                </a:lnTo>
                <a:lnTo>
                  <a:pt x="0" y="303674"/>
                </a:lnTo>
                <a:lnTo>
                  <a:pt x="30214" y="313492"/>
                </a:lnTo>
                <a:lnTo>
                  <a:pt x="69037" y="319902"/>
                </a:lnTo>
                <a:lnTo>
                  <a:pt x="115010" y="323391"/>
                </a:lnTo>
                <a:lnTo>
                  <a:pt x="166678" y="324446"/>
                </a:lnTo>
                <a:lnTo>
                  <a:pt x="222583" y="323553"/>
                </a:lnTo>
                <a:lnTo>
                  <a:pt x="281270" y="321200"/>
                </a:lnTo>
                <a:lnTo>
                  <a:pt x="514695" y="306920"/>
                </a:lnTo>
                <a:lnTo>
                  <a:pt x="565438" y="304567"/>
                </a:lnTo>
                <a:lnTo>
                  <a:pt x="610222" y="303674"/>
                </a:lnTo>
                <a:lnTo>
                  <a:pt x="991603" y="303674"/>
                </a:lnTo>
                <a:lnTo>
                  <a:pt x="991603" y="20718"/>
                </a:lnTo>
                <a:lnTo>
                  <a:pt x="839050" y="20718"/>
                </a:lnTo>
                <a:lnTo>
                  <a:pt x="806214" y="20262"/>
                </a:lnTo>
                <a:lnTo>
                  <a:pt x="379756" y="2225"/>
                </a:lnTo>
                <a:lnTo>
                  <a:pt x="319951" y="741"/>
                </a:lnTo>
                <a:lnTo>
                  <a:pt x="261808" y="0"/>
                </a:lnTo>
                <a:close/>
              </a:path>
              <a:path w="991869" h="324484">
                <a:moveTo>
                  <a:pt x="991603" y="303674"/>
                </a:moveTo>
                <a:lnTo>
                  <a:pt x="610222" y="303674"/>
                </a:lnTo>
                <a:lnTo>
                  <a:pt x="671451" y="305591"/>
                </a:lnTo>
                <a:lnTo>
                  <a:pt x="730595" y="310246"/>
                </a:lnTo>
                <a:lnTo>
                  <a:pt x="839050" y="321200"/>
                </a:lnTo>
                <a:lnTo>
                  <a:pt x="886574" y="324212"/>
                </a:lnTo>
                <a:lnTo>
                  <a:pt x="928437" y="323391"/>
                </a:lnTo>
                <a:lnTo>
                  <a:pt x="963744" y="317093"/>
                </a:lnTo>
                <a:lnTo>
                  <a:pt x="991603" y="303674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3716" y="3883152"/>
            <a:ext cx="990600" cy="448945"/>
          </a:xfrm>
          <a:custGeom>
            <a:avLst/>
            <a:gdLst/>
            <a:ahLst/>
            <a:cxnLst/>
            <a:rect l="l" t="t" r="r" b="b"/>
            <a:pathLst>
              <a:path w="990600" h="448945">
                <a:moveTo>
                  <a:pt x="990600" y="0"/>
                </a:moveTo>
                <a:lnTo>
                  <a:pt x="0" y="0"/>
                </a:lnTo>
                <a:lnTo>
                  <a:pt x="0" y="428879"/>
                </a:lnTo>
                <a:lnTo>
                  <a:pt x="23474" y="437587"/>
                </a:lnTo>
                <a:lnTo>
                  <a:pt x="46973" y="443619"/>
                </a:lnTo>
                <a:lnTo>
                  <a:pt x="70868" y="447260"/>
                </a:lnTo>
                <a:lnTo>
                  <a:pt x="95527" y="448794"/>
                </a:lnTo>
                <a:lnTo>
                  <a:pt x="121322" y="448507"/>
                </a:lnTo>
                <a:lnTo>
                  <a:pt x="148623" y="446684"/>
                </a:lnTo>
                <a:lnTo>
                  <a:pt x="177800" y="443611"/>
                </a:lnTo>
                <a:lnTo>
                  <a:pt x="320671" y="424507"/>
                </a:lnTo>
                <a:lnTo>
                  <a:pt x="364782" y="419455"/>
                </a:lnTo>
                <a:lnTo>
                  <a:pt x="412990" y="414862"/>
                </a:lnTo>
                <a:lnTo>
                  <a:pt x="465666" y="411014"/>
                </a:lnTo>
                <a:lnTo>
                  <a:pt x="523180" y="408196"/>
                </a:lnTo>
                <a:lnTo>
                  <a:pt x="585903" y="406692"/>
                </a:lnTo>
                <a:lnTo>
                  <a:pt x="990600" y="406692"/>
                </a:lnTo>
                <a:lnTo>
                  <a:pt x="990600" y="0"/>
                </a:lnTo>
                <a:close/>
              </a:path>
              <a:path w="990600" h="448945">
                <a:moveTo>
                  <a:pt x="990600" y="406692"/>
                </a:moveTo>
                <a:lnTo>
                  <a:pt x="585903" y="406692"/>
                </a:lnTo>
                <a:lnTo>
                  <a:pt x="654204" y="406789"/>
                </a:lnTo>
                <a:lnTo>
                  <a:pt x="728454" y="408771"/>
                </a:lnTo>
                <a:lnTo>
                  <a:pt x="809023" y="412923"/>
                </a:lnTo>
                <a:lnTo>
                  <a:pt x="896281" y="419531"/>
                </a:lnTo>
                <a:lnTo>
                  <a:pt x="990600" y="428879"/>
                </a:lnTo>
                <a:lnTo>
                  <a:pt x="990600" y="406692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1" y="3534155"/>
            <a:ext cx="990600" cy="453390"/>
          </a:xfrm>
          <a:custGeom>
            <a:avLst/>
            <a:gdLst/>
            <a:ahLst/>
            <a:cxnLst/>
            <a:rect l="l" t="t" r="r" b="b"/>
            <a:pathLst>
              <a:path w="990600" h="453389">
                <a:moveTo>
                  <a:pt x="990600" y="417645"/>
                </a:moveTo>
                <a:lnTo>
                  <a:pt x="204215" y="417645"/>
                </a:lnTo>
                <a:lnTo>
                  <a:pt x="260151" y="418899"/>
                </a:lnTo>
                <a:lnTo>
                  <a:pt x="317182" y="421370"/>
                </a:lnTo>
                <a:lnTo>
                  <a:pt x="374880" y="424784"/>
                </a:lnTo>
                <a:lnTo>
                  <a:pt x="658367" y="446406"/>
                </a:lnTo>
                <a:lnTo>
                  <a:pt x="711065" y="449722"/>
                </a:lnTo>
                <a:lnTo>
                  <a:pt x="761428" y="452062"/>
                </a:lnTo>
                <a:lnTo>
                  <a:pt x="809029" y="453153"/>
                </a:lnTo>
                <a:lnTo>
                  <a:pt x="853439" y="452721"/>
                </a:lnTo>
                <a:lnTo>
                  <a:pt x="894230" y="450491"/>
                </a:lnTo>
                <a:lnTo>
                  <a:pt x="930973" y="446189"/>
                </a:lnTo>
                <a:lnTo>
                  <a:pt x="963239" y="439542"/>
                </a:lnTo>
                <a:lnTo>
                  <a:pt x="990600" y="430276"/>
                </a:lnTo>
                <a:lnTo>
                  <a:pt x="990600" y="417645"/>
                </a:lnTo>
                <a:close/>
              </a:path>
              <a:path w="990600" h="453389">
                <a:moveTo>
                  <a:pt x="990600" y="0"/>
                </a:moveTo>
                <a:lnTo>
                  <a:pt x="0" y="0"/>
                </a:lnTo>
                <a:lnTo>
                  <a:pt x="0" y="430276"/>
                </a:lnTo>
                <a:lnTo>
                  <a:pt x="47267" y="423922"/>
                </a:lnTo>
                <a:lnTo>
                  <a:pt x="97345" y="419882"/>
                </a:lnTo>
                <a:lnTo>
                  <a:pt x="149804" y="417881"/>
                </a:lnTo>
                <a:lnTo>
                  <a:pt x="990600" y="417645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2671" y="2400454"/>
            <a:ext cx="990600" cy="288290"/>
          </a:xfrm>
          <a:custGeom>
            <a:avLst/>
            <a:gdLst/>
            <a:ahLst/>
            <a:cxnLst/>
            <a:rect l="l" t="t" r="r" b="b"/>
            <a:pathLst>
              <a:path w="990600" h="288289">
                <a:moveTo>
                  <a:pt x="260746" y="0"/>
                </a:moveTo>
                <a:lnTo>
                  <a:pt x="204638" y="554"/>
                </a:lnTo>
                <a:lnTo>
                  <a:pt x="152400" y="2480"/>
                </a:lnTo>
                <a:lnTo>
                  <a:pt x="104923" y="6442"/>
                </a:lnTo>
                <a:lnTo>
                  <a:pt x="63103" y="13104"/>
                </a:lnTo>
                <a:lnTo>
                  <a:pt x="0" y="37183"/>
                </a:lnTo>
                <a:lnTo>
                  <a:pt x="0" y="260195"/>
                </a:lnTo>
                <a:lnTo>
                  <a:pt x="63398" y="270139"/>
                </a:lnTo>
                <a:lnTo>
                  <a:pt x="104384" y="274282"/>
                </a:lnTo>
                <a:lnTo>
                  <a:pt x="150571" y="277873"/>
                </a:lnTo>
                <a:lnTo>
                  <a:pt x="201215" y="280912"/>
                </a:lnTo>
                <a:lnTo>
                  <a:pt x="255574" y="283398"/>
                </a:lnTo>
                <a:lnTo>
                  <a:pt x="312905" y="285331"/>
                </a:lnTo>
                <a:lnTo>
                  <a:pt x="372465" y="286712"/>
                </a:lnTo>
                <a:lnTo>
                  <a:pt x="495299" y="287817"/>
                </a:lnTo>
                <a:lnTo>
                  <a:pt x="618134" y="286712"/>
                </a:lnTo>
                <a:lnTo>
                  <a:pt x="677694" y="285331"/>
                </a:lnTo>
                <a:lnTo>
                  <a:pt x="735025" y="283398"/>
                </a:lnTo>
                <a:lnTo>
                  <a:pt x="789384" y="280912"/>
                </a:lnTo>
                <a:lnTo>
                  <a:pt x="840028" y="277873"/>
                </a:lnTo>
                <a:lnTo>
                  <a:pt x="886215" y="274282"/>
                </a:lnTo>
                <a:lnTo>
                  <a:pt x="927201" y="270139"/>
                </a:lnTo>
                <a:lnTo>
                  <a:pt x="990600" y="260195"/>
                </a:lnTo>
                <a:lnTo>
                  <a:pt x="990600" y="37183"/>
                </a:lnTo>
                <a:lnTo>
                  <a:pt x="584200" y="8264"/>
                </a:lnTo>
                <a:lnTo>
                  <a:pt x="474662" y="2569"/>
                </a:lnTo>
                <a:lnTo>
                  <a:pt x="425251" y="937"/>
                </a:lnTo>
                <a:lnTo>
                  <a:pt x="260746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2671" y="3203448"/>
            <a:ext cx="990600" cy="335280"/>
          </a:xfrm>
          <a:custGeom>
            <a:avLst/>
            <a:gdLst/>
            <a:ahLst/>
            <a:cxnLst/>
            <a:rect l="l" t="t" r="r" b="b"/>
            <a:pathLst>
              <a:path w="990600" h="335279">
                <a:moveTo>
                  <a:pt x="0" y="0"/>
                </a:moveTo>
                <a:lnTo>
                  <a:pt x="0" y="298196"/>
                </a:lnTo>
                <a:lnTo>
                  <a:pt x="28355" y="305217"/>
                </a:lnTo>
                <a:lnTo>
                  <a:pt x="104384" y="317044"/>
                </a:lnTo>
                <a:lnTo>
                  <a:pt x="150571" y="321848"/>
                </a:lnTo>
                <a:lnTo>
                  <a:pt x="201215" y="325913"/>
                </a:lnTo>
                <a:lnTo>
                  <a:pt x="255574" y="329239"/>
                </a:lnTo>
                <a:lnTo>
                  <a:pt x="312905" y="331826"/>
                </a:lnTo>
                <a:lnTo>
                  <a:pt x="372465" y="333674"/>
                </a:lnTo>
                <a:lnTo>
                  <a:pt x="433511" y="334783"/>
                </a:lnTo>
                <a:lnTo>
                  <a:pt x="495299" y="335153"/>
                </a:lnTo>
                <a:lnTo>
                  <a:pt x="557088" y="334783"/>
                </a:lnTo>
                <a:lnTo>
                  <a:pt x="618134" y="333674"/>
                </a:lnTo>
                <a:lnTo>
                  <a:pt x="677694" y="331826"/>
                </a:lnTo>
                <a:lnTo>
                  <a:pt x="735025" y="329239"/>
                </a:lnTo>
                <a:lnTo>
                  <a:pt x="789384" y="325913"/>
                </a:lnTo>
                <a:lnTo>
                  <a:pt x="840028" y="321848"/>
                </a:lnTo>
                <a:lnTo>
                  <a:pt x="886215" y="317044"/>
                </a:lnTo>
                <a:lnTo>
                  <a:pt x="927201" y="311500"/>
                </a:lnTo>
                <a:lnTo>
                  <a:pt x="990600" y="298196"/>
                </a:lnTo>
                <a:lnTo>
                  <a:pt x="990600" y="20395"/>
                </a:lnTo>
                <a:lnTo>
                  <a:pt x="500237" y="20395"/>
                </a:lnTo>
                <a:lnTo>
                  <a:pt x="443798" y="20274"/>
                </a:lnTo>
                <a:lnTo>
                  <a:pt x="382934" y="19395"/>
                </a:lnTo>
                <a:lnTo>
                  <a:pt x="317296" y="17654"/>
                </a:lnTo>
                <a:lnTo>
                  <a:pt x="246534" y="14947"/>
                </a:lnTo>
                <a:lnTo>
                  <a:pt x="170297" y="11171"/>
                </a:lnTo>
                <a:lnTo>
                  <a:pt x="88236" y="6223"/>
                </a:lnTo>
                <a:lnTo>
                  <a:pt x="0" y="0"/>
                </a:lnTo>
                <a:close/>
              </a:path>
              <a:path w="990600" h="335279">
                <a:moveTo>
                  <a:pt x="990600" y="0"/>
                </a:moveTo>
                <a:lnTo>
                  <a:pt x="959823" y="327"/>
                </a:lnTo>
                <a:lnTo>
                  <a:pt x="929173" y="1241"/>
                </a:lnTo>
                <a:lnTo>
                  <a:pt x="898299" y="2637"/>
                </a:lnTo>
                <a:lnTo>
                  <a:pt x="728319" y="13240"/>
                </a:lnTo>
                <a:lnTo>
                  <a:pt x="646509" y="17240"/>
                </a:lnTo>
                <a:lnTo>
                  <a:pt x="601243" y="18774"/>
                </a:lnTo>
                <a:lnTo>
                  <a:pt x="552602" y="19860"/>
                </a:lnTo>
                <a:lnTo>
                  <a:pt x="500237" y="20395"/>
                </a:lnTo>
                <a:lnTo>
                  <a:pt x="990600" y="20395"/>
                </a:lnTo>
                <a:lnTo>
                  <a:pt x="990600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671" y="2927604"/>
            <a:ext cx="990600" cy="428625"/>
          </a:xfrm>
          <a:custGeom>
            <a:avLst/>
            <a:gdLst/>
            <a:ahLst/>
            <a:cxnLst/>
            <a:rect l="l" t="t" r="r" b="b"/>
            <a:pathLst>
              <a:path w="990600" h="428625">
                <a:moveTo>
                  <a:pt x="990600" y="0"/>
                </a:moveTo>
                <a:lnTo>
                  <a:pt x="0" y="0"/>
                </a:lnTo>
                <a:lnTo>
                  <a:pt x="0" y="428244"/>
                </a:lnTo>
                <a:lnTo>
                  <a:pt x="40856" y="427251"/>
                </a:lnTo>
                <a:lnTo>
                  <a:pt x="86606" y="424509"/>
                </a:lnTo>
                <a:lnTo>
                  <a:pt x="136326" y="420366"/>
                </a:lnTo>
                <a:lnTo>
                  <a:pt x="412044" y="390896"/>
                </a:lnTo>
                <a:lnTo>
                  <a:pt x="466129" y="385702"/>
                </a:lnTo>
                <a:lnTo>
                  <a:pt x="517701" y="381559"/>
                </a:lnTo>
                <a:lnTo>
                  <a:pt x="565833" y="378817"/>
                </a:lnTo>
                <a:lnTo>
                  <a:pt x="609600" y="377825"/>
                </a:lnTo>
                <a:lnTo>
                  <a:pt x="990600" y="377825"/>
                </a:lnTo>
                <a:lnTo>
                  <a:pt x="990600" y="0"/>
                </a:lnTo>
                <a:close/>
              </a:path>
              <a:path w="990600" h="428625">
                <a:moveTo>
                  <a:pt x="990600" y="377825"/>
                </a:moveTo>
                <a:lnTo>
                  <a:pt x="609600" y="377825"/>
                </a:lnTo>
                <a:lnTo>
                  <a:pt x="667122" y="377923"/>
                </a:lnTo>
                <a:lnTo>
                  <a:pt x="717351" y="378612"/>
                </a:lnTo>
                <a:lnTo>
                  <a:pt x="762520" y="380483"/>
                </a:lnTo>
                <a:lnTo>
                  <a:pt x="804862" y="384127"/>
                </a:lnTo>
                <a:lnTo>
                  <a:pt x="846608" y="390134"/>
                </a:lnTo>
                <a:lnTo>
                  <a:pt x="889992" y="399095"/>
                </a:lnTo>
                <a:lnTo>
                  <a:pt x="937245" y="411601"/>
                </a:lnTo>
                <a:lnTo>
                  <a:pt x="990600" y="428244"/>
                </a:lnTo>
                <a:lnTo>
                  <a:pt x="990600" y="377825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2671" y="2615222"/>
            <a:ext cx="990600" cy="323215"/>
          </a:xfrm>
          <a:custGeom>
            <a:avLst/>
            <a:gdLst/>
            <a:ahLst/>
            <a:cxnLst/>
            <a:rect l="l" t="t" r="r" b="b"/>
            <a:pathLst>
              <a:path w="990600" h="323214">
                <a:moveTo>
                  <a:pt x="261407" y="0"/>
                </a:moveTo>
                <a:lnTo>
                  <a:pt x="205941" y="170"/>
                </a:lnTo>
                <a:lnTo>
                  <a:pt x="153994" y="1423"/>
                </a:lnTo>
                <a:lnTo>
                  <a:pt x="106496" y="3927"/>
                </a:lnTo>
                <a:lnTo>
                  <a:pt x="64378" y="7855"/>
                </a:lnTo>
                <a:lnTo>
                  <a:pt x="0" y="20662"/>
                </a:lnTo>
                <a:lnTo>
                  <a:pt x="0" y="302348"/>
                </a:lnTo>
                <a:lnTo>
                  <a:pt x="30169" y="312139"/>
                </a:lnTo>
                <a:lnTo>
                  <a:pt x="68933" y="318532"/>
                </a:lnTo>
                <a:lnTo>
                  <a:pt x="114836" y="322011"/>
                </a:lnTo>
                <a:lnTo>
                  <a:pt x="166426" y="323063"/>
                </a:lnTo>
                <a:lnTo>
                  <a:pt x="222247" y="322173"/>
                </a:lnTo>
                <a:lnTo>
                  <a:pt x="280844" y="319826"/>
                </a:lnTo>
                <a:lnTo>
                  <a:pt x="513914" y="305585"/>
                </a:lnTo>
                <a:lnTo>
                  <a:pt x="564579" y="303238"/>
                </a:lnTo>
                <a:lnTo>
                  <a:pt x="609295" y="302348"/>
                </a:lnTo>
                <a:lnTo>
                  <a:pt x="990091" y="302348"/>
                </a:lnTo>
                <a:lnTo>
                  <a:pt x="990091" y="20662"/>
                </a:lnTo>
                <a:lnTo>
                  <a:pt x="837780" y="20662"/>
                </a:lnTo>
                <a:lnTo>
                  <a:pt x="804992" y="20207"/>
                </a:lnTo>
                <a:lnTo>
                  <a:pt x="379177" y="2219"/>
                </a:lnTo>
                <a:lnTo>
                  <a:pt x="319463" y="739"/>
                </a:lnTo>
                <a:lnTo>
                  <a:pt x="261407" y="0"/>
                </a:lnTo>
                <a:close/>
              </a:path>
              <a:path w="990600" h="323214">
                <a:moveTo>
                  <a:pt x="990091" y="302348"/>
                </a:moveTo>
                <a:lnTo>
                  <a:pt x="609295" y="302348"/>
                </a:lnTo>
                <a:lnTo>
                  <a:pt x="670430" y="304260"/>
                </a:lnTo>
                <a:lnTo>
                  <a:pt x="729484" y="308902"/>
                </a:lnTo>
                <a:lnTo>
                  <a:pt x="837774" y="319826"/>
                </a:lnTo>
                <a:lnTo>
                  <a:pt x="885225" y="322830"/>
                </a:lnTo>
                <a:lnTo>
                  <a:pt x="927024" y="322011"/>
                </a:lnTo>
                <a:lnTo>
                  <a:pt x="962277" y="315730"/>
                </a:lnTo>
                <a:lnTo>
                  <a:pt x="990091" y="30234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0" y="4916423"/>
            <a:ext cx="988060" cy="448945"/>
          </a:xfrm>
          <a:custGeom>
            <a:avLst/>
            <a:gdLst/>
            <a:ahLst/>
            <a:cxnLst/>
            <a:rect l="l" t="t" r="r" b="b"/>
            <a:pathLst>
              <a:path w="988060" h="448945">
                <a:moveTo>
                  <a:pt x="987551" y="0"/>
                </a:moveTo>
                <a:lnTo>
                  <a:pt x="0" y="0"/>
                </a:lnTo>
                <a:lnTo>
                  <a:pt x="0" y="430009"/>
                </a:lnTo>
                <a:lnTo>
                  <a:pt x="20426" y="437587"/>
                </a:lnTo>
                <a:lnTo>
                  <a:pt x="43925" y="443619"/>
                </a:lnTo>
                <a:lnTo>
                  <a:pt x="67819" y="447260"/>
                </a:lnTo>
                <a:lnTo>
                  <a:pt x="92479" y="448794"/>
                </a:lnTo>
                <a:lnTo>
                  <a:pt x="118274" y="448507"/>
                </a:lnTo>
                <a:lnTo>
                  <a:pt x="145574" y="446684"/>
                </a:lnTo>
                <a:lnTo>
                  <a:pt x="174751" y="443610"/>
                </a:lnTo>
                <a:lnTo>
                  <a:pt x="317623" y="424507"/>
                </a:lnTo>
                <a:lnTo>
                  <a:pt x="361734" y="419455"/>
                </a:lnTo>
                <a:lnTo>
                  <a:pt x="409942" y="414862"/>
                </a:lnTo>
                <a:lnTo>
                  <a:pt x="462618" y="411014"/>
                </a:lnTo>
                <a:lnTo>
                  <a:pt x="520132" y="408196"/>
                </a:lnTo>
                <a:lnTo>
                  <a:pt x="582854" y="406692"/>
                </a:lnTo>
                <a:lnTo>
                  <a:pt x="987551" y="406692"/>
                </a:lnTo>
                <a:lnTo>
                  <a:pt x="987551" y="0"/>
                </a:lnTo>
                <a:close/>
              </a:path>
              <a:path w="988060" h="448945">
                <a:moveTo>
                  <a:pt x="987551" y="406692"/>
                </a:moveTo>
                <a:lnTo>
                  <a:pt x="582854" y="406692"/>
                </a:lnTo>
                <a:lnTo>
                  <a:pt x="651155" y="406789"/>
                </a:lnTo>
                <a:lnTo>
                  <a:pt x="725405" y="408771"/>
                </a:lnTo>
                <a:lnTo>
                  <a:pt x="805974" y="412923"/>
                </a:lnTo>
                <a:lnTo>
                  <a:pt x="893233" y="419531"/>
                </a:lnTo>
                <a:lnTo>
                  <a:pt x="987551" y="428878"/>
                </a:lnTo>
                <a:lnTo>
                  <a:pt x="987551" y="40669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4383" y="4479035"/>
            <a:ext cx="990600" cy="455930"/>
          </a:xfrm>
          <a:custGeom>
            <a:avLst/>
            <a:gdLst/>
            <a:ahLst/>
            <a:cxnLst/>
            <a:rect l="l" t="t" r="r" b="b"/>
            <a:pathLst>
              <a:path w="990600" h="455929">
                <a:moveTo>
                  <a:pt x="990600" y="420136"/>
                </a:moveTo>
                <a:lnTo>
                  <a:pt x="204215" y="420136"/>
                </a:lnTo>
                <a:lnTo>
                  <a:pt x="260151" y="421403"/>
                </a:lnTo>
                <a:lnTo>
                  <a:pt x="317182" y="423894"/>
                </a:lnTo>
                <a:lnTo>
                  <a:pt x="374880" y="427333"/>
                </a:lnTo>
                <a:lnTo>
                  <a:pt x="658367" y="449092"/>
                </a:lnTo>
                <a:lnTo>
                  <a:pt x="711065" y="452426"/>
                </a:lnTo>
                <a:lnTo>
                  <a:pt x="761428" y="454778"/>
                </a:lnTo>
                <a:lnTo>
                  <a:pt x="809029" y="455872"/>
                </a:lnTo>
                <a:lnTo>
                  <a:pt x="853439" y="455432"/>
                </a:lnTo>
                <a:lnTo>
                  <a:pt x="894230" y="453182"/>
                </a:lnTo>
                <a:lnTo>
                  <a:pt x="930973" y="448846"/>
                </a:lnTo>
                <a:lnTo>
                  <a:pt x="963239" y="442149"/>
                </a:lnTo>
                <a:lnTo>
                  <a:pt x="990600" y="432815"/>
                </a:lnTo>
                <a:lnTo>
                  <a:pt x="990600" y="420136"/>
                </a:lnTo>
                <a:close/>
              </a:path>
              <a:path w="990600" h="455929">
                <a:moveTo>
                  <a:pt x="990600" y="0"/>
                </a:moveTo>
                <a:lnTo>
                  <a:pt x="0" y="0"/>
                </a:lnTo>
                <a:lnTo>
                  <a:pt x="0" y="432815"/>
                </a:lnTo>
                <a:lnTo>
                  <a:pt x="47267" y="426432"/>
                </a:lnTo>
                <a:lnTo>
                  <a:pt x="97345" y="422374"/>
                </a:lnTo>
                <a:lnTo>
                  <a:pt x="149804" y="420368"/>
                </a:lnTo>
                <a:lnTo>
                  <a:pt x="990600" y="420136"/>
                </a:lnTo>
                <a:lnTo>
                  <a:pt x="9906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6764" y="5593191"/>
            <a:ext cx="990600" cy="288290"/>
          </a:xfrm>
          <a:custGeom>
            <a:avLst/>
            <a:gdLst/>
            <a:ahLst/>
            <a:cxnLst/>
            <a:rect l="l" t="t" r="r" b="b"/>
            <a:pathLst>
              <a:path w="990600" h="288289">
                <a:moveTo>
                  <a:pt x="260746" y="0"/>
                </a:moveTo>
                <a:lnTo>
                  <a:pt x="204638" y="562"/>
                </a:lnTo>
                <a:lnTo>
                  <a:pt x="152400" y="2499"/>
                </a:lnTo>
                <a:lnTo>
                  <a:pt x="104923" y="6472"/>
                </a:lnTo>
                <a:lnTo>
                  <a:pt x="63103" y="13144"/>
                </a:lnTo>
                <a:lnTo>
                  <a:pt x="0" y="37238"/>
                </a:lnTo>
                <a:lnTo>
                  <a:pt x="0" y="260187"/>
                </a:lnTo>
                <a:lnTo>
                  <a:pt x="63398" y="270144"/>
                </a:lnTo>
                <a:lnTo>
                  <a:pt x="104384" y="274293"/>
                </a:lnTo>
                <a:lnTo>
                  <a:pt x="150571" y="277889"/>
                </a:lnTo>
                <a:lnTo>
                  <a:pt x="201215" y="280932"/>
                </a:lnTo>
                <a:lnTo>
                  <a:pt x="255574" y="283421"/>
                </a:lnTo>
                <a:lnTo>
                  <a:pt x="312905" y="285358"/>
                </a:lnTo>
                <a:lnTo>
                  <a:pt x="372465" y="286741"/>
                </a:lnTo>
                <a:lnTo>
                  <a:pt x="495299" y="287847"/>
                </a:lnTo>
                <a:lnTo>
                  <a:pt x="618134" y="286741"/>
                </a:lnTo>
                <a:lnTo>
                  <a:pt x="677694" y="285358"/>
                </a:lnTo>
                <a:lnTo>
                  <a:pt x="735025" y="283421"/>
                </a:lnTo>
                <a:lnTo>
                  <a:pt x="789384" y="280932"/>
                </a:lnTo>
                <a:lnTo>
                  <a:pt x="840028" y="277889"/>
                </a:lnTo>
                <a:lnTo>
                  <a:pt x="886215" y="274293"/>
                </a:lnTo>
                <a:lnTo>
                  <a:pt x="927201" y="270144"/>
                </a:lnTo>
                <a:lnTo>
                  <a:pt x="990600" y="260187"/>
                </a:lnTo>
                <a:lnTo>
                  <a:pt x="990600" y="37238"/>
                </a:lnTo>
                <a:lnTo>
                  <a:pt x="584200" y="8270"/>
                </a:lnTo>
                <a:lnTo>
                  <a:pt x="474662" y="2565"/>
                </a:lnTo>
                <a:lnTo>
                  <a:pt x="425251" y="930"/>
                </a:lnTo>
                <a:lnTo>
                  <a:pt x="381000" y="345"/>
                </a:lnTo>
                <a:lnTo>
                  <a:pt x="260746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5240" y="6507480"/>
            <a:ext cx="992505" cy="346075"/>
          </a:xfrm>
          <a:custGeom>
            <a:avLst/>
            <a:gdLst/>
            <a:ahLst/>
            <a:cxnLst/>
            <a:rect l="l" t="t" r="r" b="b"/>
            <a:pathLst>
              <a:path w="992505" h="346075">
                <a:moveTo>
                  <a:pt x="0" y="0"/>
                </a:moveTo>
                <a:lnTo>
                  <a:pt x="9525" y="345947"/>
                </a:lnTo>
                <a:lnTo>
                  <a:pt x="992123" y="345947"/>
                </a:lnTo>
                <a:lnTo>
                  <a:pt x="990630" y="20569"/>
                </a:lnTo>
                <a:lnTo>
                  <a:pt x="500205" y="20569"/>
                </a:lnTo>
                <a:lnTo>
                  <a:pt x="443770" y="20448"/>
                </a:lnTo>
                <a:lnTo>
                  <a:pt x="382910" y="19561"/>
                </a:lnTo>
                <a:lnTo>
                  <a:pt x="317276" y="17805"/>
                </a:lnTo>
                <a:lnTo>
                  <a:pt x="246518" y="15075"/>
                </a:lnTo>
                <a:lnTo>
                  <a:pt x="170286" y="11267"/>
                </a:lnTo>
                <a:lnTo>
                  <a:pt x="88230" y="6277"/>
                </a:lnTo>
                <a:lnTo>
                  <a:pt x="0" y="0"/>
                </a:lnTo>
                <a:close/>
              </a:path>
              <a:path w="992505" h="346075">
                <a:moveTo>
                  <a:pt x="990536" y="0"/>
                </a:moveTo>
                <a:lnTo>
                  <a:pt x="959761" y="330"/>
                </a:lnTo>
                <a:lnTo>
                  <a:pt x="929113" y="1251"/>
                </a:lnTo>
                <a:lnTo>
                  <a:pt x="898241" y="2660"/>
                </a:lnTo>
                <a:lnTo>
                  <a:pt x="728272" y="13353"/>
                </a:lnTo>
                <a:lnTo>
                  <a:pt x="646468" y="17387"/>
                </a:lnTo>
                <a:lnTo>
                  <a:pt x="601204" y="18935"/>
                </a:lnTo>
                <a:lnTo>
                  <a:pt x="552567" y="20030"/>
                </a:lnTo>
                <a:lnTo>
                  <a:pt x="500205" y="20569"/>
                </a:lnTo>
                <a:lnTo>
                  <a:pt x="990630" y="20569"/>
                </a:lnTo>
                <a:lnTo>
                  <a:pt x="990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0" y="6170676"/>
            <a:ext cx="980440" cy="429895"/>
          </a:xfrm>
          <a:custGeom>
            <a:avLst/>
            <a:gdLst/>
            <a:ahLst/>
            <a:cxnLst/>
            <a:rect l="l" t="t" r="r" b="b"/>
            <a:pathLst>
              <a:path w="980440" h="429895">
                <a:moveTo>
                  <a:pt x="979931" y="379209"/>
                </a:moveTo>
                <a:lnTo>
                  <a:pt x="598931" y="379209"/>
                </a:lnTo>
                <a:lnTo>
                  <a:pt x="656453" y="379308"/>
                </a:lnTo>
                <a:lnTo>
                  <a:pt x="706683" y="379999"/>
                </a:lnTo>
                <a:lnTo>
                  <a:pt x="751852" y="381875"/>
                </a:lnTo>
                <a:lnTo>
                  <a:pt x="794194" y="385529"/>
                </a:lnTo>
                <a:lnTo>
                  <a:pt x="835940" y="391552"/>
                </a:lnTo>
                <a:lnTo>
                  <a:pt x="879323" y="400538"/>
                </a:lnTo>
                <a:lnTo>
                  <a:pt x="926576" y="413079"/>
                </a:lnTo>
                <a:lnTo>
                  <a:pt x="979931" y="429768"/>
                </a:lnTo>
                <a:lnTo>
                  <a:pt x="979931" y="379209"/>
                </a:lnTo>
                <a:close/>
              </a:path>
              <a:path w="980440" h="429895">
                <a:moveTo>
                  <a:pt x="979931" y="0"/>
                </a:moveTo>
                <a:lnTo>
                  <a:pt x="0" y="0"/>
                </a:lnTo>
                <a:lnTo>
                  <a:pt x="0" y="429508"/>
                </a:lnTo>
                <a:lnTo>
                  <a:pt x="30187" y="428773"/>
                </a:lnTo>
                <a:lnTo>
                  <a:pt x="75938" y="426022"/>
                </a:lnTo>
                <a:lnTo>
                  <a:pt x="125658" y="421868"/>
                </a:lnTo>
                <a:lnTo>
                  <a:pt x="401376" y="392317"/>
                </a:lnTo>
                <a:lnTo>
                  <a:pt x="455461" y="387109"/>
                </a:lnTo>
                <a:lnTo>
                  <a:pt x="507032" y="382954"/>
                </a:lnTo>
                <a:lnTo>
                  <a:pt x="555165" y="380204"/>
                </a:lnTo>
                <a:lnTo>
                  <a:pt x="598931" y="379209"/>
                </a:lnTo>
                <a:lnTo>
                  <a:pt x="979931" y="379209"/>
                </a:lnTo>
                <a:lnTo>
                  <a:pt x="979931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0" y="5862972"/>
            <a:ext cx="979805" cy="324485"/>
          </a:xfrm>
          <a:custGeom>
            <a:avLst/>
            <a:gdLst/>
            <a:ahLst/>
            <a:cxnLst/>
            <a:rect l="l" t="t" r="r" b="b"/>
            <a:pathLst>
              <a:path w="979805" h="324485">
                <a:moveTo>
                  <a:pt x="250739" y="0"/>
                </a:moveTo>
                <a:lnTo>
                  <a:pt x="195273" y="171"/>
                </a:lnTo>
                <a:lnTo>
                  <a:pt x="143326" y="1428"/>
                </a:lnTo>
                <a:lnTo>
                  <a:pt x="95828" y="3943"/>
                </a:lnTo>
                <a:lnTo>
                  <a:pt x="53709" y="7887"/>
                </a:lnTo>
                <a:lnTo>
                  <a:pt x="0" y="18014"/>
                </a:lnTo>
                <a:lnTo>
                  <a:pt x="0" y="307052"/>
                </a:lnTo>
                <a:lnTo>
                  <a:pt x="19500" y="313407"/>
                </a:lnTo>
                <a:lnTo>
                  <a:pt x="58264" y="319825"/>
                </a:lnTo>
                <a:lnTo>
                  <a:pt x="104167" y="323319"/>
                </a:lnTo>
                <a:lnTo>
                  <a:pt x="155757" y="324375"/>
                </a:lnTo>
                <a:lnTo>
                  <a:pt x="211578" y="323481"/>
                </a:lnTo>
                <a:lnTo>
                  <a:pt x="270175" y="321125"/>
                </a:lnTo>
                <a:lnTo>
                  <a:pt x="503245" y="306825"/>
                </a:lnTo>
                <a:lnTo>
                  <a:pt x="553911" y="304469"/>
                </a:lnTo>
                <a:lnTo>
                  <a:pt x="598626" y="303575"/>
                </a:lnTo>
                <a:lnTo>
                  <a:pt x="979436" y="303575"/>
                </a:lnTo>
                <a:lnTo>
                  <a:pt x="979436" y="20746"/>
                </a:lnTo>
                <a:lnTo>
                  <a:pt x="827112" y="20746"/>
                </a:lnTo>
                <a:lnTo>
                  <a:pt x="794324" y="20289"/>
                </a:lnTo>
                <a:lnTo>
                  <a:pt x="368508" y="2229"/>
                </a:lnTo>
                <a:lnTo>
                  <a:pt x="308794" y="743"/>
                </a:lnTo>
                <a:lnTo>
                  <a:pt x="250739" y="0"/>
                </a:lnTo>
                <a:close/>
              </a:path>
              <a:path w="979805" h="324485">
                <a:moveTo>
                  <a:pt x="979436" y="303575"/>
                </a:moveTo>
                <a:lnTo>
                  <a:pt x="598626" y="303575"/>
                </a:lnTo>
                <a:lnTo>
                  <a:pt x="659762" y="305495"/>
                </a:lnTo>
                <a:lnTo>
                  <a:pt x="718816" y="310157"/>
                </a:lnTo>
                <a:lnTo>
                  <a:pt x="827107" y="321125"/>
                </a:lnTo>
                <a:lnTo>
                  <a:pt x="874560" y="324142"/>
                </a:lnTo>
                <a:lnTo>
                  <a:pt x="916361" y="323319"/>
                </a:lnTo>
                <a:lnTo>
                  <a:pt x="951617" y="317012"/>
                </a:lnTo>
                <a:lnTo>
                  <a:pt x="979436" y="3035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4" y="0"/>
            <a:ext cx="443450" cy="6853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763523" y="0"/>
            <a:ext cx="300228" cy="6851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6255" y="410718"/>
            <a:ext cx="6571488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folHlink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763" y="1044702"/>
            <a:ext cx="8148472" cy="183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7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28" name="Segnaposto tito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A617F-9678-4D97-A654-3F3609BFBC9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0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252" y="417195"/>
            <a:ext cx="8927494" cy="176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C29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2392045"/>
            <a:ext cx="8382634" cy="4043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0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972AC-3F11-4C0D-951A-890CA3F5AF5C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text styles</a:t>
            </a:r>
          </a:p>
          <a:p>
            <a:pPr lvl="1"/>
            <a:r>
              <a:rPr lang="en-GB" altLang="it-IT"/>
              <a:t>Second level</a:t>
            </a:r>
          </a:p>
          <a:p>
            <a:pPr lvl="2"/>
            <a:r>
              <a:rPr lang="en-GB" altLang="it-IT"/>
              <a:t>Third level</a:t>
            </a:r>
          </a:p>
          <a:p>
            <a:pPr lvl="3"/>
            <a:r>
              <a:rPr lang="en-GB" altLang="it-IT"/>
              <a:t>Fourth level</a:t>
            </a:r>
          </a:p>
          <a:p>
            <a:pPr lvl="4"/>
            <a:r>
              <a:rPr lang="en-GB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518275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Adriano Grossi 6/9/2018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4E9589-D70B-478B-BE82-E7A1588319A7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F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FF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0" y="-4763"/>
            <a:ext cx="1063624" cy="6858000"/>
            <a:chOff x="0" y="-4763"/>
            <a:chExt cx="1063624" cy="6858000"/>
          </a:xfrm>
        </p:grpSpPr>
        <p:grpSp>
          <p:nvGrpSpPr>
            <p:cNvPr id="12" name="Shape 12"/>
            <p:cNvGrpSpPr/>
            <p:nvPr/>
          </p:nvGrpSpPr>
          <p:grpSpPr>
            <a:xfrm rot="-5400000" flipH="1">
              <a:off x="-2881312" y="2917825"/>
              <a:ext cx="6858000" cy="1012823"/>
              <a:chOff x="-3175" y="2479675"/>
              <a:chExt cx="9147175" cy="1012823"/>
            </a:xfrm>
          </p:grpSpPr>
          <p:sp>
            <p:nvSpPr>
              <p:cNvPr id="13" name="Shape 13"/>
              <p:cNvSpPr/>
              <p:nvPr/>
            </p:nvSpPr>
            <p:spPr>
              <a:xfrm rot="-5400000">
                <a:off x="4061618" y="-1575593"/>
                <a:ext cx="990600" cy="9120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 rot="-5400000">
                <a:off x="2099468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 rot="-5400000">
                <a:off x="1558925" y="2649536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rot="-5400000">
                <a:off x="-91281" y="2782092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-5400000">
                <a:off x="1054100" y="2751136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 rot="-5400000">
                <a:off x="701675" y="2697161"/>
                <a:ext cx="990600" cy="5746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 rot="-5400000">
                <a:off x="246855" y="2740818"/>
                <a:ext cx="1003300" cy="5000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5096668" y="2642392"/>
                <a:ext cx="990600" cy="668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 rot="-5400000">
                <a:off x="4556125" y="2641600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 rot="-5400000">
                <a:off x="2904330" y="2774156"/>
                <a:ext cx="990600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 rot="-5400000">
                <a:off x="4049712" y="2743200"/>
                <a:ext cx="990600" cy="466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100000" y="120000"/>
                      <a:pt x="120000" y="102965"/>
                    </a:cubicBezTo>
                    <a:lnTo>
                      <a:pt x="120000" y="0"/>
                    </a:lnTo>
                    <a:cubicBezTo>
                      <a:pt x="46153" y="15899"/>
                      <a:pt x="2500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 rot="-5400000">
                <a:off x="3698080" y="2690017"/>
                <a:ext cx="990600" cy="573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 rot="-5400000">
                <a:off x="3243261" y="2732086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 rot="-5400000">
                <a:off x="6471442" y="2650331"/>
                <a:ext cx="990600" cy="6683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02965"/>
                      <a:pt x="0" y="102965"/>
                    </a:cubicBezTo>
                    <a:cubicBezTo>
                      <a:pt x="83076" y="84794"/>
                      <a:pt x="100000" y="120000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 rot="-5400000">
                <a:off x="5930900" y="2649536"/>
                <a:ext cx="990600" cy="6699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02965"/>
                    </a:lnTo>
                    <a:cubicBezTo>
                      <a:pt x="20000" y="120000"/>
                      <a:pt x="83076" y="90851"/>
                      <a:pt x="120000" y="102965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 rot="-5400000">
                <a:off x="7276306" y="2774156"/>
                <a:ext cx="990600" cy="404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189"/>
                    </a:moveTo>
                    <a:lnTo>
                      <a:pt x="0" y="105405"/>
                    </a:lnTo>
                    <a:cubicBezTo>
                      <a:pt x="20000" y="120000"/>
                      <a:pt x="100000" y="120000"/>
                      <a:pt x="120000" y="105405"/>
                    </a:cubicBezTo>
                    <a:lnTo>
                      <a:pt x="120000" y="17189"/>
                    </a:lnTo>
                    <a:cubicBezTo>
                      <a:pt x="112307" y="0"/>
                      <a:pt x="93846" y="2594"/>
                      <a:pt x="73846" y="2594"/>
                    </a:cubicBezTo>
                    <a:cubicBezTo>
                      <a:pt x="53846" y="2594"/>
                      <a:pt x="15384" y="14270"/>
                      <a:pt x="0" y="17189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8682037" y="2479675"/>
                <a:ext cx="461961" cy="992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808"/>
                    </a:moveTo>
                    <a:lnTo>
                      <a:pt x="120000" y="120000"/>
                    </a:lnTo>
                    <a:lnTo>
                      <a:pt x="120000" y="1152"/>
                    </a:lnTo>
                    <a:lnTo>
                      <a:pt x="0" y="0"/>
                    </a:lnTo>
                    <a:cubicBezTo>
                      <a:pt x="16082" y="73728"/>
                      <a:pt x="0" y="94848"/>
                      <a:pt x="0" y="1198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 rot="-5400000">
                <a:off x="8070056" y="2690018"/>
                <a:ext cx="990600" cy="5730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18461" y="105882"/>
                      <a:pt x="26153" y="105882"/>
                      <a:pt x="46153" y="105882"/>
                    </a:cubicBezTo>
                    <a:cubicBezTo>
                      <a:pt x="66153" y="105882"/>
                      <a:pt x="101538" y="120000"/>
                      <a:pt x="120000" y="120000"/>
                    </a:cubicBez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 rot="-5400000">
                <a:off x="7615237" y="2732086"/>
                <a:ext cx="1003300" cy="501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18" y="14917"/>
                    </a:moveTo>
                    <a:lnTo>
                      <a:pt x="1518" y="105082"/>
                    </a:lnTo>
                    <a:cubicBezTo>
                      <a:pt x="9113" y="120000"/>
                      <a:pt x="27341" y="105082"/>
                      <a:pt x="47088" y="105082"/>
                    </a:cubicBezTo>
                    <a:cubicBezTo>
                      <a:pt x="66835" y="105082"/>
                      <a:pt x="107848" y="120000"/>
                      <a:pt x="120000" y="105082"/>
                    </a:cubicBezTo>
                    <a:lnTo>
                      <a:pt x="120000" y="14917"/>
                    </a:lnTo>
                    <a:cubicBezTo>
                      <a:pt x="103291" y="0"/>
                      <a:pt x="39493" y="14917"/>
                      <a:pt x="19746" y="14917"/>
                    </a:cubicBezTo>
                    <a:cubicBezTo>
                      <a:pt x="0" y="14917"/>
                      <a:pt x="5316" y="14917"/>
                      <a:pt x="1518" y="149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2" name="Shape 32"/>
            <p:cNvSpPr/>
            <p:nvPr/>
          </p:nvSpPr>
          <p:spPr>
            <a:xfrm rot="-5400000" flipH="1">
              <a:off x="-3101975" y="3097211"/>
              <a:ext cx="6858000" cy="654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090"/>
                  </a:moveTo>
                  <a:cubicBezTo>
                    <a:pt x="34717" y="120000"/>
                    <a:pt x="47379" y="28987"/>
                    <a:pt x="119999" y="58597"/>
                  </a:cubicBezTo>
                  <a:lnTo>
                    <a:pt x="119999" y="1246"/>
                  </a:lnTo>
                  <a:lnTo>
                    <a:pt x="0" y="0"/>
                  </a:lnTo>
                  <a:lnTo>
                    <a:pt x="0" y="61090"/>
                  </a:lnTo>
                  <a:close/>
                </a:path>
              </a:pathLst>
            </a:custGeom>
            <a:gradFill>
              <a:gsLst>
                <a:gs pos="0">
                  <a:srgbClr val="767676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-5400000" flipH="1">
              <a:off x="-2514600" y="3273425"/>
              <a:ext cx="6856411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777"/>
                  </a:moveTo>
                  <a:cubicBezTo>
                    <a:pt x="20017" y="0"/>
                    <a:pt x="103544" y="102222"/>
                    <a:pt x="120000" y="0"/>
                  </a:cubicBezTo>
                  <a:lnTo>
                    <a:pt x="120000" y="120000"/>
                  </a:lnTo>
                  <a:lnTo>
                    <a:pt x="20" y="120000"/>
                  </a:lnTo>
                  <a:lnTo>
                    <a:pt x="0" y="177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76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73162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‹N›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8798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Haga clic para modificar el estilo de texto del patrón</a:t>
            </a:r>
          </a:p>
          <a:p>
            <a:pPr lvl="1"/>
            <a:r>
              <a:rPr lang="es-ES" altLang="it-IT"/>
              <a:t>Segundo nivel</a:t>
            </a:r>
          </a:p>
          <a:p>
            <a:pPr lvl="2"/>
            <a:r>
              <a:rPr lang="es-ES" altLang="it-IT"/>
              <a:t>Tercer nivel</a:t>
            </a:r>
          </a:p>
          <a:p>
            <a:pPr lvl="3"/>
            <a:r>
              <a:rPr lang="es-ES" altLang="it-IT"/>
              <a:t>Cuarto nivel</a:t>
            </a:r>
          </a:p>
          <a:p>
            <a:pPr lvl="4"/>
            <a:r>
              <a:rPr lang="es-ES" altLang="it-IT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E45072-765F-4579-B438-AF42C069CC1F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2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6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A9CB6B-32B5-4F12-ADE1-9F9B21688CC1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05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69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9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9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http://cloze1.software.informer.com/" TargetMode="External"/><Relationship Id="rId2" Type="http://schemas.openxmlformats.org/officeDocument/2006/relationships/hyperlink" Target="http://hotpot.uvic.ca/" TargetMode="External"/><Relationship Id="rId1" Type="http://schemas.openxmlformats.org/officeDocument/2006/relationships/slideLayout" Target="../slideLayouts/slideLayout189.xml"/><Relationship Id="rId5" Type="http://schemas.openxmlformats.org/officeDocument/2006/relationships/hyperlink" Target="http://www.memorbalia.it/studidicaso/defcloze/clozehome.htm#utilizzo" TargetMode="External"/><Relationship Id="rId4" Type="http://schemas.openxmlformats.org/officeDocument/2006/relationships/hyperlink" Target="http://www.learnclick.com/" TargetMode="Externa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ncadelleemozioni.it/flash/testo/cloze01.html" TargetMode="External"/><Relationship Id="rId1" Type="http://schemas.openxmlformats.org/officeDocument/2006/relationships/slideLayout" Target="../slideLayouts/slideLayout19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3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3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0" y="19405"/>
            <a:ext cx="8761726" cy="1428317"/>
          </a:xfrm>
        </p:spPr>
        <p:txBody>
          <a:bodyPr/>
          <a:lstStyle/>
          <a:p>
            <a:pPr eaLnBrk="1" hangingPunct="1">
              <a:defRPr/>
            </a:pPr>
            <a:r>
              <a:rPr lang="it-IT" b="1" kern="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I. C . «Marconi» Castelfranco Emilia</a:t>
            </a:r>
            <a:br>
              <a:rPr lang="it-IT" b="1" kern="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it-IT" sz="3200" b="1" kern="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Leggere e scrivere: una passione per sempre</a:t>
            </a:r>
            <a:endParaRPr lang="es-ES" altLang="it-IT" sz="32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2073" y="3153343"/>
            <a:ext cx="8317230" cy="1076960"/>
          </a:xfrm>
          <a:prstGeom prst="rect">
            <a:avLst/>
          </a:prstGeom>
          <a:solidFill>
            <a:srgbClr val="990000"/>
          </a:solidFill>
        </p:spPr>
        <p:txBody>
          <a:bodyPr wrap="square" lIns="91425" tIns="45713" rIns="91425" bIns="45713" anchor="t"/>
          <a:lstStyle/>
          <a:p>
            <a:pPr marL="0" marR="0" lvl="0" indent="0" algn="l" defTabSz="914259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Viaggio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nella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lettura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 e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nella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comprensione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 del 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testo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. Il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lettore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Arial"/>
              </a:rPr>
              <a:t> strategico1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Arial"/>
            </a:endParaRPr>
          </a:p>
        </p:txBody>
      </p:sp>
      <p:sp>
        <p:nvSpPr>
          <p:cNvPr id="14343" name="CasellaDiTesto 6"/>
          <p:cNvSpPr txBox="1">
            <a:spLocks noChangeArrowheads="1"/>
          </p:cNvSpPr>
          <p:nvPr/>
        </p:nvSpPr>
        <p:spPr bwMode="auto">
          <a:xfrm>
            <a:off x="102073" y="1628799"/>
            <a:ext cx="8790407" cy="150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Dalla prima alfabetizzazione (“strumentale”) allo sviluppo della </a:t>
            </a:r>
            <a:r>
              <a:rPr kumimoji="0" lang="it-IT" alt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literacy</a:t>
            </a: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Motivi e tracciati di comprensione e produzione linguistica nella scuola primaria</a:t>
            </a:r>
          </a:p>
        </p:txBody>
      </p:sp>
      <p:sp>
        <p:nvSpPr>
          <p:cNvPr id="9" name="Rettangolo 8"/>
          <p:cNvSpPr/>
          <p:nvPr/>
        </p:nvSpPr>
        <p:spPr>
          <a:xfrm>
            <a:off x="755576" y="5301208"/>
            <a:ext cx="4463479" cy="584761"/>
          </a:xfrm>
          <a:prstGeom prst="rect">
            <a:avLst/>
          </a:prstGeom>
          <a:solidFill>
            <a:srgbClr val="92D050"/>
          </a:solidFill>
        </p:spPr>
        <p:txBody>
          <a:bodyPr wrap="square" lIns="91425" tIns="45713" rIns="91425" bIns="45713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Adriano Grossi 6.9.2018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553" y="3629274"/>
            <a:ext cx="2822693" cy="285248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948264" y="393305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Imparare a leggere e a scrivere</a:t>
            </a:r>
          </a:p>
        </p:txBody>
      </p:sp>
    </p:spTree>
    <p:extLst>
      <p:ext uri="{BB962C8B-B14F-4D97-AF65-F5344CB8AC3E}">
        <p14:creationId xmlns:p14="http://schemas.microsoft.com/office/powerpoint/2010/main" val="158329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547860" y="2060848"/>
            <a:ext cx="6962680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L’indice della rapidità appare quindi come un buon indicatore del livello di sviluppo dell’automatismo di lettura e delle componenti più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elementari della competenza di lettura stessa, nonché come un buon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predittore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 futuro livello di sviluppo delle dimensioni più complesse della lettura.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33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1988840"/>
            <a:ext cx="7632848" cy="310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/>
              <a:buChar char=""/>
              <a:tabLst/>
              <a:defRPr/>
            </a:pPr>
            <a:r>
              <a:rPr kumimoji="0" lang="it-IT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charset="0"/>
                <a:ea typeface="맑은 고딕" panose="020B0503020000020004" pitchFamily="34" charset="-127"/>
                <a:cs typeface="+mn-cs"/>
              </a:rPr>
              <a:t>La comprensione del testo rappresenta un processo dinamico di </a:t>
            </a:r>
            <a:r>
              <a:rPr kumimoji="0" lang="it-IT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charset="0"/>
                <a:ea typeface="맑은 고딕" panose="020B0503020000020004" pitchFamily="34" charset="-127"/>
                <a:cs typeface="+mn-cs"/>
              </a:rPr>
              <a:t>interazione </a:t>
            </a:r>
            <a:r>
              <a:rPr kumimoji="0" lang="it-IT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charset="0"/>
                <a:ea typeface="맑은 고딕" panose="020B0503020000020004" pitchFamily="34" charset="-127"/>
                <a:cs typeface="+mn-cs"/>
              </a:rPr>
              <a:t>tra le informazioni fornite dal testo e le conoscenze preesistenti del lettore anche in relazione al contesto. 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/>
              <a:buChar char=""/>
              <a:tabLst/>
              <a:defRPr/>
            </a:pPr>
            <a:r>
              <a:rPr kumimoji="0" lang="it-IT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charset="0"/>
                <a:ea typeface="맑은 고딕" panose="020B0503020000020004" pitchFamily="34" charset="-127"/>
                <a:cs typeface="+mn-cs"/>
              </a:rPr>
              <a:t>Non è la mera astrazione di informazioni presenti nel testo; il significato del testo non è quello intrinsecamente tratto dal testo.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/>
              <a:buChar char=""/>
              <a:tabLst/>
              <a:defRPr/>
            </a:pPr>
            <a:r>
              <a:rPr kumimoji="0" lang="it-IT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charset="0"/>
                <a:ea typeface="맑은 고딕" panose="020B0503020000020004" pitchFamily="34" charset="-127"/>
                <a:cs typeface="+mn-cs"/>
              </a:rPr>
              <a:t>Non coincide con la mera memorizzazione .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C83A8-5687-3549-81A5-0FECD59E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Comprensione è……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ABBE88-CA0D-C04F-B62E-9CC84782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rallentare la lettura per esercitare i processi cognitivi implicati nel processo di comprensione;</a:t>
            </a:r>
          </a:p>
          <a:p>
            <a:r>
              <a:rPr lang="it-IT" sz="3200" dirty="0"/>
              <a:t>esercitare le diverse </a:t>
            </a:r>
            <a:r>
              <a:rPr lang="it-IT" sz="3200" dirty="0" err="1"/>
              <a:t>skills</a:t>
            </a:r>
            <a:r>
              <a:rPr lang="it-IT" sz="3200" dirty="0"/>
              <a:t> </a:t>
            </a:r>
            <a:r>
              <a:rPr lang="it-IT" sz="3200" dirty="0" err="1"/>
              <a:t>reading</a:t>
            </a:r>
            <a:r>
              <a:rPr lang="it-IT" sz="3200" dirty="0"/>
              <a:t>;</a:t>
            </a:r>
          </a:p>
          <a:p>
            <a:r>
              <a:rPr lang="it-IT" sz="3200" dirty="0"/>
              <a:t>essere attivi cognitivamente come accade quando leggiamo per capire il significato delle parole. Solo che capire </a:t>
            </a:r>
            <a:r>
              <a:rPr lang="it-IT" sz="3200" dirty="0" smtClean="0"/>
              <a:t>le parole </a:t>
            </a:r>
            <a:r>
              <a:rPr lang="it-IT" sz="3200" dirty="0"/>
              <a:t>è altro dal capire il testo.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AB019-1A47-654A-9DDF-371843B43359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480" y="457200"/>
            <a:ext cx="7772400" cy="1143000"/>
          </a:xfrm>
          <a:prstGeom prst="rect">
            <a:avLst/>
          </a:prstGeom>
          <a:solidFill>
            <a:srgbClr val="EDF4F8"/>
          </a:solidFill>
        </p:spPr>
        <p:txBody>
          <a:bodyPr vert="horz" wrap="square" lIns="0" tIns="24955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64"/>
              </a:spcBef>
            </a:pPr>
            <a:r>
              <a:rPr sz="4000" b="0" spc="-5" dirty="0">
                <a:solidFill>
                  <a:srgbClr val="003366"/>
                </a:solidFill>
                <a:latin typeface="Times New Roman"/>
                <a:cs typeface="Times New Roman"/>
              </a:rPr>
              <a:t>Alla </a:t>
            </a:r>
            <a:r>
              <a:rPr sz="4000" b="0" dirty="0">
                <a:solidFill>
                  <a:srgbClr val="003366"/>
                </a:solidFill>
                <a:latin typeface="Times New Roman"/>
                <a:cs typeface="Times New Roman"/>
              </a:rPr>
              <a:t>base </a:t>
            </a:r>
            <a:r>
              <a:rPr sz="4000" b="0" spc="-5" dirty="0">
                <a:solidFill>
                  <a:srgbClr val="003366"/>
                </a:solidFill>
                <a:latin typeface="Times New Roman"/>
                <a:cs typeface="Times New Roman"/>
              </a:rPr>
              <a:t>del Quadro di</a:t>
            </a:r>
            <a:r>
              <a:rPr sz="4000" b="0" spc="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003366"/>
                </a:solidFill>
                <a:latin typeface="Times New Roman"/>
                <a:cs typeface="Times New Roman"/>
              </a:rPr>
              <a:t>riferimento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539" y="2461082"/>
            <a:ext cx="7240905" cy="315983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62230" lvl="0" indent="0" algn="l" defTabSz="914400" rtl="0" eaLnBrk="1" fontAlgn="auto" latinLnBrk="0" hangingPunct="1">
              <a:lnSpc>
                <a:spcPct val="9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Indicazioni Nazionali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 il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curricolo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 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primo ciclo di istruzione (2012)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 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62230" lvl="0" indent="0" algn="l" defTabSz="914400" rtl="0" eaLnBrk="1" fontAlgn="auto" latinLnBrk="0" hangingPunct="1">
              <a:lnSpc>
                <a:spcPct val="9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62230" lvl="0" indent="0" algn="l" defTabSz="914400" rtl="0" eaLnBrk="1" fontAlgn="auto" latinLnBrk="0" hangingPunct="1">
              <a:lnSpc>
                <a:spcPct val="9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62230" lvl="0" indent="0" algn="l" defTabSz="914400" rtl="0" eaLnBrk="1" fontAlgn="auto" latinLnBrk="0" hangingPunct="1">
              <a:lnSpc>
                <a:spcPct val="9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Indicazioni </a:t>
            </a: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Nazionali per i Licei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(2010) e  </a:t>
            </a: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Linee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Guida </a:t>
            </a: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 gli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Istituti </a:t>
            </a: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Tecnici e  Professionali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(2012)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772400" cy="1143000"/>
          </a:xfrm>
        </p:spPr>
        <p:txBody>
          <a:bodyPr/>
          <a:lstStyle/>
          <a:p>
            <a:r>
              <a:rPr lang="it-IT" dirty="0"/>
              <a:t>Indicazioni 2012 Lettura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3250" y="1124744"/>
            <a:ext cx="8289230" cy="5184576"/>
          </a:xfrm>
          <a:solidFill>
            <a:srgbClr val="92D050"/>
          </a:solidFill>
        </p:spPr>
        <p:txBody>
          <a:bodyPr/>
          <a:lstStyle/>
          <a:p>
            <a:r>
              <a:rPr lang="it-IT" dirty="0"/>
              <a:t>A scuola si apprende la strumentalità del leggere e si attivano i numerosi processi cognitivi necessari alla comprensione.</a:t>
            </a:r>
          </a:p>
          <a:p>
            <a:r>
              <a:rPr lang="it-IT" dirty="0"/>
              <a:t> La lettura va costantemente praticata su un’ampia gamma di testi appartenenti ai vari tipi e forme testuali (da testi continui a moduli, orari, grafici, mappe ecc.), per scopi diversi e con strategie funzionali al compito… </a:t>
            </a:r>
          </a:p>
          <a:p>
            <a:r>
              <a:rPr lang="it-IT" dirty="0"/>
              <a:t> Lo sviluppo della competenza di lettura riguarda tutte le discipline.</a:t>
            </a:r>
          </a:p>
          <a:p>
            <a:r>
              <a:rPr lang="it-IT" dirty="0"/>
              <a:t> È compito di ciascun insegnante favorire con apposite attività il superamento degli ostacoli alla comprensione dei testi che possono annidarsi a livello lessicale o sintattico oppure al livello della strutturazione logico-concettuale.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425D6-0E24-4CE4-8446-9BB678F29B9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33999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it-IT" dirty="0"/>
              <a:t>Traguardi di sviluppo al termine primaria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46051" y="1369332"/>
            <a:ext cx="8818438" cy="5298167"/>
          </a:xfrm>
          <a:solidFill>
            <a:srgbClr val="FFFF00"/>
          </a:solidFill>
        </p:spPr>
        <p:txBody>
          <a:bodyPr/>
          <a:lstStyle/>
          <a:p>
            <a:pPr indent="180340" algn="just"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Legge e comprende testi di vario tipo, continui e non continui, ne individua il senso globale e le informazioni principali, utilizzando strategie di lettura adeguate agli scopi. </a:t>
            </a:r>
            <a:endParaRPr lang="it-IT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Utilizza abilità funzionali allo studio: individua nei testi scritti informazioni utili per l’apprendimento di un argomento dato e le mette in relazione; le sintetizza, in funzione anche dell’esposizione orale; acquisisce un primo nucleo di terminologia specifica. </a:t>
            </a:r>
            <a:endParaRPr lang="it-IT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Legge testi di vario genere facenti parte della letteratura per l’infanzia, sia a voce alta sia in lettura silenziosa e autonoma e formula su di essi giudizi personali. </a:t>
            </a:r>
            <a:endParaRPr lang="it-IT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425D6-0E24-4CE4-8446-9BB678F29B9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42376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970" y="0"/>
            <a:ext cx="7772400" cy="1143000"/>
          </a:xfrm>
        </p:spPr>
        <p:txBody>
          <a:bodyPr/>
          <a:lstStyle/>
          <a:p>
            <a:r>
              <a:rPr lang="it-IT" dirty="0"/>
              <a:t>Obiettivi al termine della terza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1954" y="1484784"/>
            <a:ext cx="8324502" cy="496855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Padroneggiare la lettura strumentale (di decifrazione) sia nella modalità ad alta voce, curandone l’espressione, sia in quella silenziosa.</a:t>
            </a:r>
            <a:endParaRPr lang="it-IT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Prevedere il contenuto di un testo semplice in base ad alcuni elementi come il titolo e le immagini; comprendere il significato di parole non note in base al testo. </a:t>
            </a:r>
            <a:endParaRPr lang="it-IT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Leggere testi (narrativi, descrittivi, informativi) cogliendo l’argomento di cui si parla e individuando le informazioni principali e le loro relazioni.</a:t>
            </a:r>
            <a:endParaRPr lang="it-IT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425D6-0E24-4CE4-8446-9BB678F29B9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2216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al termine della terza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27584" y="1650674"/>
            <a:ext cx="7772400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it-IT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omprendere testi di tipo diverso, continui e non continui, in vista di scopi pratici, di intrattenimento e di svago.</a:t>
            </a:r>
            <a:endParaRPr lang="it-IT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Leggere semplici e brevi testi letterari, sia poetici sia narrativi, mostrando di saperne cogliere il senso globale.</a:t>
            </a:r>
            <a:endParaRPr lang="it-IT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it-IT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Leggere semplici testi di divulgazione per ricavarne informazioni utili ad ampliare conoscenze su temi noti.</a:t>
            </a:r>
            <a:endParaRPr lang="it-IT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425D6-0E24-4CE4-8446-9BB678F29B9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17599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al termine della quinta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Impiegare tecniche di lettura silenziosa e di lettura espressiva ad alta voce. </a:t>
            </a:r>
            <a:endParaRPr lang="it-IT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Usare, nella lettura di vari tipi di testo, opportune strategie per analizzare il contenuto; porsi domande all’inizio e durante la lettura del testo; cogliere indizi utili a risolvere i nodi della comprensione.</a:t>
            </a:r>
            <a:endParaRPr lang="it-IT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Sfruttare le informazioni della titolazione, delle immagini e delle didascalie per farsi un’idea del testo che si intende leggere.</a:t>
            </a:r>
            <a:endParaRPr lang="it-IT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425D6-0E24-4CE4-8446-9BB678F29B9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38717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250" y="0"/>
            <a:ext cx="7772400" cy="1143000"/>
          </a:xfrm>
        </p:spPr>
        <p:txBody>
          <a:bodyPr/>
          <a:lstStyle/>
          <a:p>
            <a:r>
              <a:rPr lang="it-IT" dirty="0">
                <a:solidFill>
                  <a:srgbClr val="696464"/>
                </a:solidFill>
              </a:rPr>
              <a:t>Obiettivi al termine della quinta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39424" y="1143000"/>
            <a:ext cx="8753056" cy="54864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D34817"/>
              </a:buClr>
              <a:buFont typeface="Times New Roman" panose="02020603050405020304" pitchFamily="18" charset="0"/>
              <a:buChar char="–"/>
            </a:pP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Leggere e confrontare informazioni provenienti da testi diversi per farsi un’idea di un argomento, per trovare spunti a partire dai quali parlare o scrivere.</a:t>
            </a:r>
            <a:endParaRPr lang="it-IT" sz="1800" dirty="0">
              <a:solidFill>
                <a:prstClr val="black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D34817"/>
              </a:buClr>
              <a:buFont typeface="Times New Roman" panose="02020603050405020304" pitchFamily="18" charset="0"/>
              <a:buChar char="–"/>
            </a:pP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Ricercare informazioni in testi di diversa natura e provenienza (compresi moduli, orari, grafici, mappe ecc.) per scopi pratici o conoscitivi, applicando tecniche di supporto alla comprensione (quali, ad esempio, sottolineare, annotare informazioni, costruire mappe e schemi ecc.).</a:t>
            </a:r>
            <a:endParaRPr lang="it-IT" sz="3200" dirty="0">
              <a:solidFill>
                <a:prstClr val="black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D34817"/>
              </a:buClr>
              <a:buFont typeface="Times New Roman" panose="02020603050405020304" pitchFamily="18" charset="0"/>
              <a:buChar char="–"/>
            </a:pP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Seguire istruzioni scritte per realizzare prodotti, per regolare comportamenti, per svolgere un’attività, per realizzare un procedimento. </a:t>
            </a:r>
            <a:endParaRPr lang="it-IT" sz="3200" dirty="0">
              <a:solidFill>
                <a:prstClr val="black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425D6-0E24-4CE4-8446-9BB678F29B9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2444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696464"/>
                </a:solidFill>
              </a:rPr>
              <a:t>Obiettivi al termine della quinta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D34817"/>
              </a:buClr>
              <a:buFont typeface="Times New Roman" panose="02020603050405020304" pitchFamily="18" charset="0"/>
              <a:buChar char="–"/>
            </a:pP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Leggere testi narrativi e descrittivi, sia realistici sia fantastici, distinguendo l’invenzione letteraria dalla realtà.</a:t>
            </a:r>
            <a:endParaRPr lang="it-IT" sz="3200" dirty="0">
              <a:solidFill>
                <a:prstClr val="black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D34817"/>
              </a:buClr>
              <a:buFont typeface="Times New Roman" panose="02020603050405020304" pitchFamily="18" charset="0"/>
              <a:buChar char="–"/>
            </a:pP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Leggere testi letterari narrativi, in lingua italiana contemporanea, e semplici testi poetici cogliendone il senso, le caratteristiche formali più evidenti, l’intenzione comunicativa dell’autore ed esprimendo un motivato parere personale.</a:t>
            </a:r>
            <a:endParaRPr lang="it-IT" sz="3200" dirty="0">
              <a:solidFill>
                <a:prstClr val="black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D34817"/>
              </a:buClr>
            </a:pPr>
            <a:endParaRPr lang="it-IT" dirty="0">
              <a:solidFill>
                <a:prstClr val="black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425D6-0E24-4CE4-8446-9BB678F29B9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 pitchFamily="18" charset="0"/>
                <a:ea typeface="+mn-ea"/>
                <a:cs typeface="Arial" charset="0"/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3953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31640" y="3140968"/>
            <a:ext cx="6966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essendo l’italiano una lingua ad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ortografia trasparente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bambini, che hanno difficoltà di lettura strumentale,  possono essere  in grado di capire  un testo, soprattutto se si lascia  loro la possibilità di leggerlo in modo silente.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90872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Tuttavia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273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Promuovere due movimenti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Smontare la sequenzialità e linearità di parole </a:t>
            </a:r>
            <a:r>
              <a:rPr lang="it-IT"/>
              <a:t>e frasi e produrre una </a:t>
            </a:r>
            <a:r>
              <a:rPr lang="it-IT" b="1" dirty="0"/>
              <a:t>rappresentazione di base.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Procedere ad un </a:t>
            </a:r>
            <a:r>
              <a:rPr lang="it-IT" b="1" dirty="0">
                <a:solidFill>
                  <a:srgbClr val="000000"/>
                </a:solidFill>
              </a:rPr>
              <a:t>ulteriore</a:t>
            </a:r>
            <a:r>
              <a:rPr lang="it-IT" dirty="0">
                <a:solidFill>
                  <a:srgbClr val="000000"/>
                </a:solidFill>
              </a:rPr>
              <a:t> elaborazione  creando una nuova rappresentazione aggiungendo le proprie  abilità cognitive (conoscenze contestuali ed enciclopediche).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9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Elicitazione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E’ fondamentale avviare la comprensione con l’</a:t>
            </a:r>
            <a:r>
              <a:rPr lang="it-IT" dirty="0" err="1"/>
              <a:t>elicitazione</a:t>
            </a:r>
            <a:r>
              <a:rPr lang="it-IT" dirty="0"/>
              <a:t> che è essenziale per il processo di </a:t>
            </a:r>
            <a:r>
              <a:rPr lang="it-IT" b="1" dirty="0"/>
              <a:t>anticipazione</a:t>
            </a:r>
            <a:r>
              <a:rPr lang="it-IT" dirty="0"/>
              <a:t>.</a:t>
            </a:r>
          </a:p>
          <a:p>
            <a:pPr lvl="0"/>
            <a:r>
              <a:rPr lang="it-IT" dirty="0"/>
              <a:t>Così facendo l’insegnante rende consapevole gli alunni di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/>
              </a:rPr>
              <a:t>quello che già sanno e su cui possono innestare il nuovo input 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9F382-3C0C-497A-8970-2ACBF93B15E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FF00"/>
                </a:solidFill>
              </a:rPr>
              <a:t>Elicitazione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Tecnica didattica che consiste nell'estrarre, attraverso domande, suggerimenti, brainstorming, ecc. informazioni o frammenti  che i vari allievi posseggono.</a:t>
            </a:r>
          </a:p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Questi diventano  significativi  quando l’insegnante, elicitandoli,  li collega tra di loro.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45E17-C490-42EC-96B9-A136A3F158B8}" type="slidenum">
              <a:rPr lang="es-ES" altLang="it-IT" smtClean="0"/>
              <a:pPr>
                <a:defRPr/>
              </a:pPr>
              <a:t>112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9802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9752" y="2282789"/>
            <a:ext cx="6103761" cy="1026897"/>
          </a:xfrm>
        </p:spPr>
        <p:txBody>
          <a:bodyPr/>
          <a:lstStyle/>
          <a:p>
            <a:r>
              <a:rPr lang="it-IT" dirty="0"/>
              <a:t>Scuola e maestri: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79119" y="2967335"/>
            <a:ext cx="530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33553" y="3552110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000000"/>
                  </a:fgClr>
                  <a:bgClr>
                    <a:srgbClr val="0000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Che fare?</a:t>
            </a:r>
            <a:r>
              <a:rPr kumimoji="0" lang="it-IT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11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2564904"/>
            <a:ext cx="603041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848" marR="0" lvl="0" indent="-34284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azioni didattiche: rendere protagonista  l’apprendista lettore di 9-10anni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35408" y="2101300"/>
            <a:ext cx="4896544" cy="3457890"/>
          </a:xfrm>
          <a:prstGeom prst="rect">
            <a:avLst/>
          </a:prstGeom>
        </p:spPr>
        <p:txBody>
          <a:bodyPr vert="horz" wrap="square" lIns="0" tIns="49550" rIns="0" bIns="0" rtlCol="0">
            <a:spAutoFit/>
          </a:bodyPr>
          <a:lstStyle/>
          <a:p>
            <a:pPr marL="8927" marR="3572" defTabSz="642816">
              <a:lnSpc>
                <a:spcPct val="96600"/>
              </a:lnSpc>
              <a:spcBef>
                <a:spcPts val="422"/>
              </a:spcBef>
              <a:tabLst>
                <a:tab pos="214718" algn="l"/>
              </a:tabLst>
            </a:pPr>
            <a:r>
              <a:rPr sz="2400" b="1" spc="4" dirty="0" err="1">
                <a:solidFill>
                  <a:srgbClr val="000066"/>
                </a:solidFill>
                <a:latin typeface="Times New Roman"/>
                <a:cs typeface="Times New Roman"/>
              </a:rPr>
              <a:t>Lettura</a:t>
            </a:r>
            <a:r>
              <a:rPr sz="2400" b="1" spc="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b="1" spc="7" dirty="0">
                <a:solidFill>
                  <a:srgbClr val="000066"/>
                </a:solidFill>
                <a:latin typeface="Times New Roman"/>
                <a:cs typeface="Times New Roman"/>
              </a:rPr>
              <a:t>come </a:t>
            </a:r>
            <a:r>
              <a:rPr sz="2400" b="1" dirty="0">
                <a:solidFill>
                  <a:srgbClr val="000066"/>
                </a:solidFill>
                <a:latin typeface="Times New Roman"/>
                <a:cs typeface="Times New Roman"/>
              </a:rPr>
              <a:t>processo  </a:t>
            </a:r>
            <a:r>
              <a:rPr sz="2400" b="1" spc="4" dirty="0" err="1">
                <a:solidFill>
                  <a:srgbClr val="000066"/>
                </a:solidFill>
                <a:latin typeface="Times New Roman"/>
                <a:cs typeface="Times New Roman"/>
              </a:rPr>
              <a:t>interattivo</a:t>
            </a:r>
            <a:r>
              <a:rPr sz="2400" b="1" spc="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endParaRPr lang="it-IT" sz="2400" b="1" spc="4" dirty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8927" marR="3572" defTabSz="642816">
              <a:lnSpc>
                <a:spcPct val="96600"/>
              </a:lnSpc>
              <a:spcBef>
                <a:spcPts val="422"/>
              </a:spcBef>
              <a:tabLst>
                <a:tab pos="214718" algn="l"/>
              </a:tabLst>
            </a:pPr>
            <a:r>
              <a:rPr lang="it-IT" sz="2400" b="1" spc="4" dirty="0">
                <a:solidFill>
                  <a:srgbClr val="000066"/>
                </a:solidFill>
                <a:latin typeface="Times New Roman"/>
                <a:cs typeface="Times New Roman"/>
              </a:rPr>
              <a:t>Il </a:t>
            </a:r>
            <a:r>
              <a:rPr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lettore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 interagisce </a:t>
            </a:r>
            <a:r>
              <a:rPr sz="2400" spc="4" dirty="0">
                <a:solidFill>
                  <a:prstClr val="black"/>
                </a:solidFill>
                <a:latin typeface="Times New Roman"/>
                <a:cs typeface="Times New Roman"/>
              </a:rPr>
              <a:t>col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testo  </a:t>
            </a:r>
            <a:r>
              <a:rPr sz="2400" spc="4" dirty="0">
                <a:solidFill>
                  <a:prstClr val="black"/>
                </a:solidFill>
                <a:latin typeface="Times New Roman"/>
                <a:cs typeface="Times New Roman"/>
              </a:rPr>
              <a:t>costruendo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il significato </a:t>
            </a:r>
            <a:r>
              <a:rPr sz="2400" spc="4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il  </a:t>
            </a:r>
            <a:r>
              <a:rPr sz="2400" spc="4" dirty="0">
                <a:solidFill>
                  <a:prstClr val="black"/>
                </a:solidFill>
                <a:latin typeface="Times New Roman"/>
                <a:cs typeface="Times New Roman"/>
              </a:rPr>
              <a:t>senso di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ciò </a:t>
            </a:r>
            <a:r>
              <a:rPr sz="2400" spc="4" dirty="0">
                <a:solidFill>
                  <a:prstClr val="black"/>
                </a:solidFill>
                <a:latin typeface="Times New Roman"/>
                <a:cs typeface="Times New Roman"/>
              </a:rPr>
              <a:t>che </a:t>
            </a:r>
            <a:r>
              <a:rPr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sta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4" dirty="0" err="1">
                <a:solidFill>
                  <a:prstClr val="black"/>
                </a:solidFill>
                <a:latin typeface="Times New Roman"/>
                <a:cs typeface="Times New Roman"/>
              </a:rPr>
              <a:t>leggendo</a:t>
            </a:r>
            <a:r>
              <a:rPr lang="it-IT" sz="2400" spc="4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4272" marR="753971" lvl="0" indent="-205345" defTabSz="642816">
              <a:lnSpc>
                <a:spcPts val="2791"/>
              </a:lnSpc>
              <a:spcBef>
                <a:spcPts val="538"/>
              </a:spcBef>
              <a:buFontTx/>
              <a:buChar char="•"/>
              <a:tabLst>
                <a:tab pos="214718" algn="l"/>
              </a:tabLst>
            </a:pPr>
            <a:r>
              <a:rPr lang="it-IT" altLang="it-IT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Sollecitare</a:t>
            </a:r>
            <a:r>
              <a:rPr lang="it-IT" alt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, “allenare”, abituare il lettore  ad essere attivo nei  processi/meccanismi cognitivi coinvolti nella comprensione.</a:t>
            </a: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214272" marR="753971" indent="-205345" defTabSz="771525">
              <a:lnSpc>
                <a:spcPts val="2791"/>
              </a:lnSpc>
              <a:spcBef>
                <a:spcPts val="538"/>
              </a:spcBef>
              <a:buFontTx/>
              <a:buChar char="•"/>
              <a:tabLst>
                <a:tab pos="214718" algn="l"/>
              </a:tabLst>
            </a:pPr>
            <a:r>
              <a:rPr lang="it-IT" sz="2400" dirty="0">
                <a:solidFill>
                  <a:prstClr val="black"/>
                </a:solidFill>
                <a:latin typeface="Times New Roman"/>
                <a:cs typeface="Times New Roman"/>
              </a:rPr>
              <a:t>Promuovere  </a:t>
            </a:r>
            <a:r>
              <a:rPr lang="it-IT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me</a:t>
            </a:r>
            <a:r>
              <a:rPr lang="it-IT" sz="2400" b="1" dirty="0" err="1">
                <a:solidFill>
                  <a:prstClr val="black"/>
                </a:solidFill>
                <a:latin typeface="Times New Roman"/>
                <a:cs typeface="Times New Roman"/>
              </a:rPr>
              <a:t>tacognizione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endParaRPr sz="24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7343" y="1988840"/>
            <a:ext cx="3446859" cy="3446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816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7885" y="324797"/>
            <a:ext cx="8219256" cy="957751"/>
          </a:xfrm>
          <a:custGeom>
            <a:avLst/>
            <a:gdLst/>
            <a:ahLst/>
            <a:cxnLst/>
            <a:rect l="l" t="t" r="r" b="b"/>
            <a:pathLst>
              <a:path w="2419350" h="1270000">
                <a:moveTo>
                  <a:pt x="0" y="0"/>
                </a:moveTo>
                <a:lnTo>
                  <a:pt x="2419210" y="0"/>
                </a:lnTo>
                <a:lnTo>
                  <a:pt x="2419210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solidFill>
            <a:srgbClr val="00D026">
              <a:alpha val="50000"/>
            </a:srgbClr>
          </a:solidFill>
        </p:spPr>
        <p:txBody>
          <a:bodyPr wrap="square" lIns="0" tIns="0" rIns="0" bIns="0" rtlCol="0"/>
          <a:lstStyle/>
          <a:p>
            <a:pPr defTabSz="642816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046" y="417274"/>
            <a:ext cx="7989596" cy="593792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351763" defTabSz="642816">
              <a:spcBef>
                <a:spcPts val="70"/>
              </a:spcBef>
            </a:pPr>
            <a:r>
              <a:rPr lang="it-IT" sz="38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lang="it-IT" sz="3800" b="1" dirty="0">
                <a:solidFill>
                  <a:srgbClr val="FFFFFF"/>
                </a:solidFill>
                <a:latin typeface="Arial"/>
                <a:cs typeface="Arial"/>
              </a:rPr>
              <a:t> è il lettore competente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5346" y="1556792"/>
            <a:ext cx="8496944" cy="4824536"/>
          </a:xfrm>
        </p:spPr>
        <p:txBody>
          <a:bodyPr/>
          <a:lstStyle/>
          <a:p>
            <a:pPr marL="0" indent="0">
              <a:buNone/>
            </a:pPr>
            <a:r>
              <a:rPr lang="it-IT" sz="4800" dirty="0"/>
              <a:t>Utilizziamo le </a:t>
            </a:r>
            <a:r>
              <a:rPr lang="it-IT" sz="4800" dirty="0" err="1"/>
              <a:t>reading</a:t>
            </a:r>
            <a:r>
              <a:rPr lang="it-IT" sz="4800" dirty="0"/>
              <a:t> </a:t>
            </a:r>
            <a:r>
              <a:rPr lang="it-IT" sz="4800" dirty="0" err="1"/>
              <a:t>skills</a:t>
            </a:r>
            <a:r>
              <a:rPr lang="it-IT" sz="4800" dirty="0"/>
              <a:t> per promuovere la </a:t>
            </a:r>
            <a:r>
              <a:rPr lang="it-IT" sz="4800" dirty="0" err="1"/>
              <a:t>metacognizione</a:t>
            </a:r>
            <a:r>
              <a:rPr lang="it-IT" sz="4800" dirty="0"/>
              <a:t>, ovvero per aiutare gli scolari a scoprire le risorse cognitive di cui dispongono, il funzionamento.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it-IT" dirty="0"/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45E17-C490-42EC-96B9-A136A3F158B8}" type="slidenum">
              <a:rPr lang="es-ES" altLang="it-IT" smtClean="0"/>
              <a:pPr>
                <a:defRPr/>
              </a:pPr>
              <a:t>116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9871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/>
          <p:cNvSpPr>
            <a:spLocks noGrp="1"/>
          </p:cNvSpPr>
          <p:nvPr>
            <p:ph type="title"/>
          </p:nvPr>
        </p:nvSpPr>
        <p:spPr>
          <a:xfrm>
            <a:off x="1465661" y="3591018"/>
            <a:ext cx="6535340" cy="125730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3491" name="Segnaposto contenuto 2"/>
          <p:cNvSpPr>
            <a:spLocks noGrp="1"/>
          </p:cNvSpPr>
          <p:nvPr>
            <p:ph idx="1"/>
          </p:nvPr>
        </p:nvSpPr>
        <p:spPr>
          <a:xfrm>
            <a:off x="1385646" y="2456892"/>
            <a:ext cx="6311504" cy="308610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Pensare di non essere bravo in matematica è una conoscenza metacognitiva. </a:t>
            </a:r>
          </a:p>
          <a:p>
            <a:r>
              <a:rPr lang="it-IT" dirty="0"/>
              <a:t>Sapere che per me è necessario leggere e ripetere la lezione due volte per superare l’interrogazione è una consapevolezza metacognitiva.</a:t>
            </a:r>
          </a:p>
          <a:p>
            <a:r>
              <a:rPr lang="it-IT" dirty="0"/>
              <a:t>Accorgersi, mentre si legge, di non capire un testo è un’altra consapevolezza </a:t>
            </a:r>
            <a:r>
              <a:rPr lang="it-IT" dirty="0" err="1"/>
              <a:t>metacognitiva</a:t>
            </a:r>
            <a:r>
              <a:rPr lang="it-IT" dirty="0"/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Adriano Grossi 6/9/2018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59632" y="434385"/>
            <a:ext cx="588665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it-IT" sz="3300" dirty="0">
                <a:solidFill>
                  <a:prstClr val="black"/>
                </a:solidFill>
                <a:latin typeface="Calibri"/>
              </a:rPr>
              <a:t>Guardare da vicino la </a:t>
            </a:r>
            <a:r>
              <a:rPr lang="it-IT" sz="3300" dirty="0" err="1">
                <a:solidFill>
                  <a:prstClr val="black"/>
                </a:solidFill>
                <a:latin typeface="Calibri"/>
              </a:rPr>
              <a:t>metacognizione</a:t>
            </a:r>
            <a:r>
              <a:rPr lang="it-IT" sz="3300" dirty="0">
                <a:solidFill>
                  <a:prstClr val="black"/>
                </a:solidFill>
                <a:latin typeface="Calibri"/>
              </a:rPr>
              <a:t/>
            </a:r>
            <a:br>
              <a:rPr lang="it-IT" sz="3300" dirty="0">
                <a:solidFill>
                  <a:prstClr val="black"/>
                </a:solidFill>
                <a:latin typeface="Calibri"/>
              </a:rPr>
            </a:br>
            <a:endParaRPr lang="it-IT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50843E-2306-46DB-9288-2950345B5D2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/>
              <a:t>117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Leggere e conoscere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Leggere, rileggere, tornare indietro, soffermarsi, riflettere, leggere (e scrivere) anche fra le righe  rappresenta l’ingresso nel mondo della ragione.</a:t>
            </a:r>
          </a:p>
          <a:p>
            <a:r>
              <a:rPr lang="it-IT" dirty="0"/>
              <a:t>E questo a prescindere dal tipo di strumento e dal tipo di testo.</a:t>
            </a:r>
          </a:p>
          <a:p>
            <a:r>
              <a:rPr lang="it-IT" dirty="0"/>
              <a:t>La capacità di leggere  resta modalità autentica per entrare nel mondo della conoscenza. 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45E17-C490-42EC-96B9-A136A3F158B8}" type="slidenum">
              <a:rPr lang="es-ES" altLang="it-IT" smtClean="0"/>
              <a:pPr>
                <a:defRPr/>
              </a:pPr>
              <a:t>118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28063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Metacomprensione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Dobbiamo pertanto sviluppare nel lettore la consapevolezza circa le strategie da attivarsi.</a:t>
            </a:r>
          </a:p>
          <a:p>
            <a:r>
              <a:rPr lang="it-IT" dirty="0"/>
              <a:t>Una buona spia è rappresentata anche  dalla stima realistica delle proprie capacità  e dei propri limiti in rapporto al compito che si ha di fronte.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it-IT"/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45E17-C490-42EC-96B9-A136A3F158B8}" type="slidenum">
              <a:rPr lang="es-ES" altLang="it-IT" smtClean="0"/>
              <a:pPr>
                <a:defRPr/>
              </a:pPr>
              <a:t>119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2174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9672" y="2852936"/>
            <a:ext cx="6246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Times New Roman" panose="02020603050405020304" pitchFamily="18" charset="0"/>
              <a:buChar char="–"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Padroneggiare la lettura strumentale (di decifrazione) sia nella modalità ad alta voce, curandone l’espressione, sia in quella silenziosa.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55776" y="62068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Obiettivi di apprendimento 3^ primaria Indicazioni </a:t>
            </a:r>
          </a:p>
        </p:txBody>
      </p:sp>
    </p:spTree>
    <p:extLst>
      <p:ext uri="{BB962C8B-B14F-4D97-AF65-F5344CB8AC3E}">
        <p14:creationId xmlns:p14="http://schemas.microsoft.com/office/powerpoint/2010/main" val="29261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2564904"/>
            <a:ext cx="6030416" cy="117570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lettore strategico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kern="0" dirty="0">
                <a:solidFill>
                  <a:srgbClr val="000000"/>
                </a:solidFill>
                <a:latin typeface="Arial"/>
                <a:cs typeface="Arial"/>
              </a:rPr>
              <a:t>Reading </a:t>
            </a:r>
            <a:r>
              <a:rPr lang="it-IT" sz="3200" kern="0" dirty="0" err="1">
                <a:solidFill>
                  <a:srgbClr val="000000"/>
                </a:solidFill>
                <a:latin typeface="Arial"/>
                <a:cs typeface="Arial"/>
              </a:rPr>
              <a:t>skills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o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80920" cy="4752528"/>
          </a:xfrm>
        </p:spPr>
        <p:txBody>
          <a:bodyPr/>
          <a:lstStyle/>
          <a:p>
            <a:r>
              <a:rPr lang="it-IT" altLang="it-IT" sz="8000" dirty="0"/>
              <a:t>Strategie di letture</a:t>
            </a:r>
            <a:br>
              <a:rPr lang="it-IT" altLang="it-IT" sz="8000" dirty="0"/>
            </a:br>
            <a:r>
              <a:rPr lang="it-IT" altLang="it-IT" sz="8000" dirty="0"/>
              <a:t>a supporto della comprensione</a:t>
            </a:r>
          </a:p>
        </p:txBody>
      </p:sp>
      <p:sp>
        <p:nvSpPr>
          <p:cNvPr id="186371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5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Le modalità di lettura</a:t>
            </a:r>
          </a:p>
        </p:txBody>
      </p:sp>
      <p:sp>
        <p:nvSpPr>
          <p:cNvPr id="1873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A seconda dello scopo per cui si legge e del suo formato vanno </a:t>
            </a:r>
            <a:r>
              <a:rPr lang="it-IT" altLang="it-IT" b="1" dirty="0"/>
              <a:t>insegnate</a:t>
            </a:r>
            <a:r>
              <a:rPr lang="it-IT" altLang="it-IT" dirty="0"/>
              <a:t> le diverse modalità di lettura.</a:t>
            </a:r>
          </a:p>
          <a:p>
            <a:r>
              <a:rPr lang="it-IT" altLang="it-IT" dirty="0"/>
              <a:t>Dette modalità sostengono l’impiego della </a:t>
            </a:r>
            <a:r>
              <a:rPr lang="it-IT" altLang="it-IT" dirty="0" err="1"/>
              <a:t>metacognizione</a:t>
            </a:r>
            <a:r>
              <a:rPr lang="it-IT" altLang="it-IT" dirty="0"/>
              <a:t> nella lettura.</a:t>
            </a:r>
          </a:p>
        </p:txBody>
      </p:sp>
      <p:sp>
        <p:nvSpPr>
          <p:cNvPr id="187396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0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scelta della strategia dipende da:</a:t>
            </a:r>
          </a:p>
          <a:p>
            <a:endParaRPr lang="it-IT" dirty="0"/>
          </a:p>
          <a:p>
            <a:pPr lvl="1"/>
            <a:r>
              <a:rPr lang="it-IT" dirty="0"/>
              <a:t>1) Scopi del lettore. Leggi per …svago, informarti,  studio, approfondimento…..</a:t>
            </a:r>
          </a:p>
          <a:p>
            <a:pPr lvl="1"/>
            <a:r>
              <a:rPr lang="it-IT" dirty="0"/>
              <a:t>2) Tipi di testo. Non solo libri.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4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8652" y="958405"/>
            <a:ext cx="3128486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1200" cap="none" spc="3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313" b="1" i="0" u="none" strike="noStrike" kern="1200" cap="none" spc="3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MBITI </a:t>
            </a:r>
            <a:r>
              <a:rPr kumimoji="0" sz="1313" b="1" i="0" u="none" strike="noStrike" kern="1200" cap="none" spc="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 </a:t>
            </a:r>
            <a:r>
              <a:rPr kumimoji="0" sz="1313" b="1" i="0" u="none" strike="noStrike" kern="1200" cap="none" spc="-1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INTERVENTO </a:t>
            </a:r>
            <a:r>
              <a:rPr kumimoji="0" sz="1313" b="1" i="0" u="none" strike="noStrike" kern="1200" cap="none" spc="-8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 </a:t>
            </a:r>
            <a:r>
              <a:rPr kumimoji="0" sz="1313" b="1" i="0" u="none" strike="noStrike" kern="1200" cap="none" spc="-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</a:t>
            </a:r>
            <a:r>
              <a:rPr kumimoji="0" sz="1313" b="1" i="0" u="none" strike="noStrike" kern="1200" cap="none" spc="12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313" b="1" i="0" u="none" strike="noStrike" kern="1200" cap="none" spc="-3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SCUOLE</a:t>
            </a:r>
            <a:endParaRPr kumimoji="0" sz="13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7032" y="1352170"/>
            <a:ext cx="5248656" cy="78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9466" y="1376363"/>
            <a:ext cx="5184457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38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7032" y="5672710"/>
            <a:ext cx="6408801" cy="78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9466" y="5697140"/>
            <a:ext cx="6345079" cy="0"/>
          </a:xfrm>
          <a:custGeom>
            <a:avLst/>
            <a:gdLst/>
            <a:ahLst/>
            <a:cxnLst/>
            <a:rect l="l" t="t" r="r" b="b"/>
            <a:pathLst>
              <a:path w="8460105">
                <a:moveTo>
                  <a:pt x="0" y="0"/>
                </a:moveTo>
                <a:lnTo>
                  <a:pt x="8459787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41449" y="2256093"/>
            <a:ext cx="5385435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349" dirty="0"/>
              <a:t>EDUCARE </a:t>
            </a:r>
            <a:r>
              <a:rPr spc="-270" dirty="0"/>
              <a:t>ALLA </a:t>
            </a:r>
            <a:r>
              <a:rPr spc="-300" dirty="0"/>
              <a:t>COMPRENSIONE </a:t>
            </a:r>
            <a:r>
              <a:rPr spc="-341" dirty="0"/>
              <a:t>DEL</a:t>
            </a:r>
            <a:r>
              <a:rPr spc="-255" dirty="0"/>
              <a:t> </a:t>
            </a:r>
            <a:r>
              <a:rPr spc="-386" dirty="0"/>
              <a:t>TESTO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41450" y="3216498"/>
            <a:ext cx="2589847" cy="121042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24314" marR="0" lvl="0" indent="-214789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24790" algn="l"/>
              </a:tabLst>
              <a:defRPr/>
            </a:pPr>
            <a:r>
              <a:rPr kumimoji="0" sz="2400" b="0" i="0" u="none" strike="noStrike" kern="120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Lettura: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4314" marR="381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leggere </a:t>
            </a:r>
            <a:r>
              <a:rPr kumimoji="0" lang="it-IT" sz="1800" b="0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 curiosità</a:t>
            </a:r>
          </a:p>
          <a:p>
            <a:pPr marL="224314" marR="381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leggere per una ricerca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4314" marR="381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leggere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 </a:t>
            </a:r>
            <a:r>
              <a:rPr kumimoji="0" sz="1800" b="0" i="0" u="none" strike="noStrike" kern="1200" cap="none" spc="1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r>
              <a:rPr kumimoji="0" sz="1800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piacere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3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olo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229600" cy="1143000"/>
          </a:xfrm>
        </p:spPr>
        <p:txBody>
          <a:bodyPr/>
          <a:lstStyle/>
          <a:p>
            <a:r>
              <a:rPr lang="it-IT" altLang="it-IT" dirty="0"/>
              <a:t>La </a:t>
            </a:r>
            <a:r>
              <a:rPr lang="it-IT" altLang="it-IT" dirty="0" err="1"/>
              <a:t>prelettura</a:t>
            </a:r>
            <a:r>
              <a:rPr lang="it-IT" altLang="it-IT" dirty="0"/>
              <a:t> per capire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188420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7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997450"/>
          </a:xfrm>
        </p:spPr>
        <p:txBody>
          <a:bodyPr/>
          <a:lstStyle/>
          <a:p>
            <a:pPr lvl="0"/>
            <a:r>
              <a:rPr lang="it-IT" altLang="it-IT" dirty="0">
                <a:solidFill>
                  <a:srgbClr val="000000"/>
                </a:solidFill>
              </a:rPr>
              <a:t>Nessuno di noi si pone di fronte al testo in uno stato di “nudità culturale”.</a:t>
            </a:r>
          </a:p>
          <a:p>
            <a:r>
              <a:rPr lang="it-IT" altLang="it-IT" dirty="0"/>
              <a:t>Alla base del processo di comprensione, sta il </a:t>
            </a:r>
            <a:r>
              <a:rPr lang="it-IT" altLang="it-IT" u="sng" dirty="0"/>
              <a:t>processo di anticipazione</a:t>
            </a:r>
            <a:r>
              <a:rPr lang="it-IT" altLang="it-IT" dirty="0"/>
              <a:t>: esso consiste nel saper predire ciò che può comparire in un testo operando sulla base del contesto, delle conoscenze del mondo (</a:t>
            </a:r>
            <a:r>
              <a:rPr lang="it-IT" altLang="it-IT" dirty="0" err="1"/>
              <a:t>Schema;Script</a:t>
            </a:r>
            <a:r>
              <a:rPr lang="it-IT" altLang="it-IT" dirty="0"/>
              <a:t>) ecc. </a:t>
            </a:r>
          </a:p>
          <a:p>
            <a:r>
              <a:rPr lang="it-IT" altLang="it-IT" dirty="0"/>
              <a:t>In tal modo la comprensione si trasforma nella ricerca della conferma di una delle previsioni effettuate.</a:t>
            </a:r>
          </a:p>
          <a:p>
            <a:endParaRPr lang="it-IT" altLang="it-IT" dirty="0"/>
          </a:p>
        </p:txBody>
      </p:sp>
      <p:sp>
        <p:nvSpPr>
          <p:cNvPr id="190468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242" y="331351"/>
            <a:ext cx="8229600" cy="1143000"/>
          </a:xfrm>
        </p:spPr>
        <p:txBody>
          <a:bodyPr/>
          <a:lstStyle/>
          <a:p>
            <a:r>
              <a:rPr lang="it-IT" dirty="0"/>
              <a:t>Lettura selettiva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3"/>
            <a:ext cx="8712968" cy="4997149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latin typeface="Tahoma" panose="020B0604030504040204" pitchFamily="34" charset="0"/>
              </a:rPr>
              <a:t>Tecniche di “lettura selettiva”:</a:t>
            </a:r>
          </a:p>
          <a:p>
            <a:r>
              <a:rPr lang="it-IT" sz="2800" dirty="0">
                <a:latin typeface="Wingdings2"/>
              </a:rPr>
              <a:t> </a:t>
            </a:r>
            <a:r>
              <a:rPr lang="it-IT" sz="2800" b="1" dirty="0">
                <a:latin typeface="Tahoma" panose="020B0604030504040204" pitchFamily="34" charset="0"/>
              </a:rPr>
              <a:t>lettura d’orientamento</a:t>
            </a:r>
            <a:r>
              <a:rPr lang="it-IT" sz="2800" dirty="0">
                <a:latin typeface="Tahoma" panose="020B0604030504040204" pitchFamily="34" charset="0"/>
              </a:rPr>
              <a:t>: quando vogliamo capire di che cosa si tratta, se il testo risponde alle nostre esigenze,..</a:t>
            </a:r>
          </a:p>
          <a:p>
            <a:r>
              <a:rPr lang="it-IT" sz="2800" dirty="0">
                <a:latin typeface="Wingdings2"/>
              </a:rPr>
              <a:t> </a:t>
            </a:r>
            <a:r>
              <a:rPr lang="it-IT" sz="2800" b="1" dirty="0">
                <a:latin typeface="Tahoma" panose="020B0604030504040204" pitchFamily="34" charset="0"/>
              </a:rPr>
              <a:t>lettura a scorrimento</a:t>
            </a:r>
            <a:r>
              <a:rPr lang="it-IT" sz="2800" dirty="0">
                <a:latin typeface="Tahoma" panose="020B0604030504040204" pitchFamily="34" charset="0"/>
              </a:rPr>
              <a:t>: per operare una selezione visiva delle informazioni e poi leggere solo ciò che interessa.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215629" y="1847528"/>
            <a:ext cx="6712744" cy="3971057"/>
          </a:xfrm>
        </p:spPr>
        <p:txBody>
          <a:bodyPr/>
          <a:lstStyle/>
          <a:p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inglese «to </a:t>
            </a: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</a:rPr>
              <a:t>skim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» che significa «strisciare», «sfiorare» «scremare»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9592" y="692422"/>
            <a:ext cx="7416824" cy="939403"/>
          </a:xfrm>
        </p:spPr>
        <p:txBody>
          <a:bodyPr/>
          <a:lstStyle/>
          <a:p>
            <a:r>
              <a:rPr lang="it-IT" dirty="0" err="1"/>
              <a:t>Pre</a:t>
            </a:r>
            <a:r>
              <a:rPr lang="it-IT" dirty="0"/>
              <a:t>-lettura (</a:t>
            </a:r>
            <a:r>
              <a:rPr lang="it-IT" dirty="0" err="1"/>
              <a:t>skimming</a:t>
            </a:r>
            <a:r>
              <a:rPr lang="it-IT" dirty="0"/>
              <a:t>) lettura orientativa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A76E3-4667-4121-A9C5-B7B954350A30}" type="slidenum">
              <a:rPr kumimoji="0" lang="it-IT" altLang="it-IT" sz="75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it-IT" altLang="it-IT" sz="75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865370"/>
            <a:ext cx="3186354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Skimming</a:t>
            </a:r>
            <a:r>
              <a:rPr lang="it-IT" altLang="it-IT" dirty="0"/>
              <a:t> </a:t>
            </a:r>
          </a:p>
        </p:txBody>
      </p:sp>
      <p:sp>
        <p:nvSpPr>
          <p:cNvPr id="296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sz="2800" dirty="0"/>
              <a:t>E’ una </a:t>
            </a:r>
            <a:r>
              <a:rPr lang="it-IT" altLang="it-IT" sz="2800" dirty="0">
                <a:solidFill>
                  <a:srgbClr val="FF0000"/>
                </a:solidFill>
              </a:rPr>
              <a:t>lettura orientativa </a:t>
            </a:r>
            <a:r>
              <a:rPr lang="it-IT" altLang="it-IT" sz="2800" dirty="0"/>
              <a:t>globale, veloce per capire il senso del brano (lettura dei titoli del giornale).</a:t>
            </a:r>
          </a:p>
        </p:txBody>
      </p:sp>
      <p:sp>
        <p:nvSpPr>
          <p:cNvPr id="199684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9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76500" y="3200917"/>
            <a:ext cx="58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latin typeface="Times New Roman" panose="02020603050405020304" pitchFamily="18" charset="0"/>
              </a:rPr>
              <a:t>Le </a:t>
            </a:r>
            <a:r>
              <a:rPr lang="it-IT" sz="3200" dirty="0" smtClean="0">
                <a:latin typeface="Times New Roman" panose="02020603050405020304" pitchFamily="18" charset="0"/>
              </a:rPr>
              <a:t>parole stimolo, da associare con l’immagine corretta </a:t>
            </a:r>
            <a:endParaRPr lang="it-IT" sz="3200" dirty="0">
              <a:latin typeface="Times New Roman" panose="02020603050405020304" pitchFamily="18" charset="0"/>
            </a:endParaRPr>
          </a:p>
          <a:p>
            <a:r>
              <a:rPr lang="it-IT" sz="3200" dirty="0" smtClean="0">
                <a:latin typeface="Times New Roman" panose="02020603050405020304" pitchFamily="18" charset="0"/>
              </a:rPr>
              <a:t>sono </a:t>
            </a:r>
            <a:r>
              <a:rPr lang="it-IT" sz="3200" dirty="0">
                <a:latin typeface="Times New Roman" panose="02020603050405020304" pitchFamily="18" charset="0"/>
              </a:rPr>
              <a:t>in tutto </a:t>
            </a:r>
            <a:r>
              <a:rPr lang="it-IT" sz="3200" dirty="0" smtClean="0">
                <a:latin typeface="Times New Roman" panose="02020603050405020304" pitchFamily="18" charset="0"/>
              </a:rPr>
              <a:t>40  </a:t>
            </a:r>
            <a:r>
              <a:rPr lang="it-IT" sz="3200" dirty="0">
                <a:latin typeface="Times New Roman" panose="02020603050405020304" pitchFamily="18" charset="0"/>
              </a:rPr>
              <a:t>e il tempo assegnato per portare a termine il compito è di </a:t>
            </a:r>
            <a:r>
              <a:rPr lang="it-IT" sz="3200" dirty="0" smtClean="0">
                <a:latin typeface="Times New Roman" panose="02020603050405020304" pitchFamily="18" charset="0"/>
              </a:rPr>
              <a:t>2 minuti. 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1124744"/>
            <a:ext cx="6030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Invalsi predispone una prova di lettura strumentale dalla seconda</a:t>
            </a:r>
          </a:p>
        </p:txBody>
      </p:sp>
    </p:spTree>
    <p:extLst>
      <p:ext uri="{BB962C8B-B14F-4D97-AF65-F5344CB8AC3E}">
        <p14:creationId xmlns:p14="http://schemas.microsoft.com/office/powerpoint/2010/main" val="26419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029" y="116632"/>
            <a:ext cx="8898971" cy="1444661"/>
          </a:xfrm>
        </p:spPr>
        <p:txBody>
          <a:bodyPr/>
          <a:lstStyle/>
          <a:p>
            <a:r>
              <a:rPr lang="it-IT" dirty="0" err="1">
                <a:solidFill>
                  <a:srgbClr val="FFFF00"/>
                </a:solidFill>
              </a:rPr>
              <a:t>Skimming</a:t>
            </a:r>
            <a:r>
              <a:rPr lang="it-IT" dirty="0">
                <a:solidFill>
                  <a:srgbClr val="FFFF00"/>
                </a:solidFill>
              </a:rPr>
              <a:t> lettura a scorrimento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68133"/>
            <a:ext cx="1268078" cy="1371719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283968" y="1561293"/>
            <a:ext cx="3826768" cy="4525963"/>
          </a:xfrm>
        </p:spPr>
        <p:txBody>
          <a:bodyPr/>
          <a:lstStyle/>
          <a:p>
            <a:r>
              <a:rPr lang="it-IT" sz="2000" dirty="0">
                <a:latin typeface="Times-Roman"/>
              </a:rPr>
              <a:t>Sviluppa l’ attività inquirente, aiuto ad essere attivi di fronte al testo</a:t>
            </a:r>
          </a:p>
          <a:p>
            <a:r>
              <a:rPr lang="it-IT" sz="2000" dirty="0">
                <a:latin typeface="Times-Roman"/>
              </a:rPr>
              <a:t>«Guarda l’immagine. Cerca il punto del brano in cui si parla di qualcosa che si riferisca all’illustrazione».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375136" y="42210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48" marR="0" lvl="0" indent="-34284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Arial"/>
              </a:rPr>
              <a:t>Gli scolari sono invitati a sviluppare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Arial"/>
              </a:rPr>
              <a:t>inferenze e presupposizioni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-Roman"/>
                <a:ea typeface="+mn-e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5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175258"/>
            <a:ext cx="8856984" cy="1143000"/>
          </a:xfrm>
        </p:spPr>
        <p:txBody>
          <a:bodyPr/>
          <a:lstStyle/>
          <a:p>
            <a:r>
              <a:rPr lang="it-IT" dirty="0" err="1">
                <a:solidFill>
                  <a:srgbClr val="FFFF00"/>
                </a:solidFill>
              </a:rPr>
              <a:t>Skimming</a:t>
            </a:r>
            <a:r>
              <a:rPr lang="it-IT" dirty="0">
                <a:solidFill>
                  <a:srgbClr val="FFFF00"/>
                </a:solidFill>
              </a:rPr>
              <a:t>: lettura  orientativa o esplorativa. Scorsa rapida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pPr marL="0" indent="0" defTabSz="914259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kern="1200" dirty="0">
                <a:solidFill>
                  <a:srgbClr val="000000"/>
                </a:solidFill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6235" cy="476885"/>
          </a:xfrm>
        </p:spPr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4235" cy="476885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Risultati immagini per rana imma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3843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644008" y="1772816"/>
            <a:ext cx="4499992" cy="1323439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342848" marR="0" lvl="0" indent="-342848" algn="l" defTabSz="91430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Leggi a salti cercando soltanto informazioni importanti come una rana che procede facendo tanta strada a 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balzi .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92609" y="1597025"/>
            <a:ext cx="3859783" cy="5156200"/>
          </a:xfrm>
          <a:prstGeom prst="rect">
            <a:avLst/>
          </a:prstGeom>
        </p:spPr>
        <p:txBody>
          <a:bodyPr wrap="square"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Skimming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(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scrematura):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si percorre un testo con gli occhi per afferrarne il senso generale «per farsi un’idea», per ricavare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l’essenza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gli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indici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 per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orientarsi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E’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una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prelettura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che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facciamo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incrociando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la nostra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ricerca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con le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conoscenze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disponibili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sull’argomento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. Alcune strategie di skimming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sono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- Leggere il titolo, il primo e l’ultimo paragrafo di un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testo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guardare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le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immagini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. </a:t>
            </a:r>
          </a:p>
          <a:p>
            <a:pPr marL="174625" marR="0" lvl="0" indent="-174625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Esplorare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un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testo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libresco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nelle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sue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parti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essenziali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copertina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quarta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di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copertina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indice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.</a:t>
            </a:r>
          </a:p>
          <a:p>
            <a:pPr marL="174625" marR="0" lvl="0" indent="-174625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cs typeface="Arial"/>
              </a:rPr>
              <a:t>Il resto </a:t>
            </a:r>
            <a:r>
              <a:rPr lang="en-US" altLang="ko-KR" dirty="0" err="1">
                <a:solidFill>
                  <a:srgbClr val="000000"/>
                </a:solidFill>
                <a:latin typeface="Arial" charset="0"/>
                <a:cs typeface="Arial"/>
              </a:rPr>
              <a:t>viene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charset="0"/>
                <a:cs typeface="Arial"/>
              </a:rPr>
              <a:t>scorso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charset="0"/>
                <a:cs typeface="Arial"/>
              </a:rPr>
              <a:t>velocemente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8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la lettura esplorativa od orientativa (</a:t>
            </a:r>
            <a:r>
              <a:rPr lang="it-IT" altLang="it-IT" dirty="0" err="1"/>
              <a:t>skimming</a:t>
            </a:r>
            <a:r>
              <a:rPr lang="it-IT" alt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altLang="it-IT" dirty="0">
                <a:solidFill>
                  <a:srgbClr val="000000"/>
                </a:solidFill>
              </a:rPr>
              <a:t>Osserviamo il titolo, i disegni, le illustrazioni, la grafica, le didascalie: “Cosa fa venire in mente?”</a:t>
            </a:r>
          </a:p>
          <a:p>
            <a:pPr lvl="0"/>
            <a:r>
              <a:rPr lang="it-IT" altLang="it-IT" dirty="0">
                <a:solidFill>
                  <a:srgbClr val="000000"/>
                </a:solidFill>
              </a:rPr>
              <a:t>Proviamo a predire il tema del testo.</a:t>
            </a:r>
          </a:p>
          <a:p>
            <a:pPr lvl="0"/>
            <a:r>
              <a:rPr lang="it-IT" altLang="it-IT" dirty="0">
                <a:solidFill>
                  <a:srgbClr val="000000"/>
                </a:solidFill>
              </a:rPr>
              <a:t>Mettiamo a confronto le aspettative del lettore con le informazioni presenti nel testo.</a:t>
            </a:r>
          </a:p>
        </p:txBody>
      </p:sp>
      <p:sp>
        <p:nvSpPr>
          <p:cNvPr id="196612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1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8688" cy="1143000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Scanning: lettura </a:t>
            </a:r>
            <a:r>
              <a:rPr lang="it-IT" sz="3200" dirty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di  consultazione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0" y="1417638"/>
            <a:ext cx="2952328" cy="5078305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lvl="0"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Scanning.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E’ una lettura non sequenziale a balzi utilizzata di solito per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cercare un dato o un’informazione specifica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una guida telefonica o in un dizionario. </a:t>
            </a:r>
            <a:r>
              <a:rPr lang="it-IT" dirty="0">
                <a:solidFill>
                  <a:srgbClr val="000000"/>
                </a:solidFill>
              </a:rPr>
              <a:t>Lo scanning consiste </a:t>
            </a:r>
            <a:r>
              <a:rPr lang="it-IT" b="1" dirty="0">
                <a:solidFill>
                  <a:srgbClr val="000000"/>
                </a:solidFill>
              </a:rPr>
              <a:t>nel muovere velocemente gli occhi facendo un balzo </a:t>
            </a:r>
            <a:r>
              <a:rPr lang="it-IT" dirty="0">
                <a:solidFill>
                  <a:srgbClr val="000000"/>
                </a:solidFill>
              </a:rPr>
              <a:t>lungo la pagina per trovare specifiche parole e </a:t>
            </a:r>
            <a:r>
              <a:rPr lang="it-IT" dirty="0" err="1">
                <a:solidFill>
                  <a:srgbClr val="000000"/>
                </a:solidFill>
              </a:rPr>
              <a:t>frasi</a:t>
            </a:r>
            <a:r>
              <a:rPr lang="it-IT" altLang="it-IT" dirty="0" err="1">
                <a:solidFill>
                  <a:srgbClr val="000000"/>
                </a:solidFill>
                <a:latin typeface="Arial"/>
                <a:cs typeface="Arial"/>
              </a:rPr>
              <a:t>.Il</a:t>
            </a:r>
            <a:r>
              <a:rPr lang="it-IT" altLang="it-IT" dirty="0">
                <a:solidFill>
                  <a:srgbClr val="000000"/>
                </a:solidFill>
                <a:latin typeface="Arial"/>
                <a:cs typeface="Arial"/>
              </a:rPr>
              <a:t> lettore si sofferma soltanto quando trova l'informazione che sta cercando.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E’ poco praticata a scuola.</a:t>
            </a:r>
          </a:p>
        </p:txBody>
      </p:sp>
      <p:pic>
        <p:nvPicPr>
          <p:cNvPr id="8" name="Picture 2" descr="Risultati immagini per rana imma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89" y="3531022"/>
            <a:ext cx="33843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379440" y="1711690"/>
            <a:ext cx="5080992" cy="1323431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342848" marR="0" lvl="0" indent="-342848" algn="l" defTabSz="91430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  orienti solo verso la risposta al tuo quesito come una rana che procede facendo tanta strada a balzi. Questa volta però basta un salto!</a:t>
            </a:r>
          </a:p>
        </p:txBody>
      </p:sp>
    </p:spTree>
    <p:extLst>
      <p:ext uri="{BB962C8B-B14F-4D97-AF65-F5344CB8AC3E}">
        <p14:creationId xmlns:p14="http://schemas.microsoft.com/office/powerpoint/2010/main" val="10188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4289" y="1383493"/>
            <a:ext cx="2695575" cy="1289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95"/>
              </a:spcBef>
            </a:pPr>
            <a:r>
              <a:rPr sz="2700" spc="-229" dirty="0">
                <a:solidFill>
                  <a:srgbClr val="000000"/>
                </a:solidFill>
              </a:rPr>
              <a:t>Cerca </a:t>
            </a:r>
            <a:r>
              <a:rPr sz="2700" spc="25" dirty="0">
                <a:solidFill>
                  <a:srgbClr val="000000"/>
                </a:solidFill>
              </a:rPr>
              <a:t>tutte </a:t>
            </a:r>
            <a:r>
              <a:rPr sz="2700" spc="-70" dirty="0">
                <a:solidFill>
                  <a:srgbClr val="000000"/>
                </a:solidFill>
              </a:rPr>
              <a:t>le  </a:t>
            </a:r>
            <a:r>
              <a:rPr sz="2700" spc="-75" dirty="0">
                <a:solidFill>
                  <a:srgbClr val="000000"/>
                </a:solidFill>
              </a:rPr>
              <a:t>giornate </a:t>
            </a:r>
            <a:r>
              <a:rPr sz="2700" spc="-35" dirty="0">
                <a:solidFill>
                  <a:srgbClr val="000000"/>
                </a:solidFill>
              </a:rPr>
              <a:t>di</a:t>
            </a:r>
            <a:r>
              <a:rPr sz="2700" spc="-335" dirty="0">
                <a:solidFill>
                  <a:srgbClr val="000000"/>
                </a:solidFill>
              </a:rPr>
              <a:t> </a:t>
            </a:r>
            <a:r>
              <a:rPr sz="2700" spc="-204" dirty="0">
                <a:solidFill>
                  <a:srgbClr val="000000"/>
                </a:solidFill>
              </a:rPr>
              <a:t>vacanza</a:t>
            </a:r>
            <a:endParaRPr sz="2700"/>
          </a:p>
          <a:p>
            <a:pPr marL="295910">
              <a:lnSpc>
                <a:spcPts val="2915"/>
              </a:lnSpc>
            </a:pPr>
            <a:r>
              <a:rPr sz="2700" spc="-80" dirty="0">
                <a:solidFill>
                  <a:srgbClr val="000000"/>
                </a:solidFill>
              </a:rPr>
              <a:t>del </a:t>
            </a:r>
            <a:r>
              <a:rPr sz="2700" spc="-180" dirty="0">
                <a:solidFill>
                  <a:srgbClr val="000000"/>
                </a:solidFill>
              </a:rPr>
              <a:t>mese</a:t>
            </a:r>
            <a:r>
              <a:rPr sz="2700" spc="-250" dirty="0">
                <a:solidFill>
                  <a:srgbClr val="000000"/>
                </a:solidFill>
              </a:rPr>
              <a:t> </a:t>
            </a:r>
            <a:r>
              <a:rPr sz="2700" spc="-245" dirty="0">
                <a:solidFill>
                  <a:srgbClr val="000000"/>
                </a:solidFill>
              </a:rPr>
              <a:t>di….</a:t>
            </a:r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1714500" y="0"/>
            <a:ext cx="1266825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6775" y="303899"/>
            <a:ext cx="4010025" cy="2676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0192" y="3418497"/>
            <a:ext cx="167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Possibili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compiti…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80711" y="3718217"/>
            <a:ext cx="3512819" cy="1089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2487" y="3406118"/>
            <a:ext cx="4257675" cy="259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 rot="10800000" flipV="1">
            <a:off x="5264911" y="5048546"/>
            <a:ext cx="3744417" cy="55399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sz="1800" b="1" dirty="0"/>
              <a:t>Predisporre questionario V/F o aperti</a:t>
            </a: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 rot="10800000" flipV="1">
            <a:off x="5313886" y="5858418"/>
            <a:ext cx="3744417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32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it-IT" sz="1800" b="1" kern="0" dirty="0"/>
              <a:t>Associare titoli ad articoli</a:t>
            </a:r>
          </a:p>
        </p:txBody>
      </p:sp>
    </p:spTree>
    <p:extLst>
      <p:ext uri="{BB962C8B-B14F-4D97-AF65-F5344CB8AC3E}">
        <p14:creationId xmlns:p14="http://schemas.microsoft.com/office/powerpoint/2010/main" val="35062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79820" y="338327"/>
            <a:ext cx="854964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4602" y="470738"/>
            <a:ext cx="50444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Applicazioni</a:t>
            </a:r>
            <a:r>
              <a:rPr spc="-225" dirty="0"/>
              <a:t> </a:t>
            </a:r>
            <a:r>
              <a:rPr spc="-90" dirty="0"/>
              <a:t>didattiche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4602" y="2266887"/>
            <a:ext cx="131007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50" b="0" i="0" u="none" strike="noStrike" kern="1200" cap="none" spc="-660" normalizeH="0" baseline="0" noProof="0" dirty="0">
                <a:ln>
                  <a:noFill/>
                </a:ln>
                <a:solidFill>
                  <a:srgbClr val="FF388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 </a:t>
            </a:r>
            <a:r>
              <a:rPr kumimoji="0" sz="3200" b="0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2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balzi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4495" y="2026538"/>
            <a:ext cx="1266825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3074387" y="2159801"/>
            <a:ext cx="74296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034372" y="2693954"/>
            <a:ext cx="454928" cy="512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922893" y="1865032"/>
            <a:ext cx="10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 esplorare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38091" y="3051825"/>
            <a:ext cx="10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 ricercare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4437112"/>
            <a:ext cx="476704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In comune  hanno una pratica di lettura visiva</a:t>
            </a:r>
          </a:p>
        </p:txBody>
      </p:sp>
    </p:spTree>
    <p:extLst>
      <p:ext uri="{BB962C8B-B14F-4D97-AF65-F5344CB8AC3E}">
        <p14:creationId xmlns:p14="http://schemas.microsoft.com/office/powerpoint/2010/main" val="2805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err="1">
                <a:solidFill>
                  <a:srgbClr val="FFFF00"/>
                </a:solidFill>
                <a:ea typeface="+mn-ea"/>
              </a:rPr>
              <a:t>Exstensive</a:t>
            </a:r>
            <a:r>
              <a:rPr lang="it-IT" sz="4000" b="1" dirty="0">
                <a:solidFill>
                  <a:srgbClr val="FFFF00"/>
                </a:solidFill>
                <a:ea typeface="+mn-ea"/>
              </a:rPr>
              <a:t> </a:t>
            </a:r>
            <a:r>
              <a:rPr lang="it-IT" sz="4000" b="1" dirty="0" err="1">
                <a:solidFill>
                  <a:srgbClr val="FFFF00"/>
                </a:solidFill>
                <a:ea typeface="+mn-ea"/>
              </a:rPr>
              <a:t>reading</a:t>
            </a:r>
            <a:r>
              <a:rPr lang="it-IT" sz="4000" dirty="0">
                <a:solidFill>
                  <a:srgbClr val="FFFF00"/>
                </a:solidFill>
                <a:ea typeface="+mn-ea"/>
              </a:rPr>
              <a:t>: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3"/>
            <a:ext cx="8892480" cy="4525963"/>
          </a:xfrm>
        </p:spPr>
        <p:txBody>
          <a:bodyPr/>
          <a:lstStyle/>
          <a:p>
            <a:r>
              <a:rPr lang="it-IT" b="1" dirty="0" err="1"/>
              <a:t>Exstensive</a:t>
            </a:r>
            <a:r>
              <a:rPr lang="it-IT" b="1" dirty="0"/>
              <a:t> </a:t>
            </a:r>
            <a:r>
              <a:rPr lang="it-IT" b="1" dirty="0" err="1"/>
              <a:t>reading</a:t>
            </a:r>
            <a:r>
              <a:rPr lang="it-IT" dirty="0"/>
              <a:t>: </a:t>
            </a:r>
            <a:r>
              <a:rPr lang="it-IT" sz="2000" dirty="0"/>
              <a:t>per alcuni lettori è la sola disponibile </a:t>
            </a:r>
            <a:r>
              <a:rPr lang="it-IT" sz="2000" dirty="0">
                <a:latin typeface="Times-Roman"/>
              </a:rPr>
              <a:t>è quella che “spontaneamente” impieghiamo quando leggiamo, per il </a:t>
            </a:r>
            <a:r>
              <a:rPr lang="it-IT" sz="2000" b="1" dirty="0">
                <a:latin typeface="Times-Roman"/>
              </a:rPr>
              <a:t>piacere di leggere,</a:t>
            </a:r>
            <a:r>
              <a:rPr lang="it-IT" sz="2000" dirty="0">
                <a:latin typeface="Times-Roman"/>
              </a:rPr>
              <a:t> testi narrativi magari lunghi (come un romanzo),</a:t>
            </a:r>
            <a:r>
              <a:rPr lang="it-IT" sz="2000" dirty="0"/>
              <a:t> un articolo di giornale che piace, </a:t>
            </a:r>
            <a:r>
              <a:rPr lang="it-IT" sz="2000" dirty="0" err="1"/>
              <a:t>ecc</a:t>
            </a:r>
            <a:r>
              <a:rPr lang="it-IT" sz="2000" dirty="0"/>
              <a:t>… </a:t>
            </a:r>
            <a:r>
              <a:rPr lang="it-IT" sz="2000" dirty="0">
                <a:latin typeface="Times-Roman"/>
              </a:rPr>
              <a:t>: si tratta tendenzialmente di una lettura lineare e abbastanza veloce.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89" y="3851830"/>
            <a:ext cx="4901609" cy="245690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21387" y="4219296"/>
            <a:ext cx="4572000" cy="1585529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/>
          <a:p>
            <a:pPr marL="342848" marR="0" lvl="0" indent="-342848" algn="l" defTabSz="91430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 come una lepre che corre verso la sua tana</a:t>
            </a:r>
          </a:p>
        </p:txBody>
      </p:sp>
    </p:spTree>
    <p:extLst>
      <p:ext uri="{BB962C8B-B14F-4D97-AF65-F5344CB8AC3E}">
        <p14:creationId xmlns:p14="http://schemas.microsoft.com/office/powerpoint/2010/main" val="9289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79820" y="338327"/>
            <a:ext cx="854964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4602" y="470738"/>
            <a:ext cx="50444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Applicazioni</a:t>
            </a:r>
            <a:r>
              <a:rPr spc="-225" dirty="0"/>
              <a:t> </a:t>
            </a:r>
            <a:r>
              <a:rPr spc="-90" dirty="0"/>
              <a:t>didattiche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4602" y="3356992"/>
            <a:ext cx="1406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50" b="0" i="0" u="none" strike="noStrike" kern="1200" cap="none" spc="-665" normalizeH="0" baseline="0" noProof="0" dirty="0">
                <a:ln>
                  <a:noFill/>
                </a:ln>
                <a:solidFill>
                  <a:srgbClr val="FF388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  </a:t>
            </a:r>
            <a:r>
              <a:rPr kumimoji="0" sz="32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Veloce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35040" y="2874899"/>
            <a:ext cx="1576451" cy="1477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34481"/>
            <a:ext cx="9143999" cy="1684779"/>
          </a:xfrm>
        </p:spPr>
        <p:txBody>
          <a:bodyPr/>
          <a:lstStyle/>
          <a:p>
            <a:r>
              <a:rPr lang="it-IT" dirty="0" err="1">
                <a:solidFill>
                  <a:srgbClr val="FF0000"/>
                </a:solidFill>
              </a:rPr>
              <a:t>Extensive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reading</a:t>
            </a:r>
            <a:r>
              <a:rPr lang="it-IT" dirty="0">
                <a:solidFill>
                  <a:srgbClr val="FF0000"/>
                </a:solidFill>
              </a:rPr>
              <a:t>                       Piacere di leggere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262" y="3139852"/>
            <a:ext cx="4110947" cy="16847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Project work</a:t>
            </a:r>
          </a:p>
          <a:p>
            <a:pPr marL="0" indent="0">
              <a:buNone/>
            </a:pPr>
            <a:r>
              <a:rPr lang="it-IT" dirty="0"/>
              <a:t>«Lettura e biblioteca»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146443" y="1521002"/>
            <a:ext cx="3881941" cy="520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marL="342848" indent="-34284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848" marR="0" lvl="0" indent="-34284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La  lettura estensiva (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extensive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reading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), a differenza della lettura intensiva (che vedremo), propone la lettura per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puro piacere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, come arricchimento cognitivo e emotivo, 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senza doversi necessariamente cimentare nello svolgimento di esercizi o prove di verifica di vario genere, schede libro,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05759"/>
                </a:solidFill>
                <a:effectLst/>
                <a:uLnTx/>
                <a:uFillTx/>
                <a:latin typeface="Open Sans"/>
                <a:ea typeface="+mn-ea"/>
                <a:cs typeface="Arial"/>
              </a:rPr>
              <a:t>ecc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erif"/>
                <a:ea typeface="+mn-ea"/>
                <a:cs typeface="Arial"/>
              </a:rPr>
              <a:t>.  I bambini devono inoltre essere lasciati liberi sia di scegliere il libro in base ai loro interessi, sia di cambiarlo nel caso in cui non piaccia. Fondamentale poi è che i libri siano scelti dall’insegnante in base al livello linguistico raggiunto. 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9" y="1658396"/>
            <a:ext cx="1572904" cy="14814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27584" y="4824633"/>
            <a:ext cx="273630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maitre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34481"/>
            <a:ext cx="9143999" cy="1684779"/>
          </a:xfrm>
        </p:spPr>
        <p:txBody>
          <a:bodyPr/>
          <a:lstStyle/>
          <a:p>
            <a:r>
              <a:rPr lang="it-IT" dirty="0" err="1">
                <a:solidFill>
                  <a:srgbClr val="FF0000"/>
                </a:solidFill>
              </a:rPr>
              <a:t>Extensive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reading</a:t>
            </a:r>
            <a:r>
              <a:rPr lang="it-IT" dirty="0">
                <a:solidFill>
                  <a:srgbClr val="FF0000"/>
                </a:solidFill>
              </a:rPr>
              <a:t>                       Piacere di leggere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029" y="3139852"/>
            <a:ext cx="4320480" cy="16847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Project work</a:t>
            </a:r>
          </a:p>
          <a:p>
            <a:pPr marL="0" indent="0">
              <a:buNone/>
            </a:pPr>
            <a:r>
              <a:rPr lang="it-IT" dirty="0"/>
              <a:t>«Lettura e biblioteca»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5076056" y="1719262"/>
            <a:ext cx="37547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marL="342848" indent="-34284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848" marR="0" lvl="0" indent="-34284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Attività di lettura e animazione di storie ( lettura individuale e collettiva; lettura ad alta voce.) </a:t>
            </a:r>
          </a:p>
          <a:p>
            <a:pPr marL="342848" marR="0" lvl="0" indent="-34284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Conversazioni e riflessioni relative a quanto letto. </a:t>
            </a:r>
          </a:p>
          <a:p>
            <a:pPr marL="342848" marR="0" lvl="0" indent="-34284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Letture da parte degli alunni di brani di varia tipologia e libri della biblioteca della scuola, privilegiando quelli più vicini ai loro interessi e alla loro età</a:t>
            </a:r>
          </a:p>
          <a:p>
            <a:pPr marL="342848" marR="0" lvl="0" indent="-34284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Realizzazione di slogan creativi per stimolare e promuovere il piacere di leggere.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9" y="1658396"/>
            <a:ext cx="1572904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92896" y="2276872"/>
            <a:ext cx="5472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/>
              <a:t>Turbolettore</a:t>
            </a:r>
            <a:endParaRPr lang="it-IT" sz="4400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App</a:t>
            </a:r>
            <a:r>
              <a:rPr lang="it-IT" dirty="0" smtClean="0"/>
              <a:t> scaricabile liberamente da internet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8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34481"/>
            <a:ext cx="9143999" cy="1684779"/>
          </a:xfrm>
        </p:spPr>
        <p:txBody>
          <a:bodyPr/>
          <a:lstStyle/>
          <a:p>
            <a:r>
              <a:rPr lang="it-IT" dirty="0" err="1">
                <a:solidFill>
                  <a:srgbClr val="FF0000"/>
                </a:solidFill>
              </a:rPr>
              <a:t>Extensive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reading</a:t>
            </a:r>
            <a:r>
              <a:rPr lang="it-IT" dirty="0">
                <a:solidFill>
                  <a:srgbClr val="FF0000"/>
                </a:solidFill>
              </a:rPr>
              <a:t>                       Piacere di leggere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029" y="3139852"/>
            <a:ext cx="3678899" cy="16847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Project work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9" y="1658396"/>
            <a:ext cx="1572904" cy="148145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114800" y="26369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TimesNewRomanPSMT"/>
              </a:rPr>
              <a:t>L’attenzione alla lettura che</a:t>
            </a:r>
          </a:p>
          <a:p>
            <a:r>
              <a:rPr lang="it-IT" dirty="0">
                <a:latin typeface="TimesNewRomanPSMT"/>
              </a:rPr>
              <a:t>si pratica per diletto e arricchimento personale dovrebbe dunque essere equilibrata da quella</a:t>
            </a:r>
          </a:p>
          <a:p>
            <a:r>
              <a:rPr lang="it-IT" dirty="0">
                <a:latin typeface="TimesNewRomanPSMT"/>
              </a:rPr>
              <a:t>per la lettura che e imposta da scopi pratici, la lettura funzionale.</a:t>
            </a:r>
          </a:p>
          <a:p>
            <a:r>
              <a:rPr lang="it-IT" b="1" dirty="0">
                <a:latin typeface="TimesNewRomanPSMT"/>
              </a:rPr>
              <a:t>Solo testi letterari? </a:t>
            </a:r>
            <a:r>
              <a:rPr lang="it-IT" dirty="0"/>
              <a:t>Testi di informazione, testi normativi, istruzioni per l’uso, comunicazioni professionali ecc.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032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6626" y="2060848"/>
            <a:ext cx="8899106" cy="1815882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Il </a:t>
            </a:r>
            <a:r>
              <a:rPr kumimoji="0" lang="it-IT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cloze</a:t>
            </a: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(testo bucato), ovvero il completamento.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Colmare i buchi leggendo 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 descr="Risultati immagini per cloze immagine 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23" y="4005064"/>
            <a:ext cx="23812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Sviluppare la lettura inferenziale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Come se leggessimo un testo in… una lingua straniera che non conosciamo.</a:t>
            </a:r>
          </a:p>
          <a:p>
            <a:pPr marL="0" indent="0" eaLnBrk="1" hangingPunct="1">
              <a:buNone/>
            </a:pPr>
            <a:endParaRPr lang="it-IT" altLang="it-IT" dirty="0"/>
          </a:p>
        </p:txBody>
      </p:sp>
      <p:sp>
        <p:nvSpPr>
          <p:cNvPr id="191492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8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7744" y="764704"/>
            <a:ext cx="4102692" cy="610842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>
              <a:spcBef>
                <a:spcPts val="83"/>
              </a:spcBef>
            </a:pPr>
            <a:r>
              <a:rPr spc="-4" dirty="0"/>
              <a:t>Cenni</a:t>
            </a:r>
            <a:r>
              <a:rPr spc="-35" dirty="0"/>
              <a:t> </a:t>
            </a:r>
            <a:r>
              <a:rPr spc="-13" dirty="0"/>
              <a:t>teorici.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886" y="1556793"/>
            <a:ext cx="7158360" cy="3637874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311655" marR="4453" lvl="0" indent="-300526" algn="l" defTabSz="801401" rtl="0" eaLnBrk="1" fontAlgn="auto" latinLnBrk="0" hangingPunct="1">
              <a:lnSpc>
                <a:spcPct val="999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1655" algn="l"/>
              </a:tabLst>
              <a:defRPr/>
            </a:pPr>
            <a:r>
              <a:rPr kumimoji="0" lang="it-IT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 comprendere  un testo noi mettiamo in atto la cosiddetta , cioè la «grammatica dell’anticipazione».</a:t>
            </a:r>
            <a:r>
              <a:rPr kumimoji="0" lang="it-IT" sz="21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1" i="0" u="none" strike="noStrike" kern="1200" cap="none" spc="-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expectancy</a:t>
            </a:r>
            <a:r>
              <a:rPr kumimoji="0" lang="it-IT" sz="21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1" i="0" u="none" strike="noStrike" kern="1200" cap="none" spc="-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grammar</a:t>
            </a:r>
            <a:endParaRPr kumimoji="0" lang="it-IT" sz="2100" b="0" i="0" u="none" strike="noStrike" kern="1200" cap="none" spc="-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1655" marR="4453" lvl="0" indent="-300526" algn="l" defTabSz="801401" rtl="0" eaLnBrk="1" fontAlgn="auto" latinLnBrk="0" hangingPunct="1">
              <a:lnSpc>
                <a:spcPct val="999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1655" algn="l"/>
              </a:tabLst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Consiste nella capacità di prevedere che cosa può essere detto all’interno di una sequenza verbale o nel prefigurare ciò che può trovarsi in un dato testo.</a:t>
            </a:r>
          </a:p>
          <a:p>
            <a:pPr marL="311655" marR="4453" lvl="0" indent="-300526" algn="l" defTabSz="801401" rtl="0" eaLnBrk="1" fontAlgn="auto" latinLnBrk="0" hangingPunct="1">
              <a:lnSpc>
                <a:spcPct val="999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1655" algn="l"/>
              </a:tabLst>
              <a:defRPr/>
            </a:pPr>
            <a:r>
              <a:rPr kumimoji="0" lang="it-IT" sz="2400" b="0" i="0" u="none" strike="noStrike" kern="120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+mn-ea"/>
                <a:cs typeface="Calibri"/>
              </a:rPr>
              <a:t>Formuliamo delle ipotesi esplicative per capire avvalendoci dei </a:t>
            </a:r>
            <a:r>
              <a:rPr kumimoji="0" lang="it-IT" sz="2400" b="1" i="0" u="none" strike="noStrike" kern="120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+mn-ea"/>
                <a:cs typeface="Calibri"/>
              </a:rPr>
              <a:t>processi inferenziali</a:t>
            </a:r>
            <a:r>
              <a:rPr kumimoji="0" lang="it-IT" sz="2400" b="0" i="0" u="none" strike="noStrike" kern="120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+mn-ea"/>
                <a:cs typeface="Calibri"/>
              </a:rPr>
              <a:t>.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Std-Book"/>
                <a:ea typeface="+mn-ea"/>
                <a:cs typeface="+mn-cs"/>
              </a:rPr>
              <a:t>La mente umana cerca di riconoscere strutture coerenti, conformi alle aspettative per dare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Std-Book"/>
                <a:ea typeface="+mn-ea"/>
                <a:cs typeface="+mn-cs"/>
              </a:rPr>
              <a:t>senso.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Std-Book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857316" y="6177612"/>
            <a:ext cx="1759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1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9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9195" y="324065"/>
            <a:ext cx="7128792" cy="615553"/>
          </a:xfrm>
        </p:spPr>
        <p:txBody>
          <a:bodyPr/>
          <a:lstStyle/>
          <a:p>
            <a:r>
              <a:rPr lang="it-IT" sz="4000" kern="1200" spc="-4" dirty="0">
                <a:solidFill>
                  <a:prstClr val="black"/>
                </a:solidFill>
              </a:rPr>
              <a:t>Seguendo l'</a:t>
            </a:r>
            <a:r>
              <a:rPr lang="it-IT" sz="4000" kern="1200" spc="-4" dirty="0" err="1">
                <a:solidFill>
                  <a:prstClr val="black"/>
                </a:solidFill>
              </a:rPr>
              <a:t>expectancy</a:t>
            </a:r>
            <a:r>
              <a:rPr lang="it-IT" sz="4000" kern="1200" spc="-4" dirty="0">
                <a:solidFill>
                  <a:prstClr val="black"/>
                </a:solidFill>
              </a:rPr>
              <a:t> </a:t>
            </a:r>
            <a:r>
              <a:rPr lang="it-IT" sz="4000" kern="1200" spc="-4" dirty="0" err="1">
                <a:solidFill>
                  <a:prstClr val="black"/>
                </a:solidFill>
              </a:rPr>
              <a:t>grammar</a:t>
            </a:r>
            <a:r>
              <a:rPr lang="it-IT" sz="4000" kern="1200" spc="-4" dirty="0">
                <a:solidFill>
                  <a:prstClr val="black"/>
                </a:solidFill>
              </a:rPr>
              <a:t>..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59632" y="2295027"/>
            <a:ext cx="6102424" cy="3059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Std-Book"/>
                <a:ea typeface="+mn-ea"/>
                <a:cs typeface="+mn-cs"/>
              </a:rPr>
              <a:t>I buchi  vengono riempiti attingendo il senso dal contesto disponibile.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Std-Book"/>
                <a:ea typeface="+mn-ea"/>
                <a:cs typeface="+mn-cs"/>
              </a:rPr>
              <a:t>Insomma le nostre aspettative, desunte dalla percezione complessiva della struttura, ci permettono di attribuire un senso alla parola sconosciuta e quindi di capire cosa c’è scritto.</a:t>
            </a:r>
            <a:endParaRPr kumimoji="0" lang="it-IT" sz="2400" b="0" i="0" u="none" strike="noStrike" kern="1200" cap="none" spc="-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/>
              <a:ea typeface="+mn-ea"/>
              <a:cs typeface="Calibri"/>
            </a:endParaRPr>
          </a:p>
          <a:p>
            <a:pPr marL="311655" marR="4453" lvl="0" indent="-300526" algn="l" defTabSz="801401" rtl="0" eaLnBrk="1" fontAlgn="auto" latinLnBrk="0" hangingPunct="1">
              <a:lnSpc>
                <a:spcPct val="999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1655" algn="l"/>
              </a:tabLst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6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cloze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6896010" cy="4739759"/>
          </a:xfrm>
        </p:spPr>
        <p:txBody>
          <a:bodyPr/>
          <a:lstStyle/>
          <a:p>
            <a:r>
              <a:rPr lang="it-IT" sz="2800" dirty="0"/>
              <a:t>il </a:t>
            </a:r>
            <a:r>
              <a:rPr lang="it-IT" sz="2800" dirty="0" err="1"/>
              <a:t>cloze</a:t>
            </a:r>
            <a:r>
              <a:rPr lang="it-IT" sz="2800" dirty="0"/>
              <a:t> messo a punto da </a:t>
            </a:r>
            <a:r>
              <a:rPr lang="it-IT" sz="2800" i="0" kern="1200" dirty="0">
                <a:solidFill>
                  <a:prstClr val="black"/>
                </a:solidFill>
              </a:rPr>
              <a:t>Wilson </a:t>
            </a:r>
            <a:r>
              <a:rPr lang="it-IT" sz="2800" i="0" kern="1200" spc="-35" dirty="0">
                <a:solidFill>
                  <a:prstClr val="black"/>
                </a:solidFill>
              </a:rPr>
              <a:t>Taylor </a:t>
            </a:r>
            <a:r>
              <a:rPr lang="it-IT" sz="2800" i="0" kern="1200" spc="-4" dirty="0">
                <a:solidFill>
                  <a:prstClr val="black"/>
                </a:solidFill>
              </a:rPr>
              <a:t>(</a:t>
            </a:r>
            <a:r>
              <a:rPr lang="en-US" sz="2800" spc="-18" dirty="0">
                <a:solidFill>
                  <a:prstClr val="black"/>
                </a:solidFill>
              </a:rPr>
              <a:t>’Cloze’ </a:t>
            </a:r>
            <a:r>
              <a:rPr lang="en-US" sz="2800" spc="-4" dirty="0">
                <a:solidFill>
                  <a:prstClr val="black"/>
                </a:solidFill>
              </a:rPr>
              <a:t>Procedure: </a:t>
            </a:r>
            <a:r>
              <a:rPr lang="en-US" sz="2800" dirty="0">
                <a:solidFill>
                  <a:prstClr val="black"/>
                </a:solidFill>
              </a:rPr>
              <a:t>A </a:t>
            </a:r>
            <a:r>
              <a:rPr lang="en-US" sz="2800" spc="-9" dirty="0">
                <a:solidFill>
                  <a:prstClr val="black"/>
                </a:solidFill>
              </a:rPr>
              <a:t>New </a:t>
            </a:r>
            <a:r>
              <a:rPr lang="en-US" sz="2800" spc="-35" dirty="0">
                <a:solidFill>
                  <a:prstClr val="black"/>
                </a:solidFill>
              </a:rPr>
              <a:t>Tool </a:t>
            </a:r>
            <a:r>
              <a:rPr lang="en-US" sz="2800" spc="-9" dirty="0">
                <a:solidFill>
                  <a:prstClr val="black"/>
                </a:solidFill>
              </a:rPr>
              <a:t>for </a:t>
            </a:r>
            <a:r>
              <a:rPr lang="en-US" sz="2800" dirty="0">
                <a:solidFill>
                  <a:prstClr val="black"/>
                </a:solidFill>
              </a:rPr>
              <a:t>Measuring </a:t>
            </a:r>
            <a:r>
              <a:rPr lang="en-US" sz="2800" spc="-9" dirty="0">
                <a:solidFill>
                  <a:prstClr val="black"/>
                </a:solidFill>
              </a:rPr>
              <a:t>Readability </a:t>
            </a:r>
            <a:r>
              <a:rPr lang="it-IT" sz="2800" i="0" kern="1200" spc="-4" dirty="0">
                <a:solidFill>
                  <a:prstClr val="black"/>
                </a:solidFill>
              </a:rPr>
              <a:t>1953) </a:t>
            </a:r>
            <a:r>
              <a:rPr lang="it-IT" sz="2800" dirty="0"/>
              <a:t>per misurare la leggibilità di un testo. Ma è utile anche per la comprensibilità.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i="0" dirty="0"/>
              <a:t>Un testo leggibile permette al lettore di anticipare e predire quello che verrà nella catena verbale e quindi di comprenderlo.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i="0" dirty="0"/>
              <a:t>A livello di controllo della comprensione tanto meglio un testo viene compreso, tanto più facilmente il lettore  riesce ad individuare le parole che sono state eliminate.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i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5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193" y="766531"/>
            <a:ext cx="6010388" cy="1088458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sz="3500" spc="-4" dirty="0"/>
              <a:t>Il </a:t>
            </a:r>
            <a:r>
              <a:rPr sz="3500" i="1" spc="-26" dirty="0"/>
              <a:t>cloze </a:t>
            </a:r>
            <a:r>
              <a:rPr sz="3500" dirty="0"/>
              <a:t>è </a:t>
            </a:r>
            <a:r>
              <a:rPr sz="3500" spc="-4" dirty="0"/>
              <a:t>un </a:t>
            </a:r>
            <a:r>
              <a:rPr sz="3500" spc="-13" dirty="0"/>
              <a:t>tecnica</a:t>
            </a:r>
            <a:r>
              <a:rPr sz="3500" spc="-53" dirty="0"/>
              <a:t> </a:t>
            </a:r>
            <a:r>
              <a:rPr sz="3500" spc="-13" dirty="0"/>
              <a:t>metacognitiva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122606" y="2636912"/>
            <a:ext cx="6894924" cy="1426449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311655" marR="94609" lvl="0" indent="-300526" algn="l" defTabSz="801401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2212" algn="l"/>
                <a:tab pos="4215144" algn="l"/>
              </a:tabLst>
              <a:defRPr/>
            </a:pPr>
            <a:r>
              <a:rPr kumimoji="0" sz="23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 </a:t>
            </a:r>
            <a:r>
              <a:rPr kumimoji="0" sz="2300" b="1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cloze </a:t>
            </a:r>
            <a:r>
              <a:rPr kumimoji="0" lang="it-IT" sz="2300" b="1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sollecita la  </a:t>
            </a:r>
            <a:r>
              <a:rPr kumimoji="0" lang="it-IT" sz="2300" b="1" i="1" u="none" strike="noStrike" kern="1200" cap="none" spc="-13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metacognizione</a:t>
            </a:r>
            <a:r>
              <a:rPr kumimoji="0" lang="it-IT" sz="2300" b="1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in quanto sottopone ad analisi critica la capacità </a:t>
            </a:r>
            <a:r>
              <a:rPr kumimoji="0" sz="23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 </a:t>
            </a:r>
            <a:r>
              <a:rPr kumimoji="0" sz="23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capacità </a:t>
            </a:r>
            <a:r>
              <a:rPr kumimoji="0" sz="23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</a:t>
            </a:r>
            <a:r>
              <a:rPr kumimoji="0" sz="23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procedere per  </a:t>
            </a:r>
            <a:r>
              <a:rPr kumimoji="0" sz="2300" b="1" i="0" u="none" strike="noStrike" kern="1200" cap="none" spc="-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ipotesi</a:t>
            </a:r>
            <a:r>
              <a:rPr kumimoji="0" sz="23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3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alla ricerca della strategia più efficace</a:t>
            </a:r>
            <a:r>
              <a:rPr kumimoji="0" sz="2300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lang="it-IT" sz="2300" b="0" i="0" u="none" strike="noStrike" kern="1200" cap="none" spc="-1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857316" y="6177612"/>
            <a:ext cx="1759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1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9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253" y="611750"/>
            <a:ext cx="5467938" cy="1211006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>
              <a:spcBef>
                <a:spcPts val="83"/>
              </a:spcBef>
            </a:pPr>
            <a:r>
              <a:rPr spc="-4" dirty="0"/>
              <a:t>In che </a:t>
            </a:r>
            <a:r>
              <a:rPr spc="-9" dirty="0"/>
              <a:t>cosa </a:t>
            </a:r>
            <a:r>
              <a:rPr spc="-18" dirty="0"/>
              <a:t>consiste </a:t>
            </a:r>
            <a:r>
              <a:rPr spc="-4" dirty="0"/>
              <a:t>il</a:t>
            </a:r>
            <a:r>
              <a:rPr spc="44" dirty="0"/>
              <a:t> </a:t>
            </a:r>
            <a:r>
              <a:rPr i="1" spc="-22" dirty="0"/>
              <a:t>cloze</a:t>
            </a:r>
            <a:r>
              <a:rPr spc="-22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0796" y="2596343"/>
            <a:ext cx="6864516" cy="2128467"/>
          </a:xfrm>
          <a:prstGeom prst="rect">
            <a:avLst/>
          </a:prstGeom>
        </p:spPr>
        <p:txBody>
          <a:bodyPr vert="horz" wrap="square" lIns="0" tIns="77914" rIns="0" bIns="0" rtlCol="0">
            <a:spAutoFit/>
          </a:bodyPr>
          <a:lstStyle/>
          <a:p>
            <a:pPr marL="311100" marR="131897" lvl="0" indent="-299968" algn="l" defTabSz="801401" rtl="0" eaLnBrk="1" fontAlgn="auto" latinLnBrk="0" hangingPunct="1">
              <a:lnSpc>
                <a:spcPct val="80000"/>
              </a:lnSpc>
              <a:spcBef>
                <a:spcPts val="61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2212" algn="l"/>
              </a:tabLst>
              <a:defRPr/>
            </a:pP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procedura </a:t>
            </a:r>
            <a:r>
              <a:rPr kumimoji="0" sz="2200" b="1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cloze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è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una </a:t>
            </a:r>
            <a:r>
              <a:rPr kumimoji="0" sz="22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tecnica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 </a:t>
            </a:r>
            <a:r>
              <a:rPr kumimoji="0" sz="2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consiste 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nell'inserimento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 </a:t>
            </a:r>
            <a:r>
              <a:rPr kumimoji="0" sz="2200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testo </a:t>
            </a:r>
            <a:r>
              <a:rPr kumimoji="0" sz="22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delle 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parole precedentemente  </a:t>
            </a:r>
            <a:r>
              <a:rPr kumimoji="0" sz="2200" b="0" i="0" u="none" strike="noStrike" kern="1200" cap="none" spc="-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cancellate</a:t>
            </a:r>
            <a:r>
              <a:rPr kumimoji="0" sz="2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lang="it-IT" sz="2200" b="0" i="0" u="none" strike="noStrike" kern="1200" cap="none" spc="-9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1100" marR="131897" lvl="0" indent="-299968" algn="l" defTabSz="801401" rtl="0" eaLnBrk="1" fontAlgn="auto" latinLnBrk="0" hangingPunct="1">
              <a:lnSpc>
                <a:spcPct val="80000"/>
              </a:lnSpc>
              <a:spcBef>
                <a:spcPts val="61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2212" algn="l"/>
              </a:tabLst>
              <a:defRPr/>
            </a:pPr>
            <a:r>
              <a:rPr kumimoji="0" lang="it-IT" sz="2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E’ un voler ricostruire il significato di parole precedentemente cancellato </a:t>
            </a:r>
            <a:r>
              <a:rPr kumimoji="0" lang="it-IT" sz="22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indovinando</a:t>
            </a:r>
            <a:r>
              <a:rPr kumimoji="0" lang="it-IT" sz="2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pPr marL="311100" marR="131897" lvl="0" indent="-299968" algn="l" defTabSz="801401" rtl="0" eaLnBrk="1" fontAlgn="auto" latinLnBrk="0" hangingPunct="1">
              <a:lnSpc>
                <a:spcPct val="80000"/>
              </a:lnSpc>
              <a:spcBef>
                <a:spcPts val="61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2212" algn="l"/>
              </a:tabLst>
              <a:defRPr/>
            </a:pPr>
            <a:r>
              <a:rPr kumimoji="0" lang="it-IT" sz="2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E’ un ricorrere alla conoscenza testuale andando oltre l’aspetto lessicale o frasale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857316" y="6177612"/>
            <a:ext cx="1759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1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0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36127"/>
            <a:ext cx="7272807" cy="600164"/>
          </a:xfrm>
        </p:spPr>
        <p:txBody>
          <a:bodyPr/>
          <a:lstStyle/>
          <a:p>
            <a:r>
              <a:rPr lang="it-IT" dirty="0"/>
              <a:t>Iniziare con una lettura globale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6896010" cy="3096745"/>
          </a:xfrm>
        </p:spPr>
        <p:txBody>
          <a:bodyPr/>
          <a:lstStyle/>
          <a:p>
            <a:pPr marL="311100" marR="198681" lvl="0" indent="-299968" algn="l" defTabSz="801401" rtl="0" eaLnBrk="1" fontAlgn="auto" latinLnBrk="0" hangingPunct="1">
              <a:lnSpc>
                <a:spcPts val="2104"/>
              </a:lnSpc>
              <a:spcBef>
                <a:spcPts val="50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1655" algn="l"/>
              </a:tabLst>
              <a:defRPr/>
            </a:pPr>
            <a:r>
              <a:rPr lang="it-IT" sz="2200" i="0" kern="1200" dirty="0">
                <a:solidFill>
                  <a:prstClr val="black"/>
                </a:solidFill>
              </a:rPr>
              <a:t>Nella </a:t>
            </a:r>
            <a:r>
              <a:rPr lang="it-IT" sz="2200" i="0" kern="1200" spc="-9" dirty="0">
                <a:solidFill>
                  <a:prstClr val="black"/>
                </a:solidFill>
              </a:rPr>
              <a:t>preparazione </a:t>
            </a:r>
            <a:r>
              <a:rPr lang="it-IT" sz="2200" i="0" kern="1200" spc="-4" dirty="0">
                <a:solidFill>
                  <a:prstClr val="black"/>
                </a:solidFill>
              </a:rPr>
              <a:t>del </a:t>
            </a:r>
            <a:r>
              <a:rPr lang="it-IT" sz="2200" kern="1200" spc="-13" dirty="0" err="1">
                <a:solidFill>
                  <a:prstClr val="black"/>
                </a:solidFill>
              </a:rPr>
              <a:t>cloze</a:t>
            </a:r>
            <a:r>
              <a:rPr lang="it-IT" sz="2200" i="0" kern="1200" spc="-13" dirty="0">
                <a:solidFill>
                  <a:prstClr val="black"/>
                </a:solidFill>
              </a:rPr>
              <a:t>, </a:t>
            </a:r>
            <a:r>
              <a:rPr lang="it-IT" sz="2200" i="0" kern="1200" dirty="0">
                <a:solidFill>
                  <a:prstClr val="black"/>
                </a:solidFill>
              </a:rPr>
              <a:t>il </a:t>
            </a:r>
            <a:r>
              <a:rPr lang="it-IT" sz="2200" i="0" kern="1200" spc="-9" dirty="0">
                <a:solidFill>
                  <a:prstClr val="black"/>
                </a:solidFill>
              </a:rPr>
              <a:t>docente, </a:t>
            </a:r>
            <a:r>
              <a:rPr lang="it-IT" sz="2200" i="0" kern="1200" spc="-4" dirty="0">
                <a:solidFill>
                  <a:prstClr val="black"/>
                </a:solidFill>
              </a:rPr>
              <a:t>per </a:t>
            </a:r>
            <a:r>
              <a:rPr lang="it-IT" sz="2200" i="0" kern="1200" spc="-13" dirty="0">
                <a:solidFill>
                  <a:prstClr val="black"/>
                </a:solidFill>
              </a:rPr>
              <a:t>permettere  </a:t>
            </a:r>
            <a:r>
              <a:rPr lang="it-IT" sz="2200" i="0" kern="1200" spc="-22" dirty="0">
                <a:solidFill>
                  <a:prstClr val="black"/>
                </a:solidFill>
              </a:rPr>
              <a:t>all’allievo </a:t>
            </a:r>
            <a:r>
              <a:rPr lang="it-IT" sz="2200" i="0" kern="1200" spc="-4" dirty="0">
                <a:solidFill>
                  <a:prstClr val="black"/>
                </a:solidFill>
              </a:rPr>
              <a:t>una prima </a:t>
            </a:r>
            <a:r>
              <a:rPr lang="it-IT" sz="2200" b="1" i="0" kern="1200" spc="-9" dirty="0">
                <a:solidFill>
                  <a:prstClr val="black"/>
                </a:solidFill>
              </a:rPr>
              <a:t>attivazione </a:t>
            </a:r>
            <a:r>
              <a:rPr lang="it-IT" sz="2200" b="1" i="0" kern="1200" dirty="0">
                <a:solidFill>
                  <a:prstClr val="black"/>
                </a:solidFill>
              </a:rPr>
              <a:t>dei </a:t>
            </a:r>
            <a:r>
              <a:rPr lang="it-IT" sz="2200" b="1" i="0" kern="1200" spc="-4" dirty="0">
                <a:solidFill>
                  <a:prstClr val="black"/>
                </a:solidFill>
              </a:rPr>
              <a:t>processi </a:t>
            </a:r>
            <a:r>
              <a:rPr lang="it-IT" sz="2200" b="1" i="0" kern="1200" dirty="0">
                <a:solidFill>
                  <a:prstClr val="black"/>
                </a:solidFill>
              </a:rPr>
              <a:t>di  </a:t>
            </a:r>
            <a:r>
              <a:rPr lang="it-IT" sz="2200" b="1" i="0" kern="1200" spc="-9" dirty="0">
                <a:solidFill>
                  <a:prstClr val="black"/>
                </a:solidFill>
              </a:rPr>
              <a:t>comprensione </a:t>
            </a:r>
            <a:r>
              <a:rPr lang="it-IT" sz="2200" b="1" i="0" kern="1200" dirty="0">
                <a:solidFill>
                  <a:prstClr val="black"/>
                </a:solidFill>
              </a:rPr>
              <a:t>e </a:t>
            </a:r>
            <a:r>
              <a:rPr lang="it-IT" sz="2200" b="1" i="0" kern="1200" spc="-9" dirty="0">
                <a:solidFill>
                  <a:prstClr val="black"/>
                </a:solidFill>
              </a:rPr>
              <a:t>contestualizzazione</a:t>
            </a:r>
            <a:r>
              <a:rPr lang="it-IT" sz="2200" i="0" kern="1200" spc="-9" dirty="0">
                <a:solidFill>
                  <a:prstClr val="black"/>
                </a:solidFill>
              </a:rPr>
              <a:t>, </a:t>
            </a:r>
            <a:r>
              <a:rPr lang="it-IT" sz="2200" i="0" kern="1200" spc="-4" dirty="0">
                <a:solidFill>
                  <a:prstClr val="black"/>
                </a:solidFill>
              </a:rPr>
              <a:t>non </a:t>
            </a:r>
            <a:r>
              <a:rPr lang="it-IT" sz="2200" i="0" kern="1200" spc="-9" dirty="0">
                <a:solidFill>
                  <a:prstClr val="black"/>
                </a:solidFill>
              </a:rPr>
              <a:t>interviene </a:t>
            </a:r>
            <a:r>
              <a:rPr lang="it-IT" sz="2200" i="0" kern="1200" dirty="0">
                <a:solidFill>
                  <a:prstClr val="black"/>
                </a:solidFill>
              </a:rPr>
              <a:t>sulla  </a:t>
            </a:r>
            <a:r>
              <a:rPr lang="it-IT" sz="2200" i="0" kern="1200" spc="-4" dirty="0">
                <a:solidFill>
                  <a:prstClr val="black"/>
                </a:solidFill>
              </a:rPr>
              <a:t>prima </a:t>
            </a:r>
            <a:r>
              <a:rPr lang="it-IT" sz="2200" i="0" kern="1200" dirty="0">
                <a:solidFill>
                  <a:prstClr val="black"/>
                </a:solidFill>
              </a:rPr>
              <a:t>o </a:t>
            </a:r>
            <a:r>
              <a:rPr lang="it-IT" sz="2200" i="0" kern="1200" spc="-9" dirty="0">
                <a:solidFill>
                  <a:prstClr val="black"/>
                </a:solidFill>
              </a:rPr>
              <a:t>seconda </a:t>
            </a:r>
            <a:r>
              <a:rPr lang="it-IT" sz="2200" i="0" kern="1200" spc="-13" dirty="0">
                <a:solidFill>
                  <a:prstClr val="black"/>
                </a:solidFill>
              </a:rPr>
              <a:t>riga </a:t>
            </a:r>
            <a:r>
              <a:rPr lang="it-IT" sz="2200" i="0" kern="1200" spc="-4" dirty="0">
                <a:solidFill>
                  <a:prstClr val="black"/>
                </a:solidFill>
              </a:rPr>
              <a:t>del </a:t>
            </a:r>
            <a:r>
              <a:rPr lang="it-IT" sz="2200" i="0" kern="1200" spc="-22" dirty="0">
                <a:solidFill>
                  <a:prstClr val="black"/>
                </a:solidFill>
              </a:rPr>
              <a:t>testo, </a:t>
            </a:r>
            <a:r>
              <a:rPr lang="it-IT" sz="2200" i="0" kern="1200" spc="-4" dirty="0">
                <a:solidFill>
                  <a:prstClr val="black"/>
                </a:solidFill>
              </a:rPr>
              <a:t>ma </a:t>
            </a:r>
            <a:r>
              <a:rPr lang="it-IT" sz="2200" i="0" kern="1200" dirty="0">
                <a:solidFill>
                  <a:prstClr val="black"/>
                </a:solidFill>
              </a:rPr>
              <a:t>solo sulle </a:t>
            </a:r>
            <a:r>
              <a:rPr lang="it-IT" sz="2200" i="0" kern="1200" spc="-9" dirty="0">
                <a:solidFill>
                  <a:prstClr val="black"/>
                </a:solidFill>
              </a:rPr>
              <a:t>successive,  </a:t>
            </a:r>
            <a:r>
              <a:rPr lang="it-IT" sz="2200" i="0" kern="1200" dirty="0">
                <a:solidFill>
                  <a:prstClr val="black"/>
                </a:solidFill>
              </a:rPr>
              <a:t>eliminando </a:t>
            </a:r>
            <a:r>
              <a:rPr lang="it-IT" sz="2200" i="0" kern="1200" spc="-4" dirty="0">
                <a:solidFill>
                  <a:prstClr val="black"/>
                </a:solidFill>
              </a:rPr>
              <a:t>una </a:t>
            </a:r>
            <a:r>
              <a:rPr lang="it-IT" sz="2200" i="0" kern="1200" spc="-9" dirty="0">
                <a:solidFill>
                  <a:prstClr val="black"/>
                </a:solidFill>
              </a:rPr>
              <a:t>parola </a:t>
            </a:r>
            <a:r>
              <a:rPr lang="it-IT" sz="2200" i="0" kern="1200" dirty="0">
                <a:solidFill>
                  <a:prstClr val="black"/>
                </a:solidFill>
              </a:rPr>
              <a:t>a </a:t>
            </a:r>
            <a:r>
              <a:rPr lang="it-IT" sz="2200" i="0" kern="1200" spc="-9" dirty="0">
                <a:solidFill>
                  <a:prstClr val="black"/>
                </a:solidFill>
              </a:rPr>
              <a:t>intervalli regolari </a:t>
            </a:r>
            <a:r>
              <a:rPr lang="it-IT" sz="2200" i="0" kern="1200" spc="-4" dirty="0">
                <a:solidFill>
                  <a:prstClr val="black"/>
                </a:solidFill>
              </a:rPr>
              <a:t>(per </a:t>
            </a:r>
            <a:r>
              <a:rPr lang="it-IT" sz="2200" i="0" kern="1200" spc="-9" dirty="0">
                <a:solidFill>
                  <a:prstClr val="black"/>
                </a:solidFill>
              </a:rPr>
              <a:t>esempio,  </a:t>
            </a:r>
            <a:r>
              <a:rPr lang="it-IT" sz="2200" i="0" kern="1200" spc="-4" dirty="0">
                <a:solidFill>
                  <a:prstClr val="black"/>
                </a:solidFill>
              </a:rPr>
              <a:t>ogni</a:t>
            </a:r>
            <a:r>
              <a:rPr lang="it-IT" sz="2200" i="0" kern="1200" spc="-13" dirty="0">
                <a:solidFill>
                  <a:prstClr val="black"/>
                </a:solidFill>
              </a:rPr>
              <a:t> </a:t>
            </a:r>
            <a:r>
              <a:rPr lang="it-IT" sz="2200" i="0" kern="1200" spc="-9" dirty="0">
                <a:solidFill>
                  <a:prstClr val="black"/>
                </a:solidFill>
              </a:rPr>
              <a:t>settima).</a:t>
            </a:r>
          </a:p>
          <a:p>
            <a:pPr marL="311100" marR="198681" lvl="0" indent="-299968" algn="l" defTabSz="801401" rtl="0" eaLnBrk="1" fontAlgn="auto" latinLnBrk="0" hangingPunct="1">
              <a:lnSpc>
                <a:spcPts val="2104"/>
              </a:lnSpc>
              <a:spcBef>
                <a:spcPts val="50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1655" algn="l"/>
              </a:tabLst>
              <a:defRPr/>
            </a:pPr>
            <a:endParaRPr lang="it-IT" sz="2200" i="0" kern="1200" dirty="0">
              <a:solidFill>
                <a:prstClr val="black"/>
              </a:solidFill>
            </a:endParaRPr>
          </a:p>
          <a:p>
            <a:pPr marL="311100" marR="4453" lvl="0" indent="-299968" algn="l" defTabSz="801401" rtl="0" eaLnBrk="1" fontAlgn="auto" latinLnBrk="0" hangingPunct="1">
              <a:lnSpc>
                <a:spcPct val="80000"/>
              </a:lnSpc>
              <a:spcBef>
                <a:spcPts val="53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2212" algn="l"/>
              </a:tabLst>
              <a:defRPr/>
            </a:pPr>
            <a:r>
              <a:rPr lang="it-IT" sz="2200" i="0" kern="1200" spc="-44" dirty="0">
                <a:solidFill>
                  <a:prstClr val="black"/>
                </a:solidFill>
              </a:rPr>
              <a:t>L’allievo, </a:t>
            </a:r>
            <a:r>
              <a:rPr lang="it-IT" sz="2200" i="0" kern="1200" spc="-4" dirty="0">
                <a:solidFill>
                  <a:prstClr val="black"/>
                </a:solidFill>
              </a:rPr>
              <a:t>una </a:t>
            </a:r>
            <a:r>
              <a:rPr lang="it-IT" sz="2200" i="0" kern="1200" spc="-13" dirty="0">
                <a:solidFill>
                  <a:prstClr val="black"/>
                </a:solidFill>
              </a:rPr>
              <a:t>volta </a:t>
            </a:r>
            <a:r>
              <a:rPr lang="it-IT" sz="2200" i="0" kern="1200" spc="-18" dirty="0">
                <a:solidFill>
                  <a:prstClr val="black"/>
                </a:solidFill>
              </a:rPr>
              <a:t>avuta </a:t>
            </a:r>
            <a:r>
              <a:rPr lang="it-IT" sz="2200" i="0" kern="1200" dirty="0">
                <a:solidFill>
                  <a:prstClr val="black"/>
                </a:solidFill>
              </a:rPr>
              <a:t>la visione globale </a:t>
            </a:r>
            <a:r>
              <a:rPr lang="it-IT" sz="2200" i="0" kern="1200" spc="-4" dirty="0">
                <a:solidFill>
                  <a:prstClr val="black"/>
                </a:solidFill>
              </a:rPr>
              <a:t>del </a:t>
            </a:r>
            <a:r>
              <a:rPr lang="it-IT" sz="2200" i="0" kern="1200" spc="-18" dirty="0">
                <a:solidFill>
                  <a:prstClr val="black"/>
                </a:solidFill>
              </a:rPr>
              <a:t>testo </a:t>
            </a:r>
            <a:r>
              <a:rPr lang="it-IT" sz="2200" i="0" kern="1200" dirty="0">
                <a:solidFill>
                  <a:prstClr val="black"/>
                </a:solidFill>
              </a:rPr>
              <a:t>e  </a:t>
            </a:r>
            <a:r>
              <a:rPr lang="it-IT" sz="2200" i="0" kern="1200" spc="-9" dirty="0">
                <a:solidFill>
                  <a:prstClr val="black"/>
                </a:solidFill>
              </a:rPr>
              <a:t>riconosciuto </a:t>
            </a:r>
            <a:r>
              <a:rPr lang="it-IT" sz="2200" i="0" kern="1200" spc="-26" dirty="0">
                <a:solidFill>
                  <a:prstClr val="black"/>
                </a:solidFill>
              </a:rPr>
              <a:t>l’ambito </a:t>
            </a:r>
            <a:r>
              <a:rPr lang="it-IT" sz="2200" i="0" kern="1200" spc="-4" dirty="0">
                <a:solidFill>
                  <a:prstClr val="black"/>
                </a:solidFill>
              </a:rPr>
              <a:t>di </a:t>
            </a:r>
            <a:r>
              <a:rPr lang="it-IT" sz="2200" i="0" kern="1200" spc="-13" dirty="0">
                <a:solidFill>
                  <a:prstClr val="black"/>
                </a:solidFill>
              </a:rPr>
              <a:t>riferimento, deve </a:t>
            </a:r>
            <a:r>
              <a:rPr lang="it-IT" sz="2200" i="0" kern="1200" spc="-9" dirty="0">
                <a:solidFill>
                  <a:prstClr val="black"/>
                </a:solidFill>
              </a:rPr>
              <a:t>inserire, </a:t>
            </a:r>
            <a:r>
              <a:rPr lang="it-IT" sz="2200" i="0" kern="1200" spc="-4" dirty="0">
                <a:solidFill>
                  <a:prstClr val="black"/>
                </a:solidFill>
              </a:rPr>
              <a:t>se non </a:t>
            </a:r>
            <a:r>
              <a:rPr lang="it-IT" sz="2200" i="0" kern="1200" dirty="0">
                <a:solidFill>
                  <a:prstClr val="black"/>
                </a:solidFill>
              </a:rPr>
              <a:t>la  </a:t>
            </a:r>
            <a:r>
              <a:rPr lang="it-IT" sz="2200" i="0" kern="1200" spc="-9" dirty="0">
                <a:solidFill>
                  <a:prstClr val="black"/>
                </a:solidFill>
              </a:rPr>
              <a:t>parola </a:t>
            </a:r>
            <a:r>
              <a:rPr lang="it-IT" sz="2200" i="0" kern="1200" spc="-4" dirty="0">
                <a:solidFill>
                  <a:prstClr val="black"/>
                </a:solidFill>
              </a:rPr>
              <a:t>che </a:t>
            </a:r>
            <a:r>
              <a:rPr lang="it-IT" sz="2200" i="0" kern="1200" dirty="0">
                <a:solidFill>
                  <a:prstClr val="black"/>
                </a:solidFill>
              </a:rPr>
              <a:t>è </a:t>
            </a:r>
            <a:r>
              <a:rPr lang="it-IT" sz="2200" i="0" kern="1200" spc="-22" dirty="0">
                <a:solidFill>
                  <a:prstClr val="black"/>
                </a:solidFill>
              </a:rPr>
              <a:t>stata </a:t>
            </a:r>
            <a:r>
              <a:rPr lang="it-IT" sz="2200" i="0" kern="1200" spc="-4" dirty="0">
                <a:solidFill>
                  <a:prstClr val="black"/>
                </a:solidFill>
              </a:rPr>
              <a:t>eliminata, almeno una </a:t>
            </a:r>
            <a:r>
              <a:rPr lang="it-IT" sz="2200" i="0" kern="1200" spc="-13" dirty="0">
                <a:solidFill>
                  <a:prstClr val="black"/>
                </a:solidFill>
              </a:rPr>
              <a:t>appropriata </a:t>
            </a:r>
            <a:r>
              <a:rPr lang="it-IT" sz="2200" i="0" kern="1200" dirty="0">
                <a:solidFill>
                  <a:prstClr val="black"/>
                </a:solidFill>
              </a:rPr>
              <a:t>o </a:t>
            </a:r>
            <a:r>
              <a:rPr lang="it-IT" sz="2200" i="0" kern="1200" spc="-4" dirty="0">
                <a:solidFill>
                  <a:prstClr val="black"/>
                </a:solidFill>
              </a:rPr>
              <a:t>un  sinonimo.</a:t>
            </a:r>
            <a:endParaRPr lang="it-IT" sz="2200" i="0" kern="1200" dirty="0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8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37236" y="2924944"/>
            <a:ext cx="6896010" cy="2154436"/>
          </a:xfrm>
        </p:spPr>
        <p:txBody>
          <a:bodyPr/>
          <a:lstStyle/>
          <a:p>
            <a:r>
              <a:rPr lang="it-IT" sz="2800" dirty="0"/>
              <a:t>Per fare questo  il lettore deve aver compreso l’informazione prima e dopo la parola cancellata facendo riferimento al significato globale del testo mettendo in atto una competenza sintattica e semantica.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1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95736" y="40466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Decodifica  decifrazione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2286000" y="199783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Saper </a:t>
            </a:r>
            <a:r>
              <a:rPr lang="it-IT" dirty="0"/>
              <a:t>leggere significa, prima di tutto, </a:t>
            </a:r>
            <a:r>
              <a:rPr lang="it-IT" b="1" dirty="0"/>
              <a:t>saper decodificare</a:t>
            </a:r>
            <a:r>
              <a:rPr lang="it-IT" dirty="0"/>
              <a:t>. La decodifica dei grafemi in fonemi è costituita dal passaggio da un’unità </a:t>
            </a:r>
            <a:r>
              <a:rPr lang="it-IT" b="1" dirty="0"/>
              <a:t>visiva </a:t>
            </a:r>
            <a:r>
              <a:rPr lang="it-IT" dirty="0"/>
              <a:t>a una </a:t>
            </a:r>
            <a:r>
              <a:rPr lang="it-IT" b="1" dirty="0"/>
              <a:t>uditiva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Per </a:t>
            </a:r>
            <a:r>
              <a:rPr lang="it-IT" dirty="0"/>
              <a:t>progredire nella lettura il bambino deve </a:t>
            </a:r>
            <a:r>
              <a:rPr lang="it-IT" b="1" dirty="0"/>
              <a:t>saper decifrare </a:t>
            </a:r>
            <a:r>
              <a:rPr lang="it-IT" dirty="0"/>
              <a:t>da solo le nuove sequenze di caratteri per </a:t>
            </a:r>
            <a:r>
              <a:rPr lang="it-IT" b="1" dirty="0"/>
              <a:t>riconoscerv</a:t>
            </a:r>
            <a:r>
              <a:rPr lang="it-IT" dirty="0"/>
              <a:t>i delle parole di cui conosce già la pronuncia e il significato, e automatizzare progressivamente l’insieme di questa catena di elaborazione. </a:t>
            </a:r>
          </a:p>
        </p:txBody>
      </p:sp>
    </p:spTree>
    <p:extLst>
      <p:ext uri="{BB962C8B-B14F-4D97-AF65-F5344CB8AC3E}">
        <p14:creationId xmlns:p14="http://schemas.microsoft.com/office/powerpoint/2010/main" val="10099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04" y="268591"/>
            <a:ext cx="5904656" cy="610842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>
              <a:spcBef>
                <a:spcPts val="83"/>
              </a:spcBef>
            </a:pPr>
            <a:r>
              <a:rPr spc="-35" dirty="0"/>
              <a:t>Varianti </a:t>
            </a:r>
            <a:r>
              <a:rPr spc="-4" dirty="0"/>
              <a:t>del </a:t>
            </a:r>
            <a:r>
              <a:rPr i="1" spc="-26" dirty="0"/>
              <a:t>cloze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0851" y="1391869"/>
            <a:ext cx="6878634" cy="4382669"/>
          </a:xfrm>
          <a:prstGeom prst="rect">
            <a:avLst/>
          </a:prstGeom>
        </p:spPr>
        <p:txBody>
          <a:bodyPr vert="horz" wrap="square" lIns="0" tIns="73461" rIns="0" bIns="0" rtlCol="0">
            <a:spAutoFit/>
          </a:bodyPr>
          <a:lstStyle/>
          <a:p>
            <a:pPr marL="461918" marR="545398" lvl="0" indent="-450788" algn="l" defTabSz="801401" rtl="0" eaLnBrk="1" fontAlgn="auto" latinLnBrk="0" hangingPunct="1">
              <a:lnSpc>
                <a:spcPts val="2016"/>
              </a:lnSpc>
              <a:spcBef>
                <a:spcPts val="578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461918" algn="l"/>
                <a:tab pos="462475" algn="l"/>
              </a:tabLst>
              <a:defRPr/>
            </a:pP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 </a:t>
            </a:r>
            <a:r>
              <a:rPr kumimoji="0" sz="21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criterio </a:t>
            </a: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</a:t>
            </a:r>
            <a:r>
              <a:rPr kumimoji="0" sz="21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cancellazione </a:t>
            </a: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ogni </a:t>
            </a:r>
            <a:r>
              <a:rPr kumimoji="0" sz="21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settima parola </a:t>
            </a: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è  </a:t>
            </a:r>
            <a:r>
              <a:rPr kumimoji="0" sz="2100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sistematico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indipendentemente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dal </a:t>
            </a:r>
            <a:r>
              <a:rPr kumimoji="0" sz="21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fatto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 si </a:t>
            </a:r>
            <a:r>
              <a:rPr kumimoji="0" sz="2100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tratti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 nome, di 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verbo,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</a:t>
            </a: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aggettivo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avverbio.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1918" marR="225394" lvl="0" indent="-450788" algn="l" defTabSz="801401" rtl="0" eaLnBrk="1" fontAlgn="auto" latinLnBrk="0" hangingPunct="1">
              <a:lnSpc>
                <a:spcPct val="80000"/>
              </a:lnSpc>
              <a:spcBef>
                <a:spcPts val="522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461918" algn="l"/>
                <a:tab pos="462475" algn="l"/>
              </a:tabLst>
              <a:defRPr/>
            </a:pP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alcuni </a:t>
            </a:r>
            <a:r>
              <a:rPr kumimoji="0" sz="2100" b="1" i="1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cloze</a:t>
            </a:r>
            <a:r>
              <a:rPr kumimoji="0" sz="21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1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21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parole vengono </a:t>
            </a:r>
            <a:r>
              <a:rPr kumimoji="0" sz="2100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cancellate  progressivamente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iniziando,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 </a:t>
            </a: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esempio,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 ogni </a:t>
            </a: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settima  parola, </a:t>
            </a:r>
            <a:r>
              <a:rPr kumimoji="0" sz="2100" b="0" i="0" u="none" strike="noStrike" kern="1200" cap="none" spc="-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per,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poi, </a:t>
            </a: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passare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ogni 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sesta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e,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finalmente,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ogni  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quinta.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1655" marR="0" lvl="0" indent="-300526" algn="l" defTabSz="801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1655" algn="l"/>
              </a:tabLst>
              <a:defRPr/>
            </a:pP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Altre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varianti: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61887" marR="4453" lvl="1" indent="-400143" algn="l" defTabSz="801401" rtl="0" eaLnBrk="1" fontAlgn="auto" latinLnBrk="0" hangingPunct="1">
              <a:lnSpc>
                <a:spcPts val="1683"/>
              </a:lnSpc>
              <a:spcBef>
                <a:spcPts val="421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761887" algn="l"/>
                <a:tab pos="762444" algn="l"/>
              </a:tabLst>
              <a:defRPr/>
            </a:pPr>
            <a:r>
              <a:rPr kumimoji="0" sz="1800" b="0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Cloze </a:t>
            </a:r>
            <a:r>
              <a:rPr kumimoji="0" sz="1800" b="0" i="1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facilitati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con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calce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parole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inserire, spesso con </a:t>
            </a:r>
            <a:r>
              <a:rPr kumimoji="0" sz="1800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l’aggiunta 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una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parola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più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parole</a:t>
            </a:r>
            <a:r>
              <a:rPr kumimoji="0" sz="1800" b="0" i="0" u="none" strike="noStrike" kern="1200" cap="none" spc="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intruse</a:t>
            </a:r>
            <a:r>
              <a:rPr kumimoji="0" lang="it-IT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oppure del disegno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61887" marR="431310" lvl="1" indent="-400701" algn="l" defTabSz="801401" rtl="0" eaLnBrk="1" fontAlgn="auto" latinLnBrk="0" hangingPunct="1">
              <a:lnSpc>
                <a:spcPts val="1683"/>
              </a:lnSpc>
              <a:spcBef>
                <a:spcPts val="416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761887" algn="l"/>
                <a:tab pos="762444" algn="l"/>
              </a:tabLst>
              <a:defRPr/>
            </a:pPr>
            <a:r>
              <a:rPr kumimoji="0" sz="1800" b="0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Cloze </a:t>
            </a:r>
            <a:r>
              <a:rPr kumimoji="0" sz="1800" b="0" i="1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 </a:t>
            </a:r>
            <a:r>
              <a:rPr kumimoji="0" sz="1800" b="0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LIM,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funzione di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oscuramento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 </a:t>
            </a:r>
            <a:r>
              <a:rPr kumimoji="0" sz="1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rettangoli  colorati;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61887" marR="53982" lvl="1" indent="-400701" algn="l" defTabSz="801401" rtl="0" eaLnBrk="1" fontAlgn="auto" latinLnBrk="0" hangingPunct="1">
              <a:lnSpc>
                <a:spcPts val="1683"/>
              </a:lnSpc>
              <a:spcBef>
                <a:spcPts val="416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761887" algn="l"/>
                <a:tab pos="762444" algn="l"/>
              </a:tabLst>
              <a:defRPr/>
            </a:pPr>
            <a:r>
              <a:rPr kumimoji="0" sz="1800" b="0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Dettato‐cloze,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sulla base del quale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devono essere inserite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un </a:t>
            </a:r>
            <a:r>
              <a:rPr kumimoji="0" sz="180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testo 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solo le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parole</a:t>
            </a:r>
            <a:r>
              <a:rPr kumimoji="0" sz="1800" b="0" i="0" u="none" strike="noStrike" kern="1200" cap="none" spc="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mancanti;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61887" marR="32835" lvl="1" indent="-400701" algn="l" defTabSz="801401" rtl="0" eaLnBrk="1" fontAlgn="auto" latinLnBrk="0" hangingPunct="1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761887" algn="l"/>
                <a:tab pos="762444" algn="l"/>
              </a:tabLst>
              <a:defRPr/>
            </a:pPr>
            <a:r>
              <a:rPr kumimoji="0" sz="1800" b="0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Cloze </a:t>
            </a:r>
            <a:r>
              <a:rPr kumimoji="0" sz="1800" b="0" i="1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orali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quando,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seguito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una pausa del </a:t>
            </a:r>
            <a:r>
              <a:rPr kumimoji="0" sz="1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registratore,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devono  </a:t>
            </a:r>
            <a:r>
              <a:rPr kumimoji="0" sz="1800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fare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ipotesi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sul </a:t>
            </a:r>
            <a:r>
              <a:rPr kumimoji="0" sz="1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concetto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sulla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frase</a:t>
            </a:r>
            <a:r>
              <a:rPr kumimoji="0" sz="18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seguente.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857316" y="6177612"/>
            <a:ext cx="1759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1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9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9" y="736127"/>
            <a:ext cx="6813708" cy="1200329"/>
          </a:xfrm>
        </p:spPr>
        <p:txBody>
          <a:bodyPr/>
          <a:lstStyle/>
          <a:p>
            <a:r>
              <a:rPr lang="it-IT" dirty="0"/>
              <a:t>Somministrazione  del </a:t>
            </a:r>
            <a:r>
              <a:rPr lang="it-IT" dirty="0" err="1"/>
              <a:t>cloze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27927" y="2348880"/>
            <a:ext cx="6896010" cy="2585323"/>
          </a:xfrm>
        </p:spPr>
        <p:txBody>
          <a:bodyPr/>
          <a:lstStyle/>
          <a:p>
            <a:r>
              <a:rPr lang="it-IT" sz="2800" dirty="0"/>
              <a:t>Tempo massimo: 45’</a:t>
            </a:r>
          </a:p>
          <a:p>
            <a:r>
              <a:rPr lang="it-IT" sz="2800" dirty="0"/>
              <a:t>La maestra presenta la prova e si astiene da ogni intervento</a:t>
            </a:r>
          </a:p>
          <a:p>
            <a:r>
              <a:rPr lang="it-IT" sz="2800" dirty="0"/>
              <a:t>La prova potrebbe essere utilizzata per la valutazione  in ingresso alla scuola media (secondaria di primo grado)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5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Revisione del </a:t>
            </a:r>
            <a:r>
              <a:rPr lang="it-IT" dirty="0" err="1"/>
              <a:t>cloze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1306" y="1469106"/>
            <a:ext cx="7355110" cy="4616648"/>
          </a:xfrm>
        </p:spPr>
        <p:txBody>
          <a:bodyPr/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Ogni “</a:t>
            </a:r>
            <a:r>
              <a:rPr lang="it-IT" altLang="it-IT" sz="20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cloze</a:t>
            </a:r>
            <a:r>
              <a:rPr lang="it-IT" altLang="it-IT" sz="20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è stato conteggiato 1 punto se integrato in modo accettabile; 0,5 punti e integrato in modo “parzialmente accettabile” e 0 punti se integrato in modo non accettabile o lasciato bianco.</a:t>
            </a:r>
            <a:endParaRPr lang="it-IT" altLang="it-IT" sz="2000" i="0" dirty="0"/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state considerate “parzialmente accettabili” le integrazioni realizzate con sinonimi, iperonimi (termini generali) o iponimi (</a:t>
            </a:r>
            <a:r>
              <a:rPr lang="it-IT" altLang="it-IT" sz="20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sottoordinati</a:t>
            </a:r>
            <a:r>
              <a:rPr lang="it-IT" altLang="it-IT" sz="20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meno precisi; si è solitamente richiesto l’accordo morfologico</a:t>
            </a:r>
            <a:endParaRPr lang="it-IT" altLang="it-IT" sz="2000" i="0" dirty="0">
              <a:latin typeface="Arial" panose="020B0604020202020204" pitchFamily="34" charset="0"/>
            </a:endParaRPr>
          </a:p>
          <a:p>
            <a:endParaRPr lang="it-IT" dirty="0"/>
          </a:p>
          <a:p>
            <a:r>
              <a:rPr lang="it-IT" sz="3600" dirty="0"/>
              <a:t>E’ bene farla insieme in modo di acquisire le spiegazioni delle risposte </a:t>
            </a:r>
            <a:r>
              <a:rPr lang="it-IT" sz="3600" dirty="0" smtClean="0"/>
              <a:t>possibili.</a:t>
            </a:r>
            <a:endParaRPr lang="it-IT" sz="3600" dirty="0"/>
          </a:p>
          <a:p>
            <a:r>
              <a:rPr lang="it-IT" sz="3600" dirty="0"/>
              <a:t>Tabulare le risposte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132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lang="it-IT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2263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3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4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754" y="841703"/>
            <a:ext cx="4760468" cy="549849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sz="3500" spc="-4" dirty="0"/>
              <a:t>Il </a:t>
            </a:r>
            <a:r>
              <a:rPr sz="3500" i="1" spc="-26" dirty="0"/>
              <a:t>cloze </a:t>
            </a:r>
            <a:r>
              <a:rPr lang="it-IT" sz="3500" i="1" spc="-26" dirty="0" err="1"/>
              <a:t>sitografia</a:t>
            </a:r>
            <a:endParaRPr sz="3500" dirty="0"/>
          </a:p>
        </p:txBody>
      </p:sp>
      <p:sp>
        <p:nvSpPr>
          <p:cNvPr id="3" name="object 3"/>
          <p:cNvSpPr txBox="1"/>
          <p:nvPr/>
        </p:nvSpPr>
        <p:spPr>
          <a:xfrm>
            <a:off x="1259632" y="3933056"/>
            <a:ext cx="5337620" cy="1755307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311655" marR="0" lvl="0" indent="-300526" algn="l" defTabSz="801401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00" algn="l"/>
                <a:tab pos="311655" algn="l"/>
              </a:tabLst>
              <a:defRPr/>
            </a:pP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Alcuni 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software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creazione di</a:t>
            </a:r>
            <a:r>
              <a:rPr kumimoji="0" sz="21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00" b="0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cloze: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1831" marR="0" lvl="0" indent="-400701" algn="l" defTabSz="801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11831" algn="l"/>
                <a:tab pos="412386" algn="l"/>
              </a:tabLst>
              <a:defRPr/>
            </a:pP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Hot 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Potatoes:</a:t>
            </a:r>
            <a:r>
              <a:rPr kumimoji="0" sz="2100" b="0" i="0" u="none" strike="noStrike" kern="120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00" b="0" i="0" u="heavy" strike="noStrike" kern="1200" cap="none" spc="-9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http://hotpot.uvic.ca/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1831" marR="0" lvl="0" indent="-400701" algn="l" defTabSz="801401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11831" algn="l"/>
                <a:tab pos="412386" algn="l"/>
              </a:tabLst>
              <a:defRPr/>
            </a:pPr>
            <a:r>
              <a:rPr kumimoji="0" sz="2100" b="0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Cloze</a:t>
            </a:r>
            <a:r>
              <a:rPr kumimoji="0" sz="21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2100" b="0" i="0" u="none" strike="noStrike" kern="1200" cap="none" spc="-18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00" b="0" i="0" u="heavy" strike="noStrike" kern="1200" cap="none" spc="-18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http://cloze1.software.informer.com/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1831" marR="0" lvl="0" indent="-400701" algn="l" defTabSz="801401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11831" algn="l"/>
                <a:tab pos="412386" algn="l"/>
              </a:tabLst>
              <a:defRPr/>
            </a:pPr>
            <a:r>
              <a:rPr kumimoji="0" sz="2100" b="0" i="1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Cloze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quiz builder:</a:t>
            </a:r>
            <a:r>
              <a:rPr kumimoji="0" sz="2100" b="0" i="0" u="none" strike="noStrike" kern="1200" cap="none" spc="22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00" b="0" i="0" u="heavy" strike="noStrike" kern="1200" cap="none" spc="-13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/>
              </a:rPr>
              <a:t>http://www.learnclick.com/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3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Adriano Grossi 6/9/2018</a:t>
            </a:r>
            <a:endParaRPr kumimoji="0" sz="1100" b="0" i="0" u="none" strike="noStrike" kern="1200" cap="none" spc="-13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857316" y="6177612"/>
            <a:ext cx="1759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1" marR="0" lvl="0" indent="0" algn="l" defTabSz="914259" rtl="0" eaLnBrk="1" fontAlgn="auto" latinLnBrk="0" hangingPunct="1">
              <a:lnSpc>
                <a:spcPts val="10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2261" marR="0" lvl="0" indent="0" algn="l" defTabSz="914259" rtl="0" eaLnBrk="1" fontAlgn="auto" latinLnBrk="0" hangingPunct="1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75656" y="2113055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http://www.memorbalia.it/studidicaso/defcloze/clozehome.htm#utilizzo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55722" y="2930722"/>
            <a:ext cx="5780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http://didatticando.altervista.org/cloze.html</a:t>
            </a:r>
          </a:p>
        </p:txBody>
      </p:sp>
    </p:spTree>
    <p:extLst>
      <p:ext uri="{BB962C8B-B14F-4D97-AF65-F5344CB8AC3E}">
        <p14:creationId xmlns:p14="http://schemas.microsoft.com/office/powerpoint/2010/main" val="9945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91440" tIns="45720" rIns="91440" bIns="45720" anchor="ctr"/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https://www.bancadelleemozioni.it/flash/testo/cloze01.html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9ED7-DDCC-4936-8DA9-2FE932B6F9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12568"/>
          </a:xfrm>
        </p:spPr>
        <p:txBody>
          <a:bodyPr/>
          <a:lstStyle/>
          <a:p>
            <a:r>
              <a:rPr lang="it-IT" sz="4000" dirty="0"/>
              <a:t>Il lettore strategico. Reading </a:t>
            </a:r>
            <a:r>
              <a:rPr lang="it-IT" sz="4000" dirty="0" err="1"/>
              <a:t>skills</a:t>
            </a:r>
            <a:r>
              <a:rPr lang="it-IT" sz="4000" dirty="0"/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3600" dirty="0"/>
              <a:t>PW su  tipologie di </a:t>
            </a:r>
            <a:r>
              <a:rPr lang="it-IT" sz="3600" b="1" dirty="0"/>
              <a:t>lettura selettiva</a:t>
            </a:r>
            <a:r>
              <a:rPr lang="it-IT" sz="3600" dirty="0"/>
              <a:t>: 1)</a:t>
            </a:r>
            <a:r>
              <a:rPr lang="it-IT" sz="3600" b="1" dirty="0" err="1"/>
              <a:t>Skimming</a:t>
            </a:r>
            <a:r>
              <a:rPr lang="it-IT" sz="3600" dirty="0"/>
              <a:t> (lettura a scorrimento, scrematura, alla ricerca di ciò che  interessa- </a:t>
            </a:r>
            <a:r>
              <a:rPr lang="it-IT" sz="3600" dirty="0" err="1"/>
              <a:t>prelettura</a:t>
            </a:r>
            <a:r>
              <a:rPr lang="it-IT" sz="3600" dirty="0"/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/>
              <a:t>2)Scanning </a:t>
            </a:r>
            <a:r>
              <a:rPr lang="it-IT" sz="3600" dirty="0"/>
              <a:t>(lettura di consultazione).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/>
              <a:t>3)</a:t>
            </a:r>
            <a:r>
              <a:rPr lang="it-IT" sz="3600" b="1" dirty="0" err="1"/>
              <a:t>Extensive</a:t>
            </a:r>
            <a:r>
              <a:rPr lang="it-IT" sz="3600" b="1" dirty="0"/>
              <a:t> </a:t>
            </a:r>
            <a:r>
              <a:rPr lang="it-IT" sz="3600" b="1" dirty="0" err="1"/>
              <a:t>reading</a:t>
            </a:r>
            <a:r>
              <a:rPr lang="it-IT" sz="3600" b="1" dirty="0"/>
              <a:t> </a:t>
            </a:r>
            <a:r>
              <a:rPr lang="it-IT" sz="3600" dirty="0"/>
              <a:t>(piacere di leggere).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it-IT" sz="3600" dirty="0">
                <a:solidFill>
                  <a:srgbClr val="073E87"/>
                </a:solidFill>
              </a:rPr>
              <a:t>4)</a:t>
            </a:r>
            <a:r>
              <a:rPr lang="it-IT" sz="3600" dirty="0" err="1">
                <a:solidFill>
                  <a:srgbClr val="073E87"/>
                </a:solidFill>
              </a:rPr>
              <a:t>C</a:t>
            </a:r>
            <a:r>
              <a:rPr lang="it-IT" sz="3600" b="1" dirty="0" err="1">
                <a:solidFill>
                  <a:srgbClr val="073E87"/>
                </a:solidFill>
              </a:rPr>
              <a:t>loze</a:t>
            </a:r>
            <a:r>
              <a:rPr lang="it-IT" sz="3600" dirty="0">
                <a:solidFill>
                  <a:srgbClr val="073E87"/>
                </a:solidFill>
              </a:rPr>
              <a:t>. Colmare i buchi leggendo Lettura inferenziale.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Project work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Adriano Grossi 6/9/2018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A76E3-4667-4121-A9C5-B7B954350A30}" type="slidenum">
              <a:rPr kumimoji="0" lang="it-IT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pPr marL="0" marR="0" lvl="0" indent="0" algn="ct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0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/>
          <p:cNvSpPr>
            <a:spLocks noGrp="1"/>
          </p:cNvSpPr>
          <p:nvPr>
            <p:ph type="title"/>
          </p:nvPr>
        </p:nvSpPr>
        <p:spPr>
          <a:xfrm>
            <a:off x="684214" y="4581525"/>
            <a:ext cx="6408737" cy="1527175"/>
          </a:xfrm>
        </p:spPr>
        <p:txBody>
          <a:bodyPr/>
          <a:lstStyle/>
          <a:p>
            <a:r>
              <a:rPr lang="it-IT" altLang="it-IT"/>
              <a:t>adgrossi@unimore.it</a:t>
            </a:r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04816"/>
            <a:ext cx="4275138" cy="4275137"/>
          </a:xfrm>
        </p:spPr>
      </p:pic>
      <p:sp>
        <p:nvSpPr>
          <p:cNvPr id="74756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5707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24" indent="-228564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54" indent="-22856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85" indent="-228564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1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44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7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03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7475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5707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24" indent="-228564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54" indent="-22856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85" indent="-228564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1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44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7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03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EA795-06C7-4566-8B77-AC6955A61230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799784" cy="5688632"/>
          </a:xfrm>
        </p:spPr>
        <p:txBody>
          <a:bodyPr/>
          <a:lstStyle/>
          <a:p>
            <a:r>
              <a:rPr lang="it-IT" sz="3200" dirty="0">
                <a:latin typeface="TimesNewRomanPSMT"/>
              </a:rPr>
              <a:t>L’ostacolo alla comprensione, nella lettura autonoma, sembra risiedere nello sforzo che costa loro la semplice decifrazione del testo, dovuto a una padronanza insufficiente di quella che nella tassonomia della Bertocchi e denominata</a:t>
            </a:r>
            <a:br>
              <a:rPr lang="it-IT" sz="3200" dirty="0">
                <a:latin typeface="TimesNewRomanPSMT"/>
              </a:rPr>
            </a:br>
            <a:r>
              <a:rPr lang="it-IT" sz="3200" dirty="0">
                <a:latin typeface="TimesNewRomanPSMT"/>
              </a:rPr>
              <a:t>“competenza </a:t>
            </a:r>
            <a:r>
              <a:rPr lang="it-IT" sz="3200" dirty="0" smtClean="0">
                <a:latin typeface="TimesNewRomanPSMT"/>
              </a:rPr>
              <a:t>tecnica»</a:t>
            </a:r>
            <a:endParaRPr lang="it-IT" sz="32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9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03648" y="555010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Possiamo </a:t>
            </a:r>
            <a:r>
              <a:rPr lang="it-IT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dire </a:t>
            </a:r>
            <a:r>
              <a:rPr lang="it-IT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 la decodifica </a:t>
            </a:r>
            <a:r>
              <a:rPr lang="it-IT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inizia con la visione dei segni sulla carta (unità grafiche) che vengono </a:t>
            </a:r>
            <a:r>
              <a:rPr lang="it-IT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«decodificati» </a:t>
            </a:r>
            <a:r>
              <a:rPr lang="it-IT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 trasformati in parole, sintagmi e frasi, cioè in unità linguistiche. Queste devono essere elaborate per estrarne i significati: è il processo di comprensione.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63688" y="472514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kern="5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Cioè noi colleghiamo le </a:t>
            </a:r>
            <a:r>
              <a:rPr lang="it-IT" sz="2800" kern="50" dirty="0" err="1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microunità</a:t>
            </a:r>
            <a:r>
              <a:rPr lang="it-IT" sz="2800" kern="5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con il mondo dei concetti (lessico mentale).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cervello lavora così…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739" y="1752600"/>
            <a:ext cx="8577262" cy="4267200"/>
          </a:xfrm>
        </p:spPr>
        <p:txBody>
          <a:bodyPr/>
          <a:lstStyle/>
          <a:p>
            <a:pPr marL="0" indent="0">
              <a:buNone/>
            </a:pPr>
            <a:endParaRPr lang="it-IT" sz="3200" b="1" dirty="0"/>
          </a:p>
          <a:p>
            <a:r>
              <a:rPr lang="it-IT" sz="3200" b="1" dirty="0"/>
              <a:t>Il cervello non legge lettera per lettera , ma “vede” la parola nel suo insieme richiamandola dal magazzino  lessicale.</a:t>
            </a:r>
            <a:endParaRPr lang="it-IT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13.9.2017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3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51719" y="620688"/>
            <a:ext cx="5312211" cy="30469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kern="5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I lettori esperti, in particolare, non decifrano le lettere e le parole una ad una, come i bambini piccoli, ma gettano rapide occhiate sul testo, sapendo già in buona parte cosa attendersi e inferendo la forma grafica e linguistica di ciò che stanno leggendo sulla base degli schemi che hanno attivato.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265541"/>
            <a:ext cx="5312211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/>
              <a:t>Leggono associando la decifrazione con </a:t>
            </a:r>
            <a:r>
              <a:rPr lang="it-IT" sz="3600" dirty="0" smtClean="0"/>
              <a:t>l’anticipazione.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5951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26440"/>
            <a:ext cx="9119480" cy="5384855"/>
          </a:xfrm>
        </p:spPr>
        <p:txBody>
          <a:bodyPr/>
          <a:lstStyle/>
          <a:p>
            <a:r>
              <a:rPr lang="it-IT" sz="2800" dirty="0">
                <a:solidFill>
                  <a:srgbClr val="7030A0"/>
                </a:solidFill>
              </a:rPr>
              <a:t>Un’idea fondante di alfabetizzazione: la </a:t>
            </a:r>
            <a:r>
              <a:rPr lang="it-IT" sz="2800" dirty="0" err="1">
                <a:solidFill>
                  <a:srgbClr val="7030A0"/>
                </a:solidFill>
              </a:rPr>
              <a:t>literacy</a:t>
            </a:r>
            <a:r>
              <a:rPr lang="it-IT" sz="2800" dirty="0">
                <a:solidFill>
                  <a:srgbClr val="7030A0"/>
                </a:solidFill>
              </a:rPr>
              <a:t>. Il nuovo analfabetismo: « i cattivi lettori»-</a:t>
            </a:r>
            <a:r>
              <a:rPr lang="it-IT" sz="2800" dirty="0" err="1">
                <a:solidFill>
                  <a:srgbClr val="7030A0"/>
                </a:solidFill>
              </a:rPr>
              <a:t>poor</a:t>
            </a:r>
            <a:r>
              <a:rPr lang="it-IT" sz="2800" dirty="0">
                <a:solidFill>
                  <a:srgbClr val="7030A0"/>
                </a:solidFill>
              </a:rPr>
              <a:t> </a:t>
            </a:r>
            <a:r>
              <a:rPr lang="it-IT" sz="2800" dirty="0" err="1">
                <a:solidFill>
                  <a:srgbClr val="7030A0"/>
                </a:solidFill>
              </a:rPr>
              <a:t>comprehenders</a:t>
            </a:r>
            <a:r>
              <a:rPr lang="it-IT" sz="2800" dirty="0">
                <a:solidFill>
                  <a:srgbClr val="7030A0"/>
                </a:solidFill>
              </a:rPr>
              <a:t>.</a:t>
            </a:r>
          </a:p>
          <a:p>
            <a:r>
              <a:rPr lang="it-IT" sz="2800" dirty="0"/>
              <a:t>Il </a:t>
            </a:r>
            <a:r>
              <a:rPr lang="it-IT" sz="2800" dirty="0" err="1"/>
              <a:t>framework</a:t>
            </a:r>
            <a:r>
              <a:rPr lang="it-IT" sz="2800" dirty="0"/>
              <a:t>:  dal leggere al capire, la </a:t>
            </a:r>
            <a:r>
              <a:rPr lang="it-IT" sz="2800" dirty="0" err="1"/>
              <a:t>reading</a:t>
            </a:r>
            <a:r>
              <a:rPr lang="it-IT" sz="2800" dirty="0"/>
              <a:t> </a:t>
            </a:r>
            <a:r>
              <a:rPr lang="it-IT" sz="2800" dirty="0" err="1"/>
              <a:t>literacy</a:t>
            </a:r>
            <a:endParaRPr lang="it-IT" sz="2800" dirty="0"/>
          </a:p>
          <a:p>
            <a:r>
              <a:rPr lang="it-IT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 azioni didattiche: rendere protagonista  l’apprendista lettore di 9-10 anni.</a:t>
            </a:r>
            <a:endParaRPr lang="it-IT" sz="2800" dirty="0"/>
          </a:p>
          <a:p>
            <a:r>
              <a:rPr lang="it-IT" sz="2800" dirty="0">
                <a:solidFill>
                  <a:srgbClr val="00B050"/>
                </a:solidFill>
              </a:rPr>
              <a:t>Il lettore strategico </a:t>
            </a:r>
          </a:p>
          <a:p>
            <a:r>
              <a:rPr lang="it-IT" sz="2800" dirty="0">
                <a:solidFill>
                  <a:srgbClr val="00B050"/>
                </a:solidFill>
              </a:rPr>
              <a:t>Il </a:t>
            </a:r>
            <a:r>
              <a:rPr lang="it-IT" sz="2800" dirty="0" err="1">
                <a:solidFill>
                  <a:srgbClr val="00B050"/>
                </a:solidFill>
              </a:rPr>
              <a:t>cloze</a:t>
            </a:r>
            <a:r>
              <a:rPr lang="it-IT" sz="2800" dirty="0">
                <a:solidFill>
                  <a:srgbClr val="00B050"/>
                </a:solidFill>
              </a:rPr>
              <a:t>, ovvero il completamento. Colmare i buchi leggendo.</a:t>
            </a:r>
          </a:p>
          <a:p>
            <a:r>
              <a:rPr lang="it-IT" sz="2800" dirty="0"/>
              <a:t>Project work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9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67744" y="119675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Quindi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2132856"/>
            <a:ext cx="5328592" cy="39703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Consideriamo il  leggere come decodifica strettamente correlato con una capacità inferenziale: quella di RICOSCERE la parola nel contesto.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Questo ci consente di collocare correttamente la lettura nella COMPRENSIONE.</a:t>
            </a:r>
          </a:p>
        </p:txBody>
      </p:sp>
    </p:spTree>
    <p:extLst>
      <p:ext uri="{BB962C8B-B14F-4D97-AF65-F5344CB8AC3E}">
        <p14:creationId xmlns:p14="http://schemas.microsoft.com/office/powerpoint/2010/main" val="17722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65561" y="2204864"/>
            <a:ext cx="62005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La comprensione di un testo richiede che i significati ricavati dalle parole e dalle frasi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vengano via via trasferiti in un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magazzino di memoria,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dove si integrano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progressivamente.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rgbClr val="000000"/>
                </a:solidFill>
                <a:latin typeface="TimesNewRomanPSMT"/>
              </a:rPr>
              <a:t>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l’attenzione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è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tutta impegnata nel riconoscimento delle singole parole, non resta spazio nella mente per questo delicato processo, che si inceppa.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09800" y="450538"/>
            <a:ext cx="6634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Precondizione </a:t>
            </a:r>
            <a:r>
              <a:rPr lang="it-IT" sz="3600" dirty="0" err="1" smtClean="0">
                <a:solidFill>
                  <a:srgbClr val="FF0000"/>
                </a:solidFill>
              </a:rPr>
              <a:t>fondativa</a:t>
            </a:r>
            <a:r>
              <a:rPr lang="it-IT" sz="3600" dirty="0" smtClean="0">
                <a:solidFill>
                  <a:srgbClr val="FF0000"/>
                </a:solidFill>
              </a:rPr>
              <a:t> della comprensione del testo: la competenza tecnica 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83768" y="1412776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Provate a pensare di leggere  un testo in una lingua straniera.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Quando siete arrivati in fondo alla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pagina,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ricordate nulla o quasi  di quanto letto.</a:t>
            </a:r>
          </a:p>
        </p:txBody>
      </p:sp>
    </p:spTree>
    <p:extLst>
      <p:ext uri="{BB962C8B-B14F-4D97-AF65-F5344CB8AC3E}">
        <p14:creationId xmlns:p14="http://schemas.microsoft.com/office/powerpoint/2010/main" val="1423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54306" y="3368768"/>
            <a:ext cx="5339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Chiedere di analizzare </a:t>
            </a:r>
            <a:r>
              <a:rPr lang="it-IT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compiutamente l’input grafico, senza esercitare alcuna anticipazione.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191411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92D050"/>
                </a:solidFill>
              </a:rPr>
              <a:t>«Tieni il segno col dito»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123728" y="18864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Attenzione a queste pratiche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60476" y="548680"/>
            <a:ext cx="6102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Segnali di una decodifica compromessa:</a:t>
            </a:r>
            <a:b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595645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just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sillabare durante la lettura ad alta voce;</a:t>
            </a:r>
          </a:p>
          <a:p>
            <a:pPr marL="0" marR="0" lvl="0" indent="0" algn="just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seguire la lettura con il dito;</a:t>
            </a:r>
          </a:p>
          <a:p>
            <a:pPr marL="0" marR="0" lvl="0" indent="0" algn="just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leggere ad alta voce o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giaculare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durante la lettura silenziosa;</a:t>
            </a:r>
          </a:p>
          <a:p>
            <a:pPr marL="0" marR="0" lvl="0" indent="0" algn="just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9564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leggere ad alta voce in modo particolarmente monocorde o inespressivo o in modo palesemente stentato.</a:t>
            </a:r>
          </a:p>
        </p:txBody>
      </p:sp>
    </p:spTree>
    <p:extLst>
      <p:ext uri="{BB962C8B-B14F-4D97-AF65-F5344CB8AC3E}">
        <p14:creationId xmlns:p14="http://schemas.microsoft.com/office/powerpoint/2010/main" val="2454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1584176"/>
          </a:xfrm>
        </p:spPr>
        <p:txBody>
          <a:bodyPr/>
          <a:lstStyle/>
          <a:p>
            <a:r>
              <a:rPr lang="it-IT" dirty="0"/>
              <a:t>Una compromissione della decodifica comporta l’insorgere della DISLESSIA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6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9552" y="2276872"/>
            <a:ext cx="76328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Ora facciamo un esperimento di lettura noi adulti</a:t>
            </a:r>
          </a:p>
        </p:txBody>
      </p:sp>
    </p:spTree>
    <p:extLst>
      <p:ext uri="{BB962C8B-B14F-4D97-AF65-F5344CB8AC3E}">
        <p14:creationId xmlns:p14="http://schemas.microsoft.com/office/powerpoint/2010/main" val="21537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63800" y="314325"/>
            <a:ext cx="4213225" cy="2921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96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Cosa vuol dire concretamente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7775" y="695325"/>
            <a:ext cx="4108450" cy="354013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9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“APPROCCIO LESSICALE”?</a:t>
            </a:r>
          </a:p>
        </p:txBody>
      </p:sp>
      <p:sp>
        <p:nvSpPr>
          <p:cNvPr id="3078" name="CasellaDiTesto 5"/>
          <p:cNvSpPr txBox="1">
            <a:spLocks noChangeArrowheads="1"/>
          </p:cNvSpPr>
          <p:nvPr/>
        </p:nvSpPr>
        <p:spPr bwMode="auto">
          <a:xfrm>
            <a:off x="919163" y="1957388"/>
            <a:ext cx="7175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Secnodo un pfrosseore dlel'Unviesrita‘ di Cmabrdige,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19163" y="2322513"/>
            <a:ext cx="6950075" cy="282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non imorpta in che oridne apapaino le letetre in una</a:t>
            </a: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919163" y="2689225"/>
            <a:ext cx="67595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paolra, l'uinca csoa imnorptate e' che la pimra e la</a:t>
            </a:r>
          </a:p>
        </p:txBody>
      </p:sp>
      <p:sp>
        <p:nvSpPr>
          <p:cNvPr id="3081" name="CasellaDiTesto 8"/>
          <p:cNvSpPr txBox="1">
            <a:spLocks noChangeArrowheads="1"/>
          </p:cNvSpPr>
          <p:nvPr/>
        </p:nvSpPr>
        <p:spPr bwMode="auto">
          <a:xfrm>
            <a:off x="919163" y="3054350"/>
            <a:ext cx="69008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ulimta letetra sinao nel ptoso gituso. Il riustlato puo'</a:t>
            </a:r>
          </a:p>
        </p:txBody>
      </p:sp>
      <p:sp>
        <p:nvSpPr>
          <p:cNvPr id="3082" name="CasellaDiTesto 9"/>
          <p:cNvSpPr txBox="1">
            <a:spLocks noChangeArrowheads="1"/>
          </p:cNvSpPr>
          <p:nvPr/>
        </p:nvSpPr>
        <p:spPr bwMode="auto">
          <a:xfrm>
            <a:off x="919163" y="3419475"/>
            <a:ext cx="67468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serbmare mloto cnofsuo e noonstatne ttuto si puo'</a:t>
            </a:r>
          </a:p>
        </p:txBody>
      </p:sp>
      <p:sp>
        <p:nvSpPr>
          <p:cNvPr id="3083" name="CasellaDiTesto 10"/>
          <p:cNvSpPr txBox="1">
            <a:spLocks noChangeArrowheads="1"/>
          </p:cNvSpPr>
          <p:nvPr/>
        </p:nvSpPr>
        <p:spPr bwMode="auto">
          <a:xfrm>
            <a:off x="919163" y="3786188"/>
            <a:ext cx="71008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legerge sezna mloti prleobmi. Qesuto si dvee al ftato</a:t>
            </a:r>
          </a:p>
        </p:txBody>
      </p:sp>
      <p:sp>
        <p:nvSpPr>
          <p:cNvPr id="3084" name="CasellaDiTesto 11"/>
          <p:cNvSpPr txBox="1">
            <a:spLocks noChangeArrowheads="1"/>
          </p:cNvSpPr>
          <p:nvPr/>
        </p:nvSpPr>
        <p:spPr bwMode="auto">
          <a:xfrm>
            <a:off x="919163" y="4151313"/>
            <a:ext cx="7188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che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la mtene uanma non lgege ongi ltetera una ad</a:t>
            </a:r>
          </a:p>
        </p:txBody>
      </p:sp>
      <p:sp>
        <p:nvSpPr>
          <p:cNvPr id="3085" name="CasellaDiTesto 12"/>
          <p:cNvSpPr txBox="1">
            <a:spLocks noChangeArrowheads="1"/>
          </p:cNvSpPr>
          <p:nvPr/>
        </p:nvSpPr>
        <p:spPr bwMode="auto">
          <a:xfrm>
            <a:off x="919163" y="4518025"/>
            <a:ext cx="6751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una, ma la paolra nel suo isineme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Cuorsio, no?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209675" y="5414963"/>
            <a:ext cx="6938963" cy="3270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Questo è tanto più vero se chi legge è un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786063" y="6054725"/>
            <a:ext cx="3787775" cy="3968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96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“LETTORE ESPERTO</a:t>
            </a:r>
            <a:r>
              <a:rPr kumimoji="0" lang="it-IT" sz="27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”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E4DB-0AA9-4CEF-A3EF-4CA0B8DF9ED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2075" y="360363"/>
            <a:ext cx="3219450" cy="3143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9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n-ea"/>
                <a:cs typeface="Arial" charset="0"/>
              </a:rPr>
              <a:t>Cosa vuol dire concretamente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2075" y="696913"/>
            <a:ext cx="3960813" cy="3143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9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n-ea"/>
                <a:cs typeface="Arial" charset="0"/>
              </a:rPr>
              <a:t>“APPROCCIO FONOLOGICO ”?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17738" y="1955800"/>
            <a:ext cx="4400550" cy="23653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Lapido munato bacuto miotra notole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62188" y="2322513"/>
            <a:ext cx="4314825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ecchiu lapiro quodre amizio gamapi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184400" y="2687638"/>
            <a:ext cx="4470400" cy="23653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falaso tigomo nivaba barloma giagna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212975" y="3054350"/>
            <a:ext cx="4413250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dagumi buglia strova defito fromopu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46338" y="3419475"/>
            <a:ext cx="3944937" cy="23653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irrole scorpi pilcone tifola beniro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376488" y="3786188"/>
            <a:ext cx="4086225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enchea vostia fucido avelli vicepo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622675" y="4151313"/>
            <a:ext cx="1593850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chiore digato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358900" y="5414963"/>
            <a:ext cx="6642100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4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utilizziamo la via fonologica quando non conosciamo il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35325" y="5719763"/>
            <a:ext cx="2746375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4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significato delle parole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E4DB-0AA9-4CEF-A3EF-4CA0B8DF9ED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14426" y="2138940"/>
            <a:ext cx="2914649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it-IT" sz="2700" b="1" dirty="0">
                <a:solidFill>
                  <a:srgbClr val="FF0000"/>
                </a:solidFill>
                <a:latin typeface="Calibri"/>
                <a:cs typeface="Times New Roman" charset="0"/>
              </a:rPr>
              <a:t>Via lessicale</a:t>
            </a:r>
          </a:p>
          <a:p>
            <a:pPr defTabSz="685800">
              <a:defRPr/>
            </a:pPr>
            <a:r>
              <a:rPr lang="it-IT" sz="1400" b="1" dirty="0">
                <a:solidFill>
                  <a:srgbClr val="FF0000"/>
                </a:solidFill>
                <a:latin typeface="Calibri"/>
                <a:cs typeface="Times New Roman" charset="0"/>
              </a:rPr>
              <a:t>Si utilizza per</a:t>
            </a:r>
          </a:p>
          <a:p>
            <a:pPr defTabSz="685800">
              <a:defRPr/>
            </a:pPr>
            <a:r>
              <a:rPr lang="it-IT" sz="1400" b="1" dirty="0">
                <a:solidFill>
                  <a:srgbClr val="FF0000"/>
                </a:solidFill>
                <a:latin typeface="Calibri"/>
                <a:cs typeface="Times New Roman" charset="0"/>
              </a:rPr>
              <a:t>parole note o irregolari (omofone e non omografe l’ago-lago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229100" y="1450181"/>
            <a:ext cx="36576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it-IT" sz="2100" b="1" dirty="0">
                <a:solidFill>
                  <a:srgbClr val="0033CC"/>
                </a:solidFill>
                <a:latin typeface="Calibri"/>
                <a:cs typeface="Times New Roman" charset="0"/>
              </a:rPr>
              <a:t>Il riconoscimento della parola avviene confrontando le caratteristiche visive della parola con la rappresentazione lessicale, precedentemente immagazzinata, a essa corrispondente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429000" y="2536031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it-IT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314450" y="4455319"/>
            <a:ext cx="264444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it-IT" sz="2700" b="1" dirty="0">
                <a:solidFill>
                  <a:srgbClr val="FF0000"/>
                </a:solidFill>
                <a:latin typeface="Calibri"/>
                <a:cs typeface="Times New Roman" charset="0"/>
              </a:rPr>
              <a:t>Via fonologica</a:t>
            </a:r>
          </a:p>
          <a:p>
            <a:pPr defTabSz="685800">
              <a:defRPr/>
            </a:pPr>
            <a:r>
              <a:rPr lang="it-IT" sz="1200" b="1" dirty="0" err="1">
                <a:solidFill>
                  <a:srgbClr val="FF0000"/>
                </a:solidFill>
                <a:latin typeface="Calibri"/>
                <a:cs typeface="Times New Roman" charset="0"/>
              </a:rPr>
              <a:t>Siutilizza</a:t>
            </a:r>
            <a:r>
              <a:rPr lang="it-IT" sz="1200" b="1" dirty="0">
                <a:solidFill>
                  <a:srgbClr val="FF0000"/>
                </a:solidFill>
                <a:latin typeface="Calibri"/>
                <a:cs typeface="Times New Roman" charset="0"/>
              </a:rPr>
              <a:t>  per parole nuove o irregolari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286250" y="4136232"/>
            <a:ext cx="3657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it-IT" sz="2100" b="1" dirty="0">
                <a:solidFill>
                  <a:srgbClr val="0033CC"/>
                </a:solidFill>
                <a:latin typeface="Calibri"/>
                <a:cs typeface="Times New Roman" charset="0"/>
              </a:rPr>
              <a:t>La parola viene letta scomponendola nei diversi grafemi e ricomponendola in una sequenza di fonemi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657600" y="4747022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it-IT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4358" y="330392"/>
            <a:ext cx="77251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6A6A6A"/>
                </a:solidFill>
                <a:latin typeface="arial" panose="020B0604020202020204" pitchFamily="34" charset="0"/>
              </a:rPr>
              <a:t>Modello a due vie, </a:t>
            </a:r>
            <a:r>
              <a:rPr lang="it-IT" sz="3600" b="1" dirty="0" err="1">
                <a:solidFill>
                  <a:srgbClr val="6A6A6A"/>
                </a:solidFill>
                <a:latin typeface="arial" panose="020B0604020202020204" pitchFamily="34" charset="0"/>
              </a:rPr>
              <a:t>Coltheart</a:t>
            </a:r>
            <a:r>
              <a:rPr lang="it-IT" sz="3600" dirty="0">
                <a:solidFill>
                  <a:srgbClr val="545454"/>
                </a:solidFill>
                <a:latin typeface="arial" panose="020B0604020202020204" pitchFamily="34" charset="0"/>
              </a:rPr>
              <a:t>, </a:t>
            </a:r>
            <a:r>
              <a:rPr lang="it-IT" sz="3600" b="1" dirty="0">
                <a:solidFill>
                  <a:srgbClr val="6A6A6A"/>
                </a:solidFill>
                <a:latin typeface="arial" panose="020B0604020202020204" pitchFamily="34" charset="0"/>
              </a:rPr>
              <a:t>1978 </a:t>
            </a:r>
          </a:p>
          <a:p>
            <a:r>
              <a:rPr lang="it-IT" sz="3600" b="1" dirty="0">
                <a:solidFill>
                  <a:srgbClr val="6A6A6A"/>
                </a:solidFill>
                <a:latin typeface="arial" panose="020B0604020202020204" pitchFamily="34" charset="0"/>
              </a:rPr>
              <a:t>Sartori - Job (1984)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14426" y="5954276"/>
            <a:ext cx="705797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it-IT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Times New Roman" charset="0"/>
              </a:rPr>
              <a:t>Tendenzialmente il lettore adulto preferisce la prima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37A3699-D2EB-4632-9C88-D53B6C9915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9" grpId="0"/>
      <p:bldP spid="1844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1772816"/>
            <a:ext cx="7200800" cy="216059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Un’idea fondante di alfabetizzazione: la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literacy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kern="0" dirty="0">
                <a:solidFill>
                  <a:srgbClr val="000000"/>
                </a:solidFill>
                <a:latin typeface="Arial"/>
                <a:cs typeface="Arial"/>
              </a:rPr>
              <a:t> Il nuovo analfabetismo: « i cattivi lettori»-</a:t>
            </a:r>
            <a:r>
              <a:rPr lang="it-IT" sz="3200" kern="0" dirty="0" err="1">
                <a:solidFill>
                  <a:srgbClr val="000000"/>
                </a:solidFill>
                <a:latin typeface="Arial"/>
                <a:cs typeface="Arial"/>
              </a:rPr>
              <a:t>poor</a:t>
            </a:r>
            <a:r>
              <a:rPr lang="it-IT" sz="32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3200" kern="0" dirty="0" err="1">
                <a:solidFill>
                  <a:srgbClr val="000000"/>
                </a:solidFill>
                <a:latin typeface="Arial"/>
                <a:cs typeface="Arial"/>
              </a:rPr>
              <a:t>comprehenders</a:t>
            </a:r>
            <a:r>
              <a:rPr lang="it-IT" sz="32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8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148793" y="-87086"/>
            <a:ext cx="8229600" cy="1143000"/>
          </a:xfrm>
        </p:spPr>
        <p:txBody>
          <a:bodyPr/>
          <a:lstStyle/>
          <a:p>
            <a:r>
              <a:rPr lang="it-IT" altLang="it-IT" dirty="0"/>
              <a:t>Fissazioni oculari</a:t>
            </a: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1256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altLang="it-IT" sz="800" dirty="0">
                <a:solidFill>
                  <a:srgbClr val="000000"/>
                </a:solidFill>
                <a:latin typeface="Times New Roman" pitchFamily="18" charset="0"/>
              </a:rPr>
              <a:t>   </a:t>
            </a:r>
            <a:r>
              <a:rPr lang="it-IT" altLang="it-IT" dirty="0">
                <a:solidFill>
                  <a:srgbClr val="000000"/>
                </a:solidFill>
                <a:latin typeface="Verdana" pitchFamily="34" charset="0"/>
              </a:rPr>
              <a:t>Nel corso della lettura vengono messi in atto movimenti oculari non </a:t>
            </a:r>
            <a:r>
              <a:rPr lang="it-IT" altLang="it-IT" dirty="0" err="1">
                <a:solidFill>
                  <a:srgbClr val="000000"/>
                </a:solidFill>
                <a:latin typeface="Verdana" pitchFamily="34" charset="0"/>
              </a:rPr>
              <a:t>lineari:le</a:t>
            </a:r>
            <a:r>
              <a:rPr lang="it-IT" altLang="it-IT" dirty="0">
                <a:solidFill>
                  <a:srgbClr val="000000"/>
                </a:solidFill>
                <a:latin typeface="Verdana" pitchFamily="34" charset="0"/>
              </a:rPr>
              <a:t>  </a:t>
            </a:r>
            <a:r>
              <a:rPr lang="it-IT" altLang="it-IT" b="1" dirty="0">
                <a:solidFill>
                  <a:srgbClr val="000000"/>
                </a:solidFill>
                <a:latin typeface="Verdana" pitchFamily="34" charset="0"/>
              </a:rPr>
              <a:t>fissazioni….</a:t>
            </a:r>
            <a:endParaRPr lang="it-IT" altLang="it-IT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it-IT" altLang="it-IT" dirty="0">
                <a:solidFill>
                  <a:srgbClr val="000000"/>
                </a:solidFill>
                <a:latin typeface="Verdana" pitchFamily="34" charset="0"/>
              </a:rPr>
              <a:t> di diversa durata, spostamenti a sbalzi e ritorni indietro</a:t>
            </a:r>
          </a:p>
          <a:p>
            <a:r>
              <a:rPr lang="it-IT" altLang="it-IT" dirty="0">
                <a:solidFill>
                  <a:srgbClr val="000000"/>
                </a:solidFill>
                <a:latin typeface="Verdana" pitchFamily="34" charset="0"/>
              </a:rPr>
              <a:t>sulla base degli stimoli che provengono dal testo che interagiscono con </a:t>
            </a:r>
            <a:r>
              <a:rPr lang="it-IT" altLang="it-IT" b="1" dirty="0">
                <a:solidFill>
                  <a:srgbClr val="000000"/>
                </a:solidFill>
                <a:latin typeface="Verdana" pitchFamily="34" charset="0"/>
              </a:rPr>
              <a:t>le ipotesi </a:t>
            </a:r>
            <a:r>
              <a:rPr lang="it-IT" altLang="it-IT" dirty="0">
                <a:solidFill>
                  <a:srgbClr val="000000"/>
                </a:solidFill>
                <a:latin typeface="Verdana" pitchFamily="34" charset="0"/>
              </a:rPr>
              <a:t>formulate (più o meno velocemente, in modo più o meno pertinente) dalla mente del lettore.</a:t>
            </a:r>
            <a:endParaRPr lang="it-IT" altLang="it-IT" dirty="0"/>
          </a:p>
        </p:txBody>
      </p:sp>
      <p:sp>
        <p:nvSpPr>
          <p:cNvPr id="31748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0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Riconoscere le parole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592" y="1396579"/>
            <a:ext cx="9125407" cy="532489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/>
              <a:t>Il lettore esperto si avvale preferibilmente della </a:t>
            </a:r>
            <a:r>
              <a:rPr lang="it-IT" b="1" dirty="0"/>
              <a:t>via lessicale </a:t>
            </a:r>
            <a:r>
              <a:rPr lang="it-IT" dirty="0"/>
              <a:t>che permette di </a:t>
            </a:r>
            <a:r>
              <a:rPr lang="it-IT" b="1" dirty="0"/>
              <a:t>riconoscere</a:t>
            </a:r>
            <a:r>
              <a:rPr lang="it-IT" dirty="0"/>
              <a:t> la parola richiamandola dal buffer di memoria (lessico ortografico).</a:t>
            </a:r>
          </a:p>
          <a:p>
            <a:r>
              <a:rPr lang="it-IT" dirty="0"/>
              <a:t>Leggendo ci costruiamo  una rappresentazione grafica (visiva) della parola la cui grafia non è specificata fonologicamente.</a:t>
            </a:r>
          </a:p>
          <a:p>
            <a:r>
              <a:rPr lang="it-IT" dirty="0"/>
              <a:t>Legge parole </a:t>
            </a:r>
            <a:r>
              <a:rPr lang="it-IT" b="1" dirty="0"/>
              <a:t>irregolari</a:t>
            </a:r>
            <a:r>
              <a:rPr lang="it-IT" dirty="0"/>
              <a:t> (l’una-luna); conta la forma, non la fonologia (</a:t>
            </a:r>
            <a:r>
              <a:rPr lang="it-IT" b="1" dirty="0"/>
              <a:t>omofoni e  non omografi).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3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smtClean="0"/>
              <a:t>DDE-2 Batteria per la Valutazione della Dislessia e Disortografia Evolutiva</a:t>
            </a:r>
            <a:br>
              <a:rPr lang="it-IT" altLang="it-IT" sz="3200" smtClean="0"/>
            </a:br>
            <a:r>
              <a:rPr lang="it-IT" altLang="it-IT" sz="3200" smtClean="0"/>
              <a:t>Prove 2  e 3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z="2800" dirty="0" smtClean="0"/>
              <a:t>La prova 2 consiste  nella lettura di Liste di Parole e valuta l’efficienza della lettura senza contesto sintattico e semantico (</a:t>
            </a:r>
            <a:r>
              <a:rPr lang="it-IT" altLang="it-IT" sz="2800" b="1" dirty="0" smtClean="0"/>
              <a:t>via diretta</a:t>
            </a:r>
            <a:r>
              <a:rPr lang="it-IT" altLang="it-IT" sz="2800" dirty="0" smtClean="0"/>
              <a:t>)</a:t>
            </a:r>
          </a:p>
          <a:p>
            <a:pPr eaLnBrk="1" hangingPunct="1"/>
            <a:r>
              <a:rPr lang="it-IT" altLang="it-IT" sz="2800" dirty="0" smtClean="0"/>
              <a:t>La prova 3 consiste nella lettura di Liste di Non Parole e valuta l’efficienza del modo indiretto di lettura: decodifica di grafemi utilizzando le regole di conversione grafema-fonema (</a:t>
            </a:r>
            <a:r>
              <a:rPr lang="it-IT" altLang="it-IT" sz="2800" b="1" dirty="0" smtClean="0"/>
              <a:t>via fonologica</a:t>
            </a:r>
            <a:r>
              <a:rPr lang="it-IT" altLang="it-IT" sz="2800" dirty="0" smtClean="0"/>
              <a:t>) senza il contributo del lessico.</a:t>
            </a:r>
          </a:p>
        </p:txBody>
      </p:sp>
    </p:spTree>
    <p:extLst>
      <p:ext uri="{BB962C8B-B14F-4D97-AF65-F5344CB8AC3E}">
        <p14:creationId xmlns:p14="http://schemas.microsoft.com/office/powerpoint/2010/main" val="1806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91440" tIns="45720" rIns="91440" bIns="45720" anchor="ctr"/>
          <a:lstStyle/>
          <a:p>
            <a:pPr marL="0" indent="0" algn="ctr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t-IT" altLang="ko-KR" sz="4400" dirty="0">
                <a:solidFill>
                  <a:srgbClr val="FFFF00"/>
                </a:solidFill>
                <a:latin typeface="Arial" charset="0"/>
              </a:rPr>
              <a:t>Evento psicolinguistico</a:t>
            </a:r>
            <a:endParaRPr lang="ko-KR" altLang="en-US" sz="4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829" y="2420888"/>
            <a:ext cx="8507606" cy="2520280"/>
          </a:xfrm>
          <a:solidFill>
            <a:srgbClr val="92D050"/>
          </a:solidFill>
        </p:spPr>
        <p:txBody>
          <a:bodyPr wrap="square" lIns="91440" tIns="45720" rIns="91440" bIns="45720" anchor="t"/>
          <a:lstStyle/>
          <a:p>
            <a:pPr marL="342900" lvl="0" indent="-34290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lang="it-IT" altLang="ko-KR" sz="3200" dirty="0" smtClean="0">
                <a:solidFill>
                  <a:srgbClr val="000000"/>
                </a:solidFill>
                <a:latin typeface="Arial" charset="0"/>
              </a:rPr>
              <a:t>Capire le parole e le frasi :evento </a:t>
            </a:r>
            <a:r>
              <a:rPr lang="it-IT" altLang="ko-KR" sz="3200" b="1" dirty="0">
                <a:solidFill>
                  <a:srgbClr val="000000"/>
                </a:solidFill>
                <a:latin typeface="Arial" charset="0"/>
              </a:rPr>
              <a:t>psicolinguistico</a:t>
            </a:r>
            <a:r>
              <a:rPr lang="it-IT" altLang="ko-KR" sz="3200" dirty="0">
                <a:solidFill>
                  <a:srgbClr val="000000"/>
                </a:solidFill>
                <a:latin typeface="Arial" charset="0"/>
              </a:rPr>
              <a:t>: passaggio tra ciò che si </a:t>
            </a:r>
            <a:r>
              <a:rPr lang="it-IT" altLang="ko-KR" sz="3200" u="sng" dirty="0">
                <a:solidFill>
                  <a:srgbClr val="000000"/>
                </a:solidFill>
                <a:latin typeface="Arial" charset="0"/>
              </a:rPr>
              <a:t>vede </a:t>
            </a:r>
            <a:r>
              <a:rPr lang="it-IT" altLang="ko-KR" sz="3200" dirty="0">
                <a:solidFill>
                  <a:srgbClr val="000000"/>
                </a:solidFill>
                <a:latin typeface="Arial" charset="0"/>
              </a:rPr>
              <a:t>( linguistico, decifrazione) a ciò che è solo mentale (</a:t>
            </a:r>
            <a:r>
              <a:rPr lang="it-IT" altLang="ko-KR" sz="3200" dirty="0" err="1">
                <a:solidFill>
                  <a:srgbClr val="000000"/>
                </a:solidFill>
                <a:latin typeface="Arial" charset="0"/>
              </a:rPr>
              <a:t>psico</a:t>
            </a:r>
            <a:r>
              <a:rPr lang="it-IT" altLang="ko-KR" sz="3200" dirty="0">
                <a:solidFill>
                  <a:srgbClr val="000000"/>
                </a:solidFill>
                <a:latin typeface="Arial" charset="0"/>
              </a:rPr>
              <a:t>, attribuzione di significati).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6235" cy="47688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4235" cy="47688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1340768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 dalla scuola dell’infanzia è possibile proporre due tipi di letture: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letto-scrittura strettamente correlata con la scrittura spontanea che ci aiuta a cogliere il livello di concettualizzazione.</a:t>
            </a:r>
          </a:p>
          <a:p>
            <a:pPr marL="342900" marR="0" lvl="0" indent="-34290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Anticipazione di significati sovente basati su indici extralinguistici.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9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fasi di </a:t>
            </a:r>
            <a:r>
              <a:rPr lang="it-IT" dirty="0" err="1"/>
              <a:t>U.Frith</a:t>
            </a:r>
            <a:r>
              <a:rPr lang="it-IT" dirty="0"/>
              <a:t> 1985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it-IT" dirty="0"/>
              <a:t>Stadi di competenza distinti: </a:t>
            </a:r>
            <a:r>
              <a:rPr lang="it-IT" dirty="0">
                <a:solidFill>
                  <a:srgbClr val="C00000"/>
                </a:solidFill>
              </a:rPr>
              <a:t>logografico, alfabetico, ortografico e lessicale </a:t>
            </a:r>
          </a:p>
          <a:p>
            <a:r>
              <a:rPr lang="it-IT" dirty="0"/>
              <a:t>La fase logografica si attiva dalla scuola dell’infanzia</a:t>
            </a:r>
          </a:p>
          <a:p>
            <a:r>
              <a:rPr lang="it-IT" dirty="0"/>
              <a:t>Avviene in base ad indizi e si collega con le fasi di concettualizzazione di </a:t>
            </a:r>
            <a:r>
              <a:rPr lang="it-IT" dirty="0" err="1"/>
              <a:t>Ferreiro</a:t>
            </a:r>
            <a:r>
              <a:rPr lang="it-IT" dirty="0"/>
              <a:t> </a:t>
            </a:r>
            <a:r>
              <a:rPr lang="it-IT" dirty="0" err="1"/>
              <a:t>Teberosky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3FB95-2FA2-49CC-9982-F279E2BD183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3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2564904"/>
            <a:ext cx="72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Reading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literacy</a:t>
            </a:r>
            <a:r>
              <a:rPr kumimoji="0" lang="it-IT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 </a:t>
            </a:r>
            <a:r>
              <a:rPr kumimoji="0" lang="it-IT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letteratismo</a:t>
            </a:r>
            <a:r>
              <a:rPr kumimoji="0" lang="it-IT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competenza </a:t>
            </a:r>
            <a:r>
              <a:rPr lang="it-IT" sz="3200" kern="0" smtClean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kumimoji="0" lang="it-IT" sz="32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lettura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9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dirty="0" err="1"/>
              <a:t>mission</a:t>
            </a:r>
            <a:r>
              <a:rPr lang="it-IT" dirty="0"/>
              <a:t> della scuola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853136"/>
          </a:xfrm>
        </p:spPr>
        <p:txBody>
          <a:bodyPr/>
          <a:lstStyle/>
          <a:p>
            <a:pPr lvl="0"/>
            <a:r>
              <a:rPr lang="it-IT" dirty="0">
                <a:solidFill>
                  <a:srgbClr val="000000"/>
                </a:solidFill>
              </a:rPr>
              <a:t>La scolarizzazione nasce per diffondere l’alfabetizzazione e combattere l’ignoranza.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L’apprendimento della letto-scrittura appartiene tradizionalmente ai docenti.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La battaglia contro l’analfabetismo strumentale.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Fin dagli anni 60 «Non è mai troppo tardi» del Maestro Manzi.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4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Dall’imparare a leggere a leggere per imparare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it-IT" dirty="0">
              <a:solidFill>
                <a:srgbClr val="000000"/>
              </a:solidFill>
            </a:endParaRPr>
          </a:p>
          <a:p>
            <a:pPr lvl="1"/>
            <a:r>
              <a:rPr lang="it-IT" dirty="0">
                <a:solidFill>
                  <a:srgbClr val="000000"/>
                </a:solidFill>
              </a:rPr>
              <a:t>permette di accedere ai </a:t>
            </a:r>
            <a:r>
              <a:rPr lang="it-IT" dirty="0" err="1">
                <a:solidFill>
                  <a:srgbClr val="000000"/>
                </a:solidFill>
              </a:rPr>
              <a:t>saperi</a:t>
            </a:r>
            <a:endParaRPr lang="it-IT" dirty="0">
              <a:solidFill>
                <a:srgbClr val="000000"/>
              </a:solidFill>
            </a:endParaRPr>
          </a:p>
          <a:p>
            <a:pPr lvl="1"/>
            <a:r>
              <a:rPr lang="it-IT" dirty="0">
                <a:solidFill>
                  <a:srgbClr val="000000"/>
                </a:solidFill>
              </a:rPr>
              <a:t> avvantaggia negli apprendimenti </a:t>
            </a:r>
          </a:p>
          <a:p>
            <a:pPr lvl="1"/>
            <a:r>
              <a:rPr lang="it-IT" dirty="0">
                <a:solidFill>
                  <a:srgbClr val="000000"/>
                </a:solidFill>
              </a:rPr>
              <a:t>concorre a garantire il successo scolastico </a:t>
            </a:r>
          </a:p>
          <a:p>
            <a:pPr lvl="1"/>
            <a:r>
              <a:rPr lang="it-IT" dirty="0">
                <a:solidFill>
                  <a:srgbClr val="000000"/>
                </a:solidFill>
              </a:rPr>
              <a:t> più in là, oltre la scuola, consente di realizzarsi a livello individuale, di partecipare in modo attivo alla vita della società e di esercitare pienamente i diritti di cittadinanza.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94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Già 500 anni fa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40" y="1417638"/>
            <a:ext cx="8640960" cy="5107706"/>
          </a:xfrm>
        </p:spPr>
        <p:txBody>
          <a:bodyPr/>
          <a:lstStyle/>
          <a:p>
            <a:r>
              <a:rPr lang="it-IT" dirty="0"/>
              <a:t>Martin Lutero riteneva che  ogni fedele doveva accostarsi ai testi Sacri (Bibbia) per sviluppare una propria interpretazione.</a:t>
            </a:r>
          </a:p>
          <a:p>
            <a:r>
              <a:rPr lang="it-IT" dirty="0"/>
              <a:t>Quindi leggere e comprendere.</a:t>
            </a:r>
          </a:p>
          <a:p>
            <a:r>
              <a:rPr lang="it-IT" dirty="0"/>
              <a:t>Sacerdozio universale: ogni credente è sacerdote. </a:t>
            </a:r>
          </a:p>
          <a:p>
            <a:r>
              <a:rPr lang="it-IT" dirty="0"/>
              <a:t>Importanza della scolarizzazione per tutti obbligatoria e gratuita.</a:t>
            </a:r>
          </a:p>
          <a:p>
            <a:r>
              <a:rPr lang="it-IT" dirty="0"/>
              <a:t>Intervento delle autorità pubblica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4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173162" y="2209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96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Lettura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435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ea typeface="MS Mincho"/>
              </a:rPr>
              <a:t>Principio del </a:t>
            </a:r>
            <a:r>
              <a:rPr lang="it-IT" i="1" dirty="0">
                <a:latin typeface="Times New Roman" panose="02020603050405020304" pitchFamily="18" charset="0"/>
                <a:ea typeface="MS Mincho"/>
              </a:rPr>
              <a:t>libero esame</a:t>
            </a:r>
            <a:r>
              <a:rPr lang="it-IT" dirty="0">
                <a:latin typeface="Times New Roman" panose="02020603050405020304" pitchFamily="18" charset="0"/>
                <a:ea typeface="MS Mincho"/>
              </a:rPr>
              <a:t>, comportava una disponibilità all’impegno nella comprensione che andava </a:t>
            </a:r>
            <a:r>
              <a:rPr lang="it-IT" b="1" dirty="0">
                <a:latin typeface="Times New Roman" panose="02020603050405020304" pitchFamily="18" charset="0"/>
                <a:ea typeface="MS Mincho"/>
              </a:rPr>
              <a:t>ben oltre </a:t>
            </a:r>
            <a:r>
              <a:rPr lang="it-IT" dirty="0">
                <a:latin typeface="Times New Roman" panose="02020603050405020304" pitchFamily="18" charset="0"/>
                <a:ea typeface="MS Mincho"/>
              </a:rPr>
              <a:t>la competenza tecnica necessaria per utilizzare i simboli dell’alfabeto.</a:t>
            </a:r>
          </a:p>
          <a:p>
            <a:endParaRPr lang="it-IT" dirty="0">
              <a:latin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2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Literacy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ea typeface="MS Mincho"/>
              </a:rPr>
              <a:t>La comprensione del testo scritto fornisce il sostegno  necessario perché la competenza alfabetica si conservi e si accresca, superando la soglia dell’originaria semplice associazione grafico-fonetica.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1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Dichiarazione Persepoli </a:t>
            </a:r>
            <a:br>
              <a:rPr lang="it-IT" dirty="0"/>
            </a:br>
            <a:r>
              <a:rPr lang="it-IT" dirty="0"/>
              <a:t>Unesco 1975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“</a:t>
            </a:r>
            <a:r>
              <a:rPr lang="it-IT" sz="2400" i="1" dirty="0"/>
              <a:t>L’alfabetizzazione </a:t>
            </a:r>
            <a:r>
              <a:rPr lang="it-IT" sz="2400" b="1" i="1" dirty="0"/>
              <a:t>non consiste solo</a:t>
            </a:r>
            <a:r>
              <a:rPr lang="it-IT" sz="2400" i="1" dirty="0"/>
              <a:t> nel saper leggere, scrivere e fare di conto, ma è un contributo all’emancipazione di ogni essere umano e al suo completo sviluppo. Fornisce gli strumenti per acquisire la capacità critica nei confronti della società in cui viviamo, stimola l’iniziativa per sviluppare progetti che possano agire sul mondo e trasformarlo, e fornisce le capacità per vivere le relazioni umane. L’alfabetizzazione non è fine a se stessa, è un diritto fondamentale dell’uomo</a:t>
            </a:r>
            <a:r>
              <a:rPr lang="it-IT" dirty="0"/>
              <a:t>”.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9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670" y="833020"/>
            <a:ext cx="6719018" cy="868839"/>
          </a:xfrm>
        </p:spPr>
        <p:txBody>
          <a:bodyPr>
            <a:noAutofit/>
          </a:bodyPr>
          <a:lstStyle/>
          <a:p>
            <a:r>
              <a:rPr lang="it-IT" sz="6000" dirty="0"/>
              <a:t>La </a:t>
            </a:r>
            <a:r>
              <a:rPr lang="it-IT" sz="6000" dirty="0" err="1"/>
              <a:t>literacy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95" y="1901828"/>
            <a:ext cx="8856980" cy="4275455"/>
          </a:xfrm>
        </p:spPr>
        <p:txBody>
          <a:bodyPr wrap="square" lIns="91425" tIns="45713" rIns="91425" bIns="45713" anchor="t"/>
          <a:lstStyle/>
          <a:p>
            <a:pPr marL="342213" indent="-342213" defTabSz="912990">
              <a:lnSpc>
                <a:spcPct val="102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•"/>
            </a:pPr>
            <a:r>
              <a:rPr lang="it-IT" altLang="ko-KR" sz="3200" dirty="0">
                <a:solidFill>
                  <a:srgbClr val="000000"/>
                </a:solidFill>
                <a:latin typeface="Calibri" charset="0"/>
              </a:rPr>
              <a:t>Non  tanto «alfabetizzazione strumentale» o alfabetismo: </a:t>
            </a:r>
            <a:r>
              <a:rPr lang="it-IT" altLang="ko-KR" sz="3200" b="1" dirty="0">
                <a:solidFill>
                  <a:srgbClr val="000000"/>
                </a:solidFill>
                <a:latin typeface="Calibri" charset="0"/>
              </a:rPr>
              <a:t>decodificare  </a:t>
            </a:r>
            <a:r>
              <a:rPr lang="it-IT" altLang="ko-KR" sz="3200" dirty="0">
                <a:solidFill>
                  <a:srgbClr val="000000"/>
                </a:solidFill>
                <a:latin typeface="Calibri" charset="0"/>
              </a:rPr>
              <a:t>i segni grafici in forma di parole </a:t>
            </a:r>
            <a:r>
              <a:rPr lang="it-IT" altLang="ko-KR" sz="3200">
                <a:solidFill>
                  <a:srgbClr val="000000"/>
                </a:solidFill>
                <a:latin typeface="Calibri" charset="0"/>
              </a:rPr>
              <a:t>e </a:t>
            </a:r>
            <a:r>
              <a:rPr lang="it-IT" altLang="ko-KR" sz="3200" b="1">
                <a:solidFill>
                  <a:srgbClr val="000000"/>
                </a:solidFill>
                <a:latin typeface="Calibri" charset="0"/>
              </a:rPr>
              <a:t>transcodificarli </a:t>
            </a:r>
            <a:r>
              <a:rPr lang="it-IT" altLang="ko-KR" sz="3200" dirty="0">
                <a:solidFill>
                  <a:srgbClr val="000000"/>
                </a:solidFill>
                <a:latin typeface="Calibri" charset="0"/>
              </a:rPr>
              <a:t>in forma di scrittura.</a:t>
            </a:r>
          </a:p>
          <a:p>
            <a:pPr marL="342213" indent="-342213" defTabSz="912990">
              <a:lnSpc>
                <a:spcPct val="102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•"/>
            </a:pPr>
            <a:r>
              <a:rPr lang="it-IT" altLang="ko-KR" sz="3200" b="1" dirty="0" err="1">
                <a:solidFill>
                  <a:srgbClr val="000000"/>
                </a:solidFill>
                <a:latin typeface="Calibri" charset="0"/>
              </a:rPr>
              <a:t>Literacy</a:t>
            </a:r>
            <a:r>
              <a:rPr lang="it-IT" altLang="ko-KR" sz="3200" b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it-IT" altLang="ko-KR" sz="3200" dirty="0">
                <a:solidFill>
                  <a:srgbClr val="000000"/>
                </a:solidFill>
                <a:latin typeface="Calibri" charset="0"/>
              </a:rPr>
              <a:t> competenze alfabetiche </a:t>
            </a:r>
            <a:r>
              <a:rPr lang="it-IT" altLang="ko-KR" sz="3200" b="1" dirty="0">
                <a:solidFill>
                  <a:srgbClr val="000000"/>
                </a:solidFill>
                <a:latin typeface="Calibri" charset="0"/>
              </a:rPr>
              <a:t>funzionali </a:t>
            </a:r>
            <a:r>
              <a:rPr lang="it-IT" altLang="ko-KR" sz="3200" dirty="0">
                <a:solidFill>
                  <a:srgbClr val="000000"/>
                </a:solidFill>
                <a:latin typeface="Calibri" charset="0"/>
              </a:rPr>
              <a:t>pragmatiche</a:t>
            </a:r>
          </a:p>
          <a:p>
            <a:pPr marL="342213" indent="-342213" defTabSz="912990">
              <a:lnSpc>
                <a:spcPct val="102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•"/>
            </a:pPr>
            <a:r>
              <a:rPr lang="it-IT" altLang="ko-KR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altLang="ko-KR" sz="3200" dirty="0" err="1">
                <a:solidFill>
                  <a:srgbClr val="000000"/>
                </a:solidFill>
                <a:latin typeface="Calibri" charset="0"/>
              </a:rPr>
              <a:t>Letteratismo</a:t>
            </a:r>
            <a:r>
              <a:rPr lang="it-IT" altLang="ko-KR" sz="3200" dirty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it-IT" altLang="ko-KR" sz="3200" dirty="0" err="1">
                <a:solidFill>
                  <a:srgbClr val="000000"/>
                </a:solidFill>
                <a:latin typeface="Calibri" charset="0"/>
              </a:rPr>
              <a:t>Vertecchi</a:t>
            </a:r>
            <a:r>
              <a:rPr lang="it-IT" altLang="ko-KR" sz="3200" dirty="0">
                <a:solidFill>
                  <a:srgbClr val="000000"/>
                </a:solidFill>
                <a:latin typeface="Calibri" charset="0"/>
              </a:rPr>
              <a:t>, 2000, Gallina 2000)</a:t>
            </a:r>
            <a:endParaRPr lang="it-IT" altLang="ko-KR" sz="3200" dirty="0">
              <a:latin typeface="Calibri" charset="0"/>
            </a:endParaRPr>
          </a:p>
          <a:p>
            <a:pPr marL="0" indent="0" defTabSz="91299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None/>
            </a:pPr>
            <a:endParaRPr lang="ko-KR" altLang="en-US" sz="3200" dirty="0">
              <a:latin typeface="Calibri" charset="0"/>
            </a:endParaRPr>
          </a:p>
          <a:p>
            <a:pPr marL="0" indent="0" defTabSz="91299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None/>
            </a:pPr>
            <a:endParaRPr lang="ko-KR" altLang="en-US" sz="3200" dirty="0">
              <a:latin typeface="Calibri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6235" cy="365760"/>
          </a:xfrm>
        </p:spPr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4235" cy="365760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Competenze alfabetiche funzionali</a:t>
            </a:r>
          </a:p>
        </p:txBody>
      </p:sp>
      <p:sp>
        <p:nvSpPr>
          <p:cNvPr id="1177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L’acquisizione delle </a:t>
            </a:r>
            <a:r>
              <a:rPr lang="it-IT" altLang="it-IT" b="1" dirty="0"/>
              <a:t>competenze alfabetiche funzionali</a:t>
            </a:r>
            <a:r>
              <a:rPr lang="it-IT" altLang="it-IT" dirty="0"/>
              <a:t> (</a:t>
            </a:r>
            <a:r>
              <a:rPr lang="it-IT" altLang="it-IT" dirty="0" err="1"/>
              <a:t>literacy</a:t>
            </a:r>
            <a:r>
              <a:rPr lang="it-IT" altLang="it-IT" dirty="0"/>
              <a:t>) riqualifica la dimensione dell’apprendere: imparare a leggere significa non solo imparare a decodificare i segni grafici, ma acquisire la capacità di comprendere quello che si legge e, soprattutto, </a:t>
            </a:r>
            <a:r>
              <a:rPr lang="it-IT" altLang="it-IT" b="1" dirty="0"/>
              <a:t>innescare l’amore della lettura, promuovere abilità di lettura, piacere di leggere.</a:t>
            </a:r>
          </a:p>
          <a:p>
            <a:endParaRPr lang="it-IT" altLang="it-IT" dirty="0"/>
          </a:p>
        </p:txBody>
      </p:sp>
      <p:sp>
        <p:nvSpPr>
          <p:cNvPr id="117764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9666" y="911794"/>
            <a:ext cx="2303919" cy="53726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3420" dirty="0">
                <a:solidFill>
                  <a:srgbClr val="800000"/>
                </a:solidFill>
                <a:latin typeface="Times New Roman"/>
                <a:cs typeface="Times New Roman"/>
              </a:rPr>
              <a:t>OCSE</a:t>
            </a:r>
            <a:r>
              <a:rPr sz="3420" spc="-73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420" spc="-4" dirty="0">
                <a:solidFill>
                  <a:srgbClr val="800000"/>
                </a:solidFill>
                <a:latin typeface="Times New Roman"/>
                <a:cs typeface="Times New Roman"/>
              </a:rPr>
              <a:t>PISA</a:t>
            </a:r>
            <a:endParaRPr sz="342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9416" y="1772816"/>
            <a:ext cx="6244418" cy="3226453"/>
          </a:xfrm>
          <a:prstGeom prst="rect">
            <a:avLst/>
          </a:prstGeom>
        </p:spPr>
        <p:txBody>
          <a:bodyPr vert="horz" wrap="square" lIns="0" tIns="121087" rIns="0" bIns="0" rtlCol="0">
            <a:spAutoFit/>
          </a:bodyPr>
          <a:lstStyle/>
          <a:p>
            <a:pPr marL="304074" marR="4344" lvl="0" indent="-293214" algn="l" defTabSz="781903" rtl="0" eaLnBrk="1" fontAlgn="auto" latinLnBrk="0" hangingPunct="1">
              <a:lnSpc>
                <a:spcPct val="69800"/>
              </a:lnSpc>
              <a:spcBef>
                <a:spcPts val="9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94" b="0" i="0" u="none" strike="noStrike" kern="1200" cap="none" spc="-4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(Organizzazione per la Cooperazione </a:t>
            </a:r>
            <a:r>
              <a:rPr kumimoji="0" sz="2394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</a:t>
            </a:r>
            <a:r>
              <a:rPr kumimoji="0" sz="2394" b="0" i="0" u="none" strike="noStrike" kern="1200" cap="none" spc="-4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 Sviluppo  Economico;</a:t>
            </a:r>
            <a:endParaRPr kumimoji="0" sz="23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860" marR="0" lvl="0" indent="0" algn="l" defTabSz="781903" rtl="0" eaLnBrk="1" fontAlgn="auto" latinLnBrk="0" hangingPunct="1">
              <a:lnSpc>
                <a:spcPts val="2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94" b="0" i="0" u="none" strike="noStrike" kern="1200" cap="none" spc="-4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Programme for International Student</a:t>
            </a:r>
            <a:r>
              <a:rPr kumimoji="0" sz="2394" b="0" i="0" u="none" strike="noStrike" kern="1200" cap="none" spc="-3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94" b="0" i="0" u="none" strike="noStrike" kern="1200" cap="none" spc="-4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Assessment)</a:t>
            </a:r>
            <a:endParaRPr kumimoji="0" sz="23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2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174669" marR="0" lvl="0" indent="0" algn="l" defTabSz="781903" rtl="0" eaLnBrk="1" fontAlgn="auto" latinLnBrk="0" hangingPunct="1">
              <a:lnSpc>
                <a:spcPts val="39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20" b="1" i="0" u="none" strike="noStrike" kern="1200" cap="none" spc="-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IEA</a:t>
            </a:r>
            <a:r>
              <a:rPr kumimoji="0" sz="3420" b="1" i="0" u="none" strike="noStrike" kern="1200" cap="none" spc="-13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20" b="1" i="0" u="none" strike="noStrike" kern="1200" cap="none" spc="-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PIRLS</a:t>
            </a:r>
            <a:endParaRPr kumimoji="0" sz="3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04074" marR="463169" lvl="0" indent="-293214" algn="l" defTabSz="781903" rtl="0" eaLnBrk="1" fontAlgn="auto" latinLnBrk="0" hangingPunct="1">
              <a:lnSpc>
                <a:spcPct val="7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94" b="0" i="0" u="none" strike="noStrike" kern="1200" cap="none" spc="-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(International association for the Evalutation of  educational</a:t>
            </a:r>
            <a:r>
              <a:rPr kumimoji="0" sz="2394" b="0" i="0" u="none" strike="noStrike" kern="1200" cap="none" spc="-9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94" b="0" i="0" u="none" strike="noStrike" kern="1200" cap="none" spc="-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Achievement;</a:t>
            </a:r>
            <a:endParaRPr kumimoji="0" sz="23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860" marR="0" lvl="0" indent="0" algn="l" defTabSz="781903" rtl="0" eaLnBrk="1" fontAlgn="auto" latinLnBrk="0" hangingPunct="1">
              <a:lnSpc>
                <a:spcPts val="2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94" b="0" i="0" u="none" strike="noStrike" kern="1200" cap="none" spc="-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Progress in International Reading Literacy</a:t>
            </a:r>
            <a:r>
              <a:rPr kumimoji="0" sz="2394" b="0" i="0" u="none" strike="noStrike" kern="1200" cap="none" spc="-26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94" b="0" i="0" u="none" strike="noStrike" kern="1200" cap="none" spc="-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Study)</a:t>
            </a:r>
            <a:endParaRPr kumimoji="0" sz="23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2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2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Già nel 1991 IEA PIRLS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Aveva associato </a:t>
            </a:r>
            <a:r>
              <a:rPr lang="it-IT" dirty="0" err="1"/>
              <a:t>reading</a:t>
            </a:r>
            <a:r>
              <a:rPr lang="it-IT" dirty="0"/>
              <a:t> a </a:t>
            </a:r>
            <a:r>
              <a:rPr lang="it-IT" dirty="0" err="1"/>
              <a:t>literacy</a:t>
            </a:r>
            <a:r>
              <a:rPr lang="it-IT" dirty="0"/>
              <a:t> intendendo</a:t>
            </a:r>
          </a:p>
          <a:p>
            <a:r>
              <a:rPr lang="it-IT" dirty="0">
                <a:latin typeface="TimesNewRomanPSMT"/>
              </a:rPr>
              <a:t>«</a:t>
            </a:r>
            <a:r>
              <a:rPr lang="it-IT" i="1" dirty="0">
                <a:latin typeface="TimesNewRomanPSMT"/>
              </a:rPr>
              <a:t>la capacità di comprendere e usare quelle forme di lingua scritta richieste dalla società e/o ritenute importanti dagli individui</a:t>
            </a:r>
            <a:r>
              <a:rPr lang="it-IT" dirty="0">
                <a:latin typeface="TimesNewRomanPSMT"/>
              </a:rPr>
              <a:t>»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7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443" y="1229770"/>
            <a:ext cx="6314464" cy="79323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algn="ctr">
              <a:lnSpc>
                <a:spcPts val="2446"/>
              </a:lnSpc>
              <a:spcBef>
                <a:spcPts val="86"/>
              </a:spcBef>
            </a:pPr>
            <a:r>
              <a:rPr sz="2052" spc="-4" dirty="0">
                <a:solidFill>
                  <a:srgbClr val="000065"/>
                </a:solidFill>
                <a:latin typeface="Arial"/>
                <a:cs typeface="Arial"/>
              </a:rPr>
              <a:t>IEA PIRLS, Quadro di riferimento</a:t>
            </a:r>
            <a:r>
              <a:rPr sz="2052" spc="-21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2052" spc="-9" dirty="0">
                <a:solidFill>
                  <a:srgbClr val="000065"/>
                </a:solidFill>
                <a:latin typeface="Arial"/>
                <a:cs typeface="Arial"/>
              </a:rPr>
              <a:t>2006</a:t>
            </a:r>
            <a:endParaRPr sz="2052">
              <a:latin typeface="Arial"/>
              <a:cs typeface="Arial"/>
            </a:endParaRPr>
          </a:p>
          <a:p>
            <a:pPr algn="ctr">
              <a:lnSpc>
                <a:spcPts val="3677"/>
              </a:lnSpc>
            </a:pPr>
            <a:r>
              <a:rPr i="1" spc="-4" dirty="0"/>
              <a:t>DEFINIZIONE DI </a:t>
            </a:r>
            <a:r>
              <a:rPr i="1" u="heavy" spc="-4" dirty="0">
                <a:uFill>
                  <a:solidFill>
                    <a:srgbClr val="3333CC"/>
                  </a:solidFill>
                </a:uFill>
              </a:rPr>
              <a:t>READING</a:t>
            </a:r>
            <a:r>
              <a:rPr i="1" u="heavy" spc="-90" dirty="0">
                <a:uFill>
                  <a:solidFill>
                    <a:srgbClr val="3333CC"/>
                  </a:solidFill>
                </a:uFill>
              </a:rPr>
              <a:t> </a:t>
            </a:r>
            <a:r>
              <a:rPr i="1" u="heavy" spc="-4" dirty="0">
                <a:uFill>
                  <a:solidFill>
                    <a:srgbClr val="3333CC"/>
                  </a:solidFill>
                </a:uFill>
              </a:rPr>
              <a:t>LITERACY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3124" y="2635905"/>
            <a:ext cx="6577273" cy="222150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lvl="0" indent="0" algn="just" defTabSz="781903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2" b="0" i="0" u="none" strike="noStrike" kern="1200" cap="none" spc="0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concetto </a:t>
            </a:r>
            <a:r>
              <a:rPr kumimoji="0" sz="2052" b="0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 lettura è definito come “</a:t>
            </a:r>
            <a:r>
              <a:rPr kumimoji="0" sz="2052" b="1" i="1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l’abilità di capire e  usare quelle forme di linguaggio scritto richieste  dalla società e/o apprezzate dall’individuo. </a:t>
            </a:r>
            <a:r>
              <a:rPr kumimoji="0" sz="2052" b="1" i="1" u="none" strike="noStrike" kern="1200" cap="none" spc="0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2052" b="1" i="1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giovani  lettori devono saper costruire un significato da testi  di vario tipo. Leggono per apprendere, per far </a:t>
            </a:r>
            <a:r>
              <a:rPr kumimoji="0" sz="2052" b="1" i="1" u="none" strike="noStrike" kern="1200" cap="none" spc="-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parte  </a:t>
            </a:r>
            <a:r>
              <a:rPr kumimoji="0" sz="2052" b="1" i="1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della comunità dei lettori a scuola e nella vita di ogni  giorno, e per godimento</a:t>
            </a:r>
            <a:r>
              <a:rPr kumimoji="0" sz="2052" b="1" i="1" u="none" strike="noStrike" kern="1200" cap="none" spc="-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personale</a:t>
            </a:r>
            <a:r>
              <a:rPr kumimoji="0" sz="2052" b="0" i="0" u="none" strike="noStrike" kern="1200" cap="none" spc="-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.”</a:t>
            </a:r>
            <a:endParaRPr kumimoji="0" sz="20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412776"/>
            <a:ext cx="6459442" cy="3447098"/>
          </a:xfrm>
        </p:spPr>
        <p:txBody>
          <a:bodyPr/>
          <a:lstStyle/>
          <a:p>
            <a:pPr algn="l"/>
            <a:r>
              <a:rPr lang="it-IT" sz="3200" b="0" dirty="0">
                <a:latin typeface="TimesNewRomanPSMT"/>
              </a:rPr>
              <a:t>Questa definizione evidenzia come  occorra andare </a:t>
            </a:r>
            <a:r>
              <a:rPr lang="it-IT" sz="3200" dirty="0">
                <a:latin typeface="TimesNewRomanPSMT"/>
              </a:rPr>
              <a:t>oltre</a:t>
            </a:r>
          </a:p>
          <a:p>
            <a:pPr algn="l"/>
            <a:r>
              <a:rPr lang="it-IT" sz="3200" dirty="0">
                <a:latin typeface="TimesNewRomanPSMT"/>
              </a:rPr>
              <a:t>la comprensione letterale </a:t>
            </a:r>
            <a:r>
              <a:rPr lang="it-IT" sz="3200" b="0" dirty="0">
                <a:latin typeface="TimesNewRomanPSMT"/>
              </a:rPr>
              <a:t>del testo per tenere conto della natura costruttiva della lettura e del suo</a:t>
            </a:r>
          </a:p>
          <a:p>
            <a:pPr algn="l"/>
            <a:r>
              <a:rPr lang="it-IT" sz="3200" b="0" dirty="0">
                <a:latin typeface="TimesNewRomanPSMT"/>
              </a:rPr>
              <a:t>uso funzionale in vista di diversi scopi.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9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QUADRO PIRLS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568055" y="2171701"/>
            <a:ext cx="6298406" cy="3579019"/>
          </a:xfrm>
        </p:spPr>
        <p:txBody>
          <a:bodyPr/>
          <a:lstStyle/>
          <a:p>
            <a:r>
              <a:rPr lang="it-IT" i="1"/>
              <a:t>“l’abilità di capire e usare quelle forme di linguaggio scritto richieste dalla società e/o apprezzate dall’individuo. </a:t>
            </a:r>
            <a:endParaRPr lang="it-IT"/>
          </a:p>
          <a:p>
            <a:r>
              <a:rPr lang="it-IT" i="1"/>
              <a:t>I giovani lettori devono saper costruire un significato da testi di vario tipo”</a:t>
            </a:r>
            <a:endParaRPr lang="it-IT"/>
          </a:p>
          <a:p>
            <a:r>
              <a:rPr lang="it-IT" i="1"/>
              <a:t> Leggono </a:t>
            </a:r>
            <a:r>
              <a:rPr lang="it-IT" i="1" u="sng"/>
              <a:t>per apprendere</a:t>
            </a:r>
            <a:r>
              <a:rPr lang="it-IT" i="1"/>
              <a:t>, </a:t>
            </a:r>
            <a:r>
              <a:rPr lang="it-IT" i="1" u="sng"/>
              <a:t>per far parte della comunità dei lettori a scuola e nella vita di ogni giorno</a:t>
            </a:r>
            <a:r>
              <a:rPr lang="it-IT" i="1"/>
              <a:t>, e </a:t>
            </a:r>
            <a:r>
              <a:rPr lang="it-IT" i="1" u="sng"/>
              <a:t>per godimento personale</a:t>
            </a:r>
            <a:r>
              <a:rPr lang="it-IT" i="1"/>
              <a:t>.”</a:t>
            </a:r>
            <a:endParaRPr lang="it-IT"/>
          </a:p>
          <a:p>
            <a:pPr>
              <a:buFont typeface="Wingdings" pitchFamily="2" charset="2"/>
              <a:buNone/>
            </a:pPr>
            <a:r>
              <a:rPr lang="it-IT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E2084-011F-465F-8476-EB854AE2BE28}" type="slidenum"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Adriano Grossi 11.01.2012</a:t>
            </a:r>
          </a:p>
        </p:txBody>
      </p:sp>
    </p:spTree>
    <p:extLst>
      <p:ext uri="{BB962C8B-B14F-4D97-AF65-F5344CB8AC3E}">
        <p14:creationId xmlns:p14="http://schemas.microsoft.com/office/powerpoint/2010/main" val="20422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Incipit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34577" y="2189340"/>
            <a:ext cx="6102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TimesNewRomanPSMT"/>
                <a:cs typeface="TimesNewRomanPSMT"/>
              </a:rPr>
              <a:t>Per godere della lettura bisogna in primo luogo essere in grado di leggere e capire fluidamente.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2483768" y="4163475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TimesNewRomanPSMT"/>
                <a:cs typeface="TimesNewRomanPSMT"/>
              </a:rPr>
              <a:t>Un prerequisito essenziale perché la lettura sia gradita e cercata è la comprensione</a:t>
            </a:r>
          </a:p>
          <a:p>
            <a:r>
              <a:rPr lang="it-IT" sz="2800" b="1" dirty="0">
                <a:latin typeface="TimesNewRomanPSMT"/>
                <a:cs typeface="TimesNewRomanPSMT"/>
              </a:rPr>
              <a:t>agevole di quel che si legge.</a:t>
            </a:r>
          </a:p>
        </p:txBody>
      </p:sp>
    </p:spTree>
    <p:extLst>
      <p:ext uri="{BB962C8B-B14F-4D97-AF65-F5344CB8AC3E}">
        <p14:creationId xmlns:p14="http://schemas.microsoft.com/office/powerpoint/2010/main" val="8102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7900" y="985724"/>
            <a:ext cx="6719018" cy="868839"/>
          </a:xfrm>
        </p:spPr>
        <p:txBody>
          <a:bodyPr>
            <a:noAutofit/>
          </a:bodyPr>
          <a:lstStyle/>
          <a:p>
            <a:r>
              <a:rPr lang="it-IT" sz="6000" dirty="0" err="1"/>
              <a:t>Literacy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4" y="1901950"/>
            <a:ext cx="8551480" cy="4275740"/>
          </a:xfrm>
        </p:spPr>
        <p:txBody>
          <a:bodyPr>
            <a:normAutofit/>
          </a:bodyPr>
          <a:lstStyle/>
          <a:p>
            <a:pPr lvl="0"/>
            <a:r>
              <a:rPr lang="it-IT" sz="3200" dirty="0">
                <a:solidFill>
                  <a:prstClr val="black"/>
                </a:solidFill>
              </a:rPr>
              <a:t> Con i segni scritti produciamo delle unità minime di comunicazione al di là del tracciamento grafico (o della digitazione su una tastiera).</a:t>
            </a:r>
          </a:p>
          <a:p>
            <a:pPr lvl="0"/>
            <a:r>
              <a:rPr lang="it-IT" sz="3200" dirty="0">
                <a:solidFill>
                  <a:prstClr val="black"/>
                </a:solidFill>
              </a:rPr>
              <a:t>Scrivere per </a:t>
            </a:r>
            <a:r>
              <a:rPr lang="it-IT" sz="3200" b="1" dirty="0">
                <a:solidFill>
                  <a:prstClr val="black"/>
                </a:solidFill>
              </a:rPr>
              <a:t>comunicare, inventare , imparare</a:t>
            </a:r>
            <a:r>
              <a:rPr lang="it-IT" sz="3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it-IT" sz="3200" dirty="0">
                <a:solidFill>
                  <a:prstClr val="black"/>
                </a:solidFill>
              </a:rPr>
              <a:t>Leggere per comprendere , riflettere, per il piacere di leggere.</a:t>
            </a:r>
          </a:p>
          <a:p>
            <a:pPr lvl="0"/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7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2132856"/>
            <a:ext cx="8505979" cy="2585323"/>
          </a:xfrm>
          <a:prstGeom prst="rect">
            <a:avLst/>
          </a:prstGeom>
          <a:noFill/>
        </p:spPr>
        <p:txBody>
          <a:bodyPr lIns="91425" tIns="45713" rIns="91425" bIns="45713">
            <a:spAutoFit/>
          </a:bodyPr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Il testo, unità fondamentale di comunicazione</a:t>
            </a:r>
          </a:p>
        </p:txBody>
      </p:sp>
      <p:sp>
        <p:nvSpPr>
          <p:cNvPr id="29700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5707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24" indent="-228564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54" indent="-22856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85" indent="-228564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1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44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7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03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29701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5707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24" indent="-228564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54" indent="-22856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85" indent="-228564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1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44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7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03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B18F9-77CA-4432-9508-633B19840A13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3085" y="374653"/>
            <a:ext cx="6719570" cy="869315"/>
          </a:xfrm>
        </p:spPr>
        <p:txBody>
          <a:bodyPr wrap="square" lIns="91425" tIns="45713" rIns="91425" bIns="45713" anchor="ctr"/>
          <a:lstStyle/>
          <a:p>
            <a:pPr defTabSz="912990">
              <a:lnSpc>
                <a:spcPct val="102000"/>
              </a:lnSpc>
              <a:spcBef>
                <a:spcPts val="0"/>
              </a:spcBef>
            </a:pPr>
            <a:endParaRPr lang="ko-KR" altLang="en-US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5039995"/>
          </a:xfrm>
        </p:spPr>
        <p:txBody>
          <a:bodyPr/>
          <a:lstStyle/>
          <a:p>
            <a:r>
              <a:rPr lang="it-IT" dirty="0"/>
              <a:t>Testi  non sono solo quelli «libreschi» letterari o saggistici, ma sono anche enunciati, unità transfrastiche che comunicano un pensiero (paragrafi o capoversi ).</a:t>
            </a:r>
          </a:p>
          <a:p>
            <a:r>
              <a:rPr lang="it-IT" dirty="0"/>
              <a:t>Non parole in libertà, ma messaggi, insegne, scritte funzionali, confezioni dei  prodotti.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6235" cy="365760"/>
          </a:xfrm>
        </p:spPr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4235" cy="365760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533400"/>
            <a:ext cx="8230235" cy="991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/>
              <a:t>Le caratteristiche del testo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2777"/>
            <a:ext cx="8642350" cy="4876800"/>
          </a:xfrm>
        </p:spPr>
        <p:txBody>
          <a:bodyPr wrap="square" lIns="91425" tIns="45713" rIns="91425" bIns="45713" anchor="t"/>
          <a:lstStyle/>
          <a:p>
            <a:pPr marL="342848" indent="-342848" defTabSz="914259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Testo= non è solo un </a:t>
            </a:r>
            <a:r>
              <a:rPr lang="en-US" altLang="ko-KR" sz="3200" dirty="0" err="1">
                <a:solidFill>
                  <a:srgbClr val="000000"/>
                </a:solidFill>
                <a:latin typeface="Arial" charset="0"/>
              </a:rPr>
              <a:t>insieme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altLang="ko-KR" sz="3200" dirty="0" err="1">
                <a:solidFill>
                  <a:srgbClr val="000000"/>
                </a:solidFill>
                <a:latin typeface="Arial" charset="0"/>
              </a:rPr>
              <a:t>frasi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 , parole e </a:t>
            </a:r>
            <a:r>
              <a:rPr lang="en-US" altLang="ko-KR" sz="3200" err="1">
                <a:solidFill>
                  <a:srgbClr val="000000"/>
                </a:solidFill>
                <a:latin typeface="Arial" charset="0"/>
              </a:rPr>
              <a:t>periodi</a:t>
            </a:r>
            <a:r>
              <a:rPr lang="en-US" altLang="ko-KR" sz="3200">
                <a:solidFill>
                  <a:srgbClr val="000000"/>
                </a:solidFill>
                <a:latin typeface="Arial" charset="0"/>
              </a:rPr>
              <a:t> (elementi strtturali 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del </a:t>
            </a:r>
            <a:r>
              <a:rPr lang="en-US" altLang="ko-KR" sz="3200" dirty="0" err="1">
                <a:solidFill>
                  <a:srgbClr val="000000"/>
                </a:solidFill>
                <a:latin typeface="Arial" charset="0"/>
              </a:rPr>
              <a:t>codice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), ma in </a:t>
            </a:r>
            <a:r>
              <a:rPr lang="en-US" altLang="ko-KR" sz="3200" dirty="0" err="1">
                <a:solidFill>
                  <a:srgbClr val="000000"/>
                </a:solidFill>
                <a:latin typeface="Arial" charset="0"/>
              </a:rPr>
              <a:t>quanto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Arial" charset="0"/>
              </a:rPr>
              <a:t>textus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, tessuto, intreccio di frasi </a:t>
            </a:r>
            <a:r>
              <a:rPr lang="en-US" altLang="ko-KR" sz="3200" b="1" dirty="0">
                <a:solidFill>
                  <a:srgbClr val="000000"/>
                </a:solidFill>
                <a:latin typeface="Arial" charset="0"/>
              </a:rPr>
              <a:t>coese, coerenti e continue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, orale o scritto,breve o lungo </a:t>
            </a:r>
            <a:r>
              <a:rPr lang="en-US" altLang="ko-KR" sz="3200" dirty="0" err="1">
                <a:solidFill>
                  <a:srgbClr val="000000"/>
                </a:solidFill>
                <a:latin typeface="Arial" charset="0"/>
              </a:rPr>
              <a:t>che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latin typeface="Arial" charset="0"/>
              </a:rPr>
              <a:t>sia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.</a:t>
            </a:r>
            <a:endParaRPr lang="ko-KR" altLang="en-US" sz="3200" dirty="0">
              <a:latin typeface="Arial" charset="0"/>
            </a:endParaRPr>
          </a:p>
          <a:p>
            <a:pPr marL="342848" indent="-342848" defTabSz="914259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E’ un </a:t>
            </a:r>
            <a:r>
              <a:rPr lang="en-US" altLang="ko-KR" sz="3200" b="1" dirty="0" err="1">
                <a:solidFill>
                  <a:srgbClr val="000000"/>
                </a:solidFill>
                <a:latin typeface="Arial" charset="0"/>
              </a:rPr>
              <a:t>manufatto</a:t>
            </a:r>
            <a:r>
              <a:rPr lang="en-US" altLang="ko-KR" sz="3200" b="1" dirty="0">
                <a:solidFill>
                  <a:srgbClr val="000000"/>
                </a:solidFill>
                <a:latin typeface="Arial" charset="0"/>
              </a:rPr>
              <a:t> cognitive, </a:t>
            </a:r>
            <a:r>
              <a:rPr lang="en-US" altLang="ko-KR" sz="3200" b="1" dirty="0" err="1">
                <a:solidFill>
                  <a:srgbClr val="000000"/>
                </a:solidFill>
                <a:latin typeface="Arial" charset="0"/>
              </a:rPr>
              <a:t>una</a:t>
            </a:r>
            <a:r>
              <a:rPr lang="en-US" altLang="ko-KR" sz="3200" b="1" dirty="0">
                <a:solidFill>
                  <a:srgbClr val="000000"/>
                </a:solidFill>
                <a:latin typeface="Arial" charset="0"/>
              </a:rPr>
              <a:t>  cornice 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entro la quale collocare questi elementi.</a:t>
            </a:r>
            <a:endParaRPr lang="ko-KR" altLang="en-US" sz="3200" dirty="0">
              <a:latin typeface="Arial" charset="0"/>
            </a:endParaRPr>
          </a:p>
          <a:p>
            <a:pPr marL="342848" indent="-342848" defTabSz="914259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Questa cornice attribuisce alle singole parole un significato </a:t>
            </a:r>
            <a:r>
              <a:rPr lang="en-US" altLang="ko-KR" sz="3200" b="1" dirty="0">
                <a:solidFill>
                  <a:srgbClr val="000000"/>
                </a:solidFill>
                <a:latin typeface="Arial" charset="0"/>
              </a:rPr>
              <a:t>aggiunto </a:t>
            </a:r>
            <a:r>
              <a:rPr lang="en-US" altLang="ko-KR" sz="3200" dirty="0">
                <a:solidFill>
                  <a:srgbClr val="000000"/>
                </a:solidFill>
                <a:latin typeface="Arial" charset="0"/>
              </a:rPr>
              <a:t>a quello letterale.</a:t>
            </a:r>
            <a:endParaRPr lang="ko-KR" altLang="en-US" sz="3200" dirty="0">
              <a:latin typeface="Arial" charset="0"/>
            </a:endParaRPr>
          </a:p>
          <a:p>
            <a:pPr marL="182852" indent="-182852" defTabSz="914259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ko-KR" altLang="en-US" dirty="0">
              <a:latin typeface="Arial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D8622-34D7-46FA-996E-73A673A678EA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533400"/>
            <a:ext cx="8230235" cy="991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/>
              <a:t>Le caratteristiche del testo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2777"/>
            <a:ext cx="8642350" cy="4876800"/>
          </a:xfrm>
        </p:spPr>
        <p:txBody>
          <a:bodyPr wrap="square" lIns="91425" tIns="45713" rIns="91425" bIns="45713" anchor="t"/>
          <a:lstStyle/>
          <a:p>
            <a:pPr marL="342900" lvl="0" indent="-342900">
              <a:buClrTx/>
              <a:buSzTx/>
              <a:buFontTx/>
              <a:buChar char="•"/>
            </a:pPr>
            <a:r>
              <a:rPr lang="it-IT" altLang="it-IT" sz="3200" kern="0" dirty="0">
                <a:solidFill>
                  <a:srgbClr val="000000"/>
                </a:solidFill>
              </a:rPr>
              <a:t>Dato che un TESTO  </a:t>
            </a:r>
            <a:r>
              <a:rPr lang="it-IT" altLang="it-IT" sz="3200" kern="0" dirty="0" err="1">
                <a:solidFill>
                  <a:srgbClr val="000000"/>
                </a:solidFill>
              </a:rPr>
              <a:t>e’</a:t>
            </a:r>
            <a:r>
              <a:rPr lang="it-IT" altLang="it-IT" sz="3200" kern="0" dirty="0">
                <a:solidFill>
                  <a:srgbClr val="000000"/>
                </a:solidFill>
              </a:rPr>
              <a:t> un insieme coeso e coerente di enunciati, la comprensione è garantita quando tale coerenza </a:t>
            </a:r>
            <a:r>
              <a:rPr lang="it-IT" altLang="it-IT" sz="3200" b="1" kern="0" dirty="0">
                <a:solidFill>
                  <a:srgbClr val="000000"/>
                </a:solidFill>
              </a:rPr>
              <a:t>è assicurata nella mente del lettore. </a:t>
            </a:r>
          </a:p>
          <a:p>
            <a:pPr marL="342848" indent="-342848" defTabSz="914259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it-IT" altLang="ko-KR" sz="3200" dirty="0">
                <a:solidFill>
                  <a:srgbClr val="000000"/>
                </a:solidFill>
                <a:latin typeface="Arial" charset="0"/>
              </a:rPr>
              <a:t>Infatti il testo ha un </a:t>
            </a:r>
            <a:r>
              <a:rPr lang="it-IT" altLang="ko-KR" sz="3200" b="1" dirty="0">
                <a:solidFill>
                  <a:srgbClr val="000000"/>
                </a:solidFill>
                <a:latin typeface="Arial" charset="0"/>
              </a:rPr>
              <a:t>tema principale </a:t>
            </a:r>
            <a:r>
              <a:rPr lang="it-IT" altLang="ko-KR" sz="3200" dirty="0">
                <a:solidFill>
                  <a:srgbClr val="000000"/>
                </a:solidFill>
                <a:latin typeface="Arial" charset="0"/>
              </a:rPr>
              <a:t>ed una serie  di informazioni organizzate gerarchicamente.</a:t>
            </a:r>
            <a:endParaRPr lang="ko-KR" altLang="en-US" dirty="0">
              <a:latin typeface="Arial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D8622-34D7-46FA-996E-73A673A678EA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5400" dirty="0" smtClean="0"/>
              <a:t>COMPRENDERE IL TESTO: SAPER </a:t>
            </a:r>
            <a:r>
              <a:rPr lang="it-IT" sz="5400" dirty="0"/>
              <a:t>LEGGERE OLTRE LE </a:t>
            </a:r>
            <a:r>
              <a:rPr lang="it-IT" sz="5400" dirty="0" smtClean="0"/>
              <a:t>PAROLE.</a:t>
            </a:r>
            <a:endParaRPr lang="it-IT" sz="5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Comprensione testuale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consapevolezza testuale comporta che ci mettiamo anche qualcosa di nostro per transitare da una decodifica che serve per  una comprensione superficiale ad una comprensione testuale.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Capire il testo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 una parte  le  informazioni e la relativa organizzazione, dall’altra le conoscenze linguistiche, sociolinguistiche del lettore potrebbero non consentire l’attivazione di </a:t>
            </a:r>
            <a:r>
              <a:rPr lang="it-IT" b="1" dirty="0"/>
              <a:t>schemi necessari</a:t>
            </a:r>
            <a:r>
              <a:rPr lang="it-IT" dirty="0"/>
              <a:t> per elaborare le informazioni del testo.</a:t>
            </a:r>
          </a:p>
          <a:p>
            <a:r>
              <a:rPr lang="it-IT" dirty="0"/>
              <a:t>Quindi per capire i testi dobbiamo non solo collegare le  informazioni esplicite, ma inferire  i possibili collegamenti nascosti che ci permettono di comprendere.</a:t>
            </a:r>
          </a:p>
          <a:p>
            <a:r>
              <a:rPr lang="it-IT" b="1" dirty="0"/>
              <a:t>Insomma staccarsi dal testo creandosi una rappresentazione con operazioni cognitive.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D8622-34D7-46FA-996E-73A673A678EA}" type="slidenum">
              <a:rPr kumimoji="0" lang="it-IT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it-IT" alt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4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6063" y="2204864"/>
            <a:ext cx="6719570" cy="22322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Di qui l’importanza  del CAPIRE i misteriosi intrecci  del testo con un </a:t>
            </a:r>
            <a:r>
              <a:rPr lang="it-IT" b="1" dirty="0"/>
              <a:t>intervento fattivo</a:t>
            </a:r>
            <a:r>
              <a:rPr lang="it-IT" dirty="0"/>
              <a:t> del lettore (Eco, Opera aperta)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6235" cy="365760"/>
          </a:xfrm>
        </p:spPr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4235" cy="365760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it-IT" dirty="0" smtClean="0"/>
              <a:t>Lettore modello elabora e processa i segni linguistici -</a:t>
            </a:r>
            <a:r>
              <a:rPr lang="it-IT" dirty="0" err="1" smtClean="0"/>
              <a:t>legere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3"/>
            <a:ext cx="8507288" cy="4565101"/>
          </a:xfrm>
        </p:spPr>
        <p:txBody>
          <a:bodyPr/>
          <a:lstStyle/>
          <a:p>
            <a:r>
              <a:rPr lang="it-IT" dirty="0"/>
              <a:t>Comprendere un testo è capire </a:t>
            </a:r>
            <a:r>
              <a:rPr lang="it-IT" b="1" dirty="0"/>
              <a:t>cosa dice </a:t>
            </a:r>
            <a:r>
              <a:rPr lang="it-IT" dirty="0"/>
              <a:t>esplicitamente, ma anche </a:t>
            </a:r>
            <a:r>
              <a:rPr lang="it-IT" b="1" dirty="0"/>
              <a:t>di cosa parla </a:t>
            </a:r>
            <a:r>
              <a:rPr lang="it-IT" dirty="0"/>
              <a:t>attraverso molteplici operazioni cognitive.</a:t>
            </a:r>
          </a:p>
          <a:p>
            <a:r>
              <a:rPr lang="it-IT" dirty="0"/>
              <a:t>E’ crearsi una rappresentazione  definita «modello mentale».</a:t>
            </a:r>
          </a:p>
          <a:p>
            <a:r>
              <a:rPr lang="it-IT" dirty="0"/>
              <a:t>Questo modello è definito non solo dal testo, ma anche dalla situazione descritta</a:t>
            </a:r>
            <a:r>
              <a:rPr lang="it-IT" dirty="0" smtClean="0"/>
              <a:t>.</a:t>
            </a:r>
          </a:p>
          <a:p>
            <a:r>
              <a:rPr lang="it-IT" dirty="0" smtClean="0"/>
              <a:t>Azioni fondate sullo </a:t>
            </a:r>
            <a:r>
              <a:rPr lang="it-IT" b="1" dirty="0" smtClean="0"/>
              <a:t>schema </a:t>
            </a:r>
            <a:r>
              <a:rPr lang="it-IT" dirty="0" smtClean="0"/>
              <a:t>e azioni fondate sul </a:t>
            </a:r>
            <a:r>
              <a:rPr lang="it-IT" b="1" dirty="0" smtClean="0"/>
              <a:t>testo.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4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7957074" cy="1575048"/>
          </a:xfrm>
        </p:spPr>
        <p:txBody>
          <a:bodyPr/>
          <a:lstStyle/>
          <a:p>
            <a:r>
              <a:rPr lang="it-IT" dirty="0"/>
              <a:t>Competenza complessa, sistemica, composta da più voci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5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6863" y="1441450"/>
            <a:ext cx="5829300" cy="739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29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Modello di Kintsch &amp;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van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Dijk (1978</a:t>
            </a: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)</a:t>
            </a:r>
            <a:r>
              <a:rPr kumimoji="0" sz="2400" b="1" i="0" u="none" strike="noStrike" kern="1200" cap="none" spc="-1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1983)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161795" name="object 3"/>
          <p:cNvSpPr txBox="1">
            <a:spLocks noChangeArrowheads="1"/>
          </p:cNvSpPr>
          <p:nvPr/>
        </p:nvSpPr>
        <p:spPr bwMode="auto">
          <a:xfrm>
            <a:off x="446088" y="1841500"/>
            <a:ext cx="3897312" cy="7747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36278" rIns="0" bIns="0">
            <a:spAutoFit/>
          </a:bodyPr>
          <a:lstStyle>
            <a:lvl1pPr marL="1162050" indent="-4349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62050" marR="0" lvl="0" indent="-434975" algn="l" defTabSz="9144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Georgia" pitchFamily="18" charset="0"/>
                <a:cs typeface="Georgia" pitchFamily="18" charset="0"/>
              </a:rPr>
              <a:t>Rappresentazione  superficiale</a:t>
            </a:r>
          </a:p>
        </p:txBody>
      </p:sp>
      <p:sp>
        <p:nvSpPr>
          <p:cNvPr id="161796" name="object 4"/>
          <p:cNvSpPr>
            <a:spLocks/>
          </p:cNvSpPr>
          <p:nvPr/>
        </p:nvSpPr>
        <p:spPr bwMode="auto">
          <a:xfrm>
            <a:off x="4491038" y="2032000"/>
            <a:ext cx="846137" cy="76200"/>
          </a:xfrm>
          <a:custGeom>
            <a:avLst/>
            <a:gdLst>
              <a:gd name="T0" fmla="*/ 847552 w 843279"/>
              <a:gd name="T1" fmla="*/ 38099 h 76200"/>
              <a:gd name="T2" fmla="*/ 845905 w 843279"/>
              <a:gd name="T3" fmla="*/ 34289 h 76200"/>
              <a:gd name="T4" fmla="*/ 842609 w 843279"/>
              <a:gd name="T5" fmla="*/ 33527 h 76200"/>
              <a:gd name="T6" fmla="*/ 4943 w 843279"/>
              <a:gd name="T7" fmla="*/ 33527 h 76200"/>
              <a:gd name="T8" fmla="*/ 1642 w 843279"/>
              <a:gd name="T9" fmla="*/ 34289 h 76200"/>
              <a:gd name="T10" fmla="*/ 0 w 843279"/>
              <a:gd name="T11" fmla="*/ 38099 h 76200"/>
              <a:gd name="T12" fmla="*/ 1642 w 843279"/>
              <a:gd name="T13" fmla="*/ 41147 h 76200"/>
              <a:gd name="T14" fmla="*/ 4943 w 843279"/>
              <a:gd name="T15" fmla="*/ 42671 h 76200"/>
              <a:gd name="T16" fmla="*/ 842609 w 843279"/>
              <a:gd name="T17" fmla="*/ 42671 h 76200"/>
              <a:gd name="T18" fmla="*/ 845905 w 843279"/>
              <a:gd name="T19" fmla="*/ 41147 h 76200"/>
              <a:gd name="T20" fmla="*/ 847552 w 843279"/>
              <a:gd name="T21" fmla="*/ 38099 h 76200"/>
              <a:gd name="T22" fmla="*/ 910977 w 843279"/>
              <a:gd name="T23" fmla="*/ 38099 h 76200"/>
              <a:gd name="T24" fmla="*/ 828608 w 843279"/>
              <a:gd name="T25" fmla="*/ 0 h 76200"/>
              <a:gd name="T26" fmla="*/ 828608 w 843279"/>
              <a:gd name="T27" fmla="*/ 33527 h 76200"/>
              <a:gd name="T28" fmla="*/ 842609 w 843279"/>
              <a:gd name="T29" fmla="*/ 33527 h 76200"/>
              <a:gd name="T30" fmla="*/ 845905 w 843279"/>
              <a:gd name="T31" fmla="*/ 34289 h 76200"/>
              <a:gd name="T32" fmla="*/ 847552 w 843279"/>
              <a:gd name="T33" fmla="*/ 38099 h 76200"/>
              <a:gd name="T34" fmla="*/ 847552 w 843279"/>
              <a:gd name="T35" fmla="*/ 67436 h 76200"/>
              <a:gd name="T36" fmla="*/ 910977 w 843279"/>
              <a:gd name="T37" fmla="*/ 38099 h 76200"/>
              <a:gd name="T38" fmla="*/ 847552 w 843279"/>
              <a:gd name="T39" fmla="*/ 67436 h 76200"/>
              <a:gd name="T40" fmla="*/ 847552 w 843279"/>
              <a:gd name="T41" fmla="*/ 38099 h 76200"/>
              <a:gd name="T42" fmla="*/ 845905 w 843279"/>
              <a:gd name="T43" fmla="*/ 41147 h 76200"/>
              <a:gd name="T44" fmla="*/ 842609 w 843279"/>
              <a:gd name="T45" fmla="*/ 42671 h 76200"/>
              <a:gd name="T46" fmla="*/ 828608 w 843279"/>
              <a:gd name="T47" fmla="*/ 42671 h 76200"/>
              <a:gd name="T48" fmla="*/ 828608 w 843279"/>
              <a:gd name="T49" fmla="*/ 76199 h 76200"/>
              <a:gd name="T50" fmla="*/ 847552 w 843279"/>
              <a:gd name="T51" fmla="*/ 67436 h 762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43279" h="76200">
                <a:moveTo>
                  <a:pt x="784098" y="38099"/>
                </a:moveTo>
                <a:lnTo>
                  <a:pt x="782574" y="34289"/>
                </a:lnTo>
                <a:lnTo>
                  <a:pt x="779526" y="33527"/>
                </a:lnTo>
                <a:lnTo>
                  <a:pt x="4572" y="33527"/>
                </a:lnTo>
                <a:lnTo>
                  <a:pt x="1524" y="34289"/>
                </a:lnTo>
                <a:lnTo>
                  <a:pt x="0" y="38099"/>
                </a:lnTo>
                <a:lnTo>
                  <a:pt x="1524" y="41147"/>
                </a:lnTo>
                <a:lnTo>
                  <a:pt x="4572" y="42671"/>
                </a:lnTo>
                <a:lnTo>
                  <a:pt x="779526" y="42671"/>
                </a:lnTo>
                <a:lnTo>
                  <a:pt x="782574" y="41147"/>
                </a:lnTo>
                <a:lnTo>
                  <a:pt x="784098" y="38099"/>
                </a:lnTo>
                <a:close/>
              </a:path>
              <a:path w="843279" h="76200">
                <a:moveTo>
                  <a:pt x="842772" y="38099"/>
                </a:moveTo>
                <a:lnTo>
                  <a:pt x="766572" y="0"/>
                </a:lnTo>
                <a:lnTo>
                  <a:pt x="766572" y="33527"/>
                </a:lnTo>
                <a:lnTo>
                  <a:pt x="779526" y="33527"/>
                </a:lnTo>
                <a:lnTo>
                  <a:pt x="782574" y="34289"/>
                </a:lnTo>
                <a:lnTo>
                  <a:pt x="784098" y="38099"/>
                </a:lnTo>
                <a:lnTo>
                  <a:pt x="784098" y="67436"/>
                </a:lnTo>
                <a:lnTo>
                  <a:pt x="842772" y="38099"/>
                </a:lnTo>
                <a:close/>
              </a:path>
              <a:path w="843279" h="76200">
                <a:moveTo>
                  <a:pt x="784098" y="67436"/>
                </a:moveTo>
                <a:lnTo>
                  <a:pt x="784098" y="38099"/>
                </a:lnTo>
                <a:lnTo>
                  <a:pt x="782574" y="41147"/>
                </a:lnTo>
                <a:lnTo>
                  <a:pt x="779526" y="42671"/>
                </a:lnTo>
                <a:lnTo>
                  <a:pt x="766572" y="42671"/>
                </a:lnTo>
                <a:lnTo>
                  <a:pt x="766572" y="76199"/>
                </a:lnTo>
                <a:lnTo>
                  <a:pt x="784098" y="67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797" name="object 5"/>
          <p:cNvSpPr txBox="1">
            <a:spLocks noChangeArrowheads="1"/>
          </p:cNvSpPr>
          <p:nvPr/>
        </p:nvSpPr>
        <p:spPr bwMode="auto">
          <a:xfrm>
            <a:off x="5645150" y="1808163"/>
            <a:ext cx="32432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Georgia" pitchFamily="18" charset="0"/>
                <a:cs typeface="Georgia" pitchFamily="18" charset="0"/>
              </a:rPr>
              <a:t>Rappresentazione “letterale”  di parole e sintassi</a:t>
            </a:r>
          </a:p>
        </p:txBody>
      </p:sp>
      <p:sp>
        <p:nvSpPr>
          <p:cNvPr id="161798" name="object 6"/>
          <p:cNvSpPr txBox="1">
            <a:spLocks noChangeArrowheads="1"/>
          </p:cNvSpPr>
          <p:nvPr/>
        </p:nvSpPr>
        <p:spPr bwMode="auto">
          <a:xfrm>
            <a:off x="369888" y="3521075"/>
            <a:ext cx="3897312" cy="114458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36278" rIns="0" bIns="0">
            <a:spAutoFit/>
          </a:bodyPr>
          <a:lstStyle>
            <a:lvl1pPr marL="319088" eaLnBrk="0" hangingPunct="0">
              <a:spcBef>
                <a:spcPct val="20000"/>
              </a:spcBef>
              <a:buChar char="•"/>
              <a:tabLst>
                <a:tab pos="2452688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452688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4526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452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452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19088" marR="0" lvl="0" indent="0" algn="ctr" defTabSz="9144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2688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Georgia" pitchFamily="18" charset="0"/>
                <a:cs typeface="Georgia" pitchFamily="18" charset="0"/>
              </a:rPr>
              <a:t>Rappresentazione  proposizionale	o basata  sul testo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6088" y="5888038"/>
            <a:ext cx="3897312" cy="406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</a:ln>
        </p:spPr>
        <p:txBody>
          <a:bodyPr lIns="0" tIns="36278" rIns="0" bIns="0">
            <a:spAutoFit/>
          </a:bodyPr>
          <a:lstStyle/>
          <a:p>
            <a:pPr marL="796849" marR="0" lvl="0" indent="0" algn="l" defTabSz="914400" rtl="0" eaLnBrk="1" fontAlgn="base" latinLnBrk="0" hangingPunct="1">
              <a:lnSpc>
                <a:spcPct val="100000"/>
              </a:lnSpc>
              <a:spcBef>
                <a:spcPts val="28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Modello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Mentale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161800" name="object 8"/>
          <p:cNvSpPr txBox="1">
            <a:spLocks noChangeArrowheads="1"/>
          </p:cNvSpPr>
          <p:nvPr/>
        </p:nvSpPr>
        <p:spPr bwMode="auto">
          <a:xfrm>
            <a:off x="4902200" y="3467100"/>
            <a:ext cx="1852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Georgia" pitchFamily="18" charset="0"/>
                <a:cs typeface="Georgia" pitchFamily="18" charset="0"/>
              </a:rPr>
              <a:t>Rappresentazione  locale di sequenze  coerenti e  organizzate  gerarchicamente</a:t>
            </a:r>
          </a:p>
        </p:txBody>
      </p:sp>
      <p:sp>
        <p:nvSpPr>
          <p:cNvPr id="161801" name="object 9"/>
          <p:cNvSpPr>
            <a:spLocks/>
          </p:cNvSpPr>
          <p:nvPr/>
        </p:nvSpPr>
        <p:spPr bwMode="auto">
          <a:xfrm>
            <a:off x="6919913" y="3352800"/>
            <a:ext cx="539750" cy="238125"/>
          </a:xfrm>
          <a:custGeom>
            <a:avLst/>
            <a:gdLst>
              <a:gd name="T0" fmla="*/ 496214 w 538479"/>
              <a:gd name="T1" fmla="*/ 39239 h 238125"/>
              <a:gd name="T2" fmla="*/ 492132 w 538479"/>
              <a:gd name="T3" fmla="*/ 30118 h 238125"/>
              <a:gd name="T4" fmla="*/ 3198 w 538479"/>
              <a:gd name="T5" fmla="*/ 228600 h 238125"/>
              <a:gd name="T6" fmla="*/ 0 w 538479"/>
              <a:gd name="T7" fmla="*/ 231648 h 238125"/>
              <a:gd name="T8" fmla="*/ 0 w 538479"/>
              <a:gd name="T9" fmla="*/ 235457 h 238125"/>
              <a:gd name="T10" fmla="*/ 3198 w 538479"/>
              <a:gd name="T11" fmla="*/ 237743 h 238125"/>
              <a:gd name="T12" fmla="*/ 7240 w 538479"/>
              <a:gd name="T13" fmla="*/ 237743 h 238125"/>
              <a:gd name="T14" fmla="*/ 496214 w 538479"/>
              <a:gd name="T15" fmla="*/ 39239 h 238125"/>
              <a:gd name="T16" fmla="*/ 567935 w 538479"/>
              <a:gd name="T17" fmla="*/ 4571 h 238125"/>
              <a:gd name="T18" fmla="*/ 478653 w 538479"/>
              <a:gd name="T19" fmla="*/ 0 h 238125"/>
              <a:gd name="T20" fmla="*/ 492132 w 538479"/>
              <a:gd name="T21" fmla="*/ 30118 h 238125"/>
              <a:gd name="T22" fmla="*/ 504383 w 538479"/>
              <a:gd name="T23" fmla="*/ 25145 h 238125"/>
              <a:gd name="T24" fmla="*/ 508405 w 538479"/>
              <a:gd name="T25" fmla="*/ 25145 h 238125"/>
              <a:gd name="T26" fmla="*/ 510818 w 538479"/>
              <a:gd name="T27" fmla="*/ 28193 h 238125"/>
              <a:gd name="T28" fmla="*/ 510818 w 538479"/>
              <a:gd name="T29" fmla="*/ 69208 h 238125"/>
              <a:gd name="T30" fmla="*/ 567935 w 538479"/>
              <a:gd name="T31" fmla="*/ 4571 h 238125"/>
              <a:gd name="T32" fmla="*/ 510818 w 538479"/>
              <a:gd name="T33" fmla="*/ 31241 h 238125"/>
              <a:gd name="T34" fmla="*/ 510818 w 538479"/>
              <a:gd name="T35" fmla="*/ 28193 h 238125"/>
              <a:gd name="T36" fmla="*/ 508405 w 538479"/>
              <a:gd name="T37" fmla="*/ 25145 h 238125"/>
              <a:gd name="T38" fmla="*/ 504383 w 538479"/>
              <a:gd name="T39" fmla="*/ 25145 h 238125"/>
              <a:gd name="T40" fmla="*/ 492132 w 538479"/>
              <a:gd name="T41" fmla="*/ 30118 h 238125"/>
              <a:gd name="T42" fmla="*/ 496214 w 538479"/>
              <a:gd name="T43" fmla="*/ 39239 h 238125"/>
              <a:gd name="T44" fmla="*/ 508405 w 538479"/>
              <a:gd name="T45" fmla="*/ 34289 h 238125"/>
              <a:gd name="T46" fmla="*/ 510818 w 538479"/>
              <a:gd name="T47" fmla="*/ 31241 h 238125"/>
              <a:gd name="T48" fmla="*/ 510818 w 538479"/>
              <a:gd name="T49" fmla="*/ 69208 h 238125"/>
              <a:gd name="T50" fmla="*/ 510818 w 538479"/>
              <a:gd name="T51" fmla="*/ 31241 h 238125"/>
              <a:gd name="T52" fmla="*/ 508405 w 538479"/>
              <a:gd name="T53" fmla="*/ 34289 h 238125"/>
              <a:gd name="T54" fmla="*/ 496214 w 538479"/>
              <a:gd name="T55" fmla="*/ 39239 h 238125"/>
              <a:gd name="T56" fmla="*/ 510028 w 538479"/>
              <a:gd name="T57" fmla="*/ 70103 h 238125"/>
              <a:gd name="T58" fmla="*/ 510818 w 538479"/>
              <a:gd name="T59" fmla="*/ 69208 h 2381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38479" h="238125">
                <a:moveTo>
                  <a:pt x="470023" y="39239"/>
                </a:moveTo>
                <a:lnTo>
                  <a:pt x="466157" y="30118"/>
                </a:lnTo>
                <a:lnTo>
                  <a:pt x="3035" y="228600"/>
                </a:lnTo>
                <a:lnTo>
                  <a:pt x="0" y="231648"/>
                </a:lnTo>
                <a:lnTo>
                  <a:pt x="0" y="235457"/>
                </a:lnTo>
                <a:lnTo>
                  <a:pt x="3035" y="237743"/>
                </a:lnTo>
                <a:lnTo>
                  <a:pt x="6858" y="237743"/>
                </a:lnTo>
                <a:lnTo>
                  <a:pt x="470023" y="39239"/>
                </a:lnTo>
                <a:close/>
              </a:path>
              <a:path w="538479" h="238125">
                <a:moveTo>
                  <a:pt x="537959" y="4571"/>
                </a:moveTo>
                <a:lnTo>
                  <a:pt x="453390" y="0"/>
                </a:lnTo>
                <a:lnTo>
                  <a:pt x="466157" y="30118"/>
                </a:lnTo>
                <a:lnTo>
                  <a:pt x="477761" y="25145"/>
                </a:lnTo>
                <a:lnTo>
                  <a:pt x="481571" y="25145"/>
                </a:lnTo>
                <a:lnTo>
                  <a:pt x="483857" y="28193"/>
                </a:lnTo>
                <a:lnTo>
                  <a:pt x="483857" y="69208"/>
                </a:lnTo>
                <a:lnTo>
                  <a:pt x="537959" y="4571"/>
                </a:lnTo>
                <a:close/>
              </a:path>
              <a:path w="538479" h="238125">
                <a:moveTo>
                  <a:pt x="483857" y="31241"/>
                </a:moveTo>
                <a:lnTo>
                  <a:pt x="483857" y="28193"/>
                </a:lnTo>
                <a:lnTo>
                  <a:pt x="481571" y="25145"/>
                </a:lnTo>
                <a:lnTo>
                  <a:pt x="477761" y="25145"/>
                </a:lnTo>
                <a:lnTo>
                  <a:pt x="466157" y="30118"/>
                </a:lnTo>
                <a:lnTo>
                  <a:pt x="470023" y="39239"/>
                </a:lnTo>
                <a:lnTo>
                  <a:pt x="481571" y="34289"/>
                </a:lnTo>
                <a:lnTo>
                  <a:pt x="483857" y="31241"/>
                </a:lnTo>
                <a:close/>
              </a:path>
              <a:path w="538479" h="238125">
                <a:moveTo>
                  <a:pt x="483857" y="69208"/>
                </a:moveTo>
                <a:lnTo>
                  <a:pt x="483857" y="31241"/>
                </a:lnTo>
                <a:lnTo>
                  <a:pt x="481571" y="34289"/>
                </a:lnTo>
                <a:lnTo>
                  <a:pt x="470023" y="39239"/>
                </a:lnTo>
                <a:lnTo>
                  <a:pt x="483108" y="70103"/>
                </a:lnTo>
                <a:lnTo>
                  <a:pt x="483857" y="692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6163" y="3144838"/>
            <a:ext cx="1533525" cy="287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29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Microstruttura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19975" y="4405313"/>
            <a:ext cx="1581150" cy="285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29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Macrostruttura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161804" name="object 12"/>
          <p:cNvSpPr>
            <a:spLocks/>
          </p:cNvSpPr>
          <p:nvPr/>
        </p:nvSpPr>
        <p:spPr bwMode="auto">
          <a:xfrm>
            <a:off x="6878638" y="4356100"/>
            <a:ext cx="539750" cy="173038"/>
          </a:xfrm>
          <a:custGeom>
            <a:avLst/>
            <a:gdLst>
              <a:gd name="T0" fmla="*/ 492050 w 538479"/>
              <a:gd name="T1" fmla="*/ 136992 h 172720"/>
              <a:gd name="T2" fmla="*/ 6423 w 538479"/>
              <a:gd name="T3" fmla="*/ 0 h 172720"/>
              <a:gd name="T4" fmla="*/ 2415 w 538479"/>
              <a:gd name="T5" fmla="*/ 0 h 172720"/>
              <a:gd name="T6" fmla="*/ 0 w 538479"/>
              <a:gd name="T7" fmla="*/ 3186 h 172720"/>
              <a:gd name="T8" fmla="*/ 808 w 538479"/>
              <a:gd name="T9" fmla="*/ 7157 h 172720"/>
              <a:gd name="T10" fmla="*/ 3213 w 538479"/>
              <a:gd name="T11" fmla="*/ 9536 h 172720"/>
              <a:gd name="T12" fmla="*/ 489203 w 538479"/>
              <a:gd name="T13" fmla="*/ 146638 h 172720"/>
              <a:gd name="T14" fmla="*/ 492050 w 538479"/>
              <a:gd name="T15" fmla="*/ 136992 h 172720"/>
              <a:gd name="T16" fmla="*/ 508405 w 538479"/>
              <a:gd name="T17" fmla="*/ 174451 h 172720"/>
              <a:gd name="T18" fmla="*/ 508405 w 538479"/>
              <a:gd name="T19" fmla="*/ 147061 h 172720"/>
              <a:gd name="T20" fmla="*/ 506006 w 538479"/>
              <a:gd name="T21" fmla="*/ 149449 h 172720"/>
              <a:gd name="T22" fmla="*/ 501983 w 538479"/>
              <a:gd name="T23" fmla="*/ 150245 h 172720"/>
              <a:gd name="T24" fmla="*/ 489203 w 538479"/>
              <a:gd name="T25" fmla="*/ 146638 h 172720"/>
              <a:gd name="T26" fmla="*/ 479457 w 538479"/>
              <a:gd name="T27" fmla="*/ 179655 h 172720"/>
              <a:gd name="T28" fmla="*/ 508405 w 538479"/>
              <a:gd name="T29" fmla="*/ 174451 h 172720"/>
              <a:gd name="T30" fmla="*/ 508405 w 538479"/>
              <a:gd name="T31" fmla="*/ 147061 h 172720"/>
              <a:gd name="T32" fmla="*/ 507600 w 538479"/>
              <a:gd name="T33" fmla="*/ 143088 h 172720"/>
              <a:gd name="T34" fmla="*/ 505201 w 538479"/>
              <a:gd name="T35" fmla="*/ 140703 h 172720"/>
              <a:gd name="T36" fmla="*/ 492050 w 538479"/>
              <a:gd name="T37" fmla="*/ 136992 h 172720"/>
              <a:gd name="T38" fmla="*/ 489203 w 538479"/>
              <a:gd name="T39" fmla="*/ 146638 h 172720"/>
              <a:gd name="T40" fmla="*/ 501983 w 538479"/>
              <a:gd name="T41" fmla="*/ 150245 h 172720"/>
              <a:gd name="T42" fmla="*/ 506006 w 538479"/>
              <a:gd name="T43" fmla="*/ 149449 h 172720"/>
              <a:gd name="T44" fmla="*/ 508405 w 538479"/>
              <a:gd name="T45" fmla="*/ 147061 h 172720"/>
              <a:gd name="T46" fmla="*/ 567935 w 538479"/>
              <a:gd name="T47" fmla="*/ 163756 h 172720"/>
              <a:gd name="T48" fmla="*/ 501983 w 538479"/>
              <a:gd name="T49" fmla="*/ 103340 h 172720"/>
              <a:gd name="T50" fmla="*/ 492050 w 538479"/>
              <a:gd name="T51" fmla="*/ 136992 h 172720"/>
              <a:gd name="T52" fmla="*/ 505201 w 538479"/>
              <a:gd name="T53" fmla="*/ 140703 h 172720"/>
              <a:gd name="T54" fmla="*/ 507600 w 538479"/>
              <a:gd name="T55" fmla="*/ 143088 h 172720"/>
              <a:gd name="T56" fmla="*/ 508405 w 538479"/>
              <a:gd name="T57" fmla="*/ 147061 h 172720"/>
              <a:gd name="T58" fmla="*/ 508405 w 538479"/>
              <a:gd name="T59" fmla="*/ 174451 h 172720"/>
              <a:gd name="T60" fmla="*/ 567935 w 538479"/>
              <a:gd name="T61" fmla="*/ 163756 h 1727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8479" h="172720">
                <a:moveTo>
                  <a:pt x="466079" y="131317"/>
                </a:moveTo>
                <a:lnTo>
                  <a:pt x="6083" y="0"/>
                </a:lnTo>
                <a:lnTo>
                  <a:pt x="2286" y="0"/>
                </a:lnTo>
                <a:lnTo>
                  <a:pt x="0" y="3048"/>
                </a:lnTo>
                <a:lnTo>
                  <a:pt x="762" y="6858"/>
                </a:lnTo>
                <a:lnTo>
                  <a:pt x="3048" y="9144"/>
                </a:lnTo>
                <a:lnTo>
                  <a:pt x="463383" y="140562"/>
                </a:lnTo>
                <a:lnTo>
                  <a:pt x="466079" y="131317"/>
                </a:lnTo>
                <a:close/>
              </a:path>
              <a:path w="538479" h="172720">
                <a:moveTo>
                  <a:pt x="481571" y="167225"/>
                </a:moveTo>
                <a:lnTo>
                  <a:pt x="481571" y="140970"/>
                </a:lnTo>
                <a:lnTo>
                  <a:pt x="479298" y="143256"/>
                </a:lnTo>
                <a:lnTo>
                  <a:pt x="475488" y="144018"/>
                </a:lnTo>
                <a:lnTo>
                  <a:pt x="463383" y="140562"/>
                </a:lnTo>
                <a:lnTo>
                  <a:pt x="454151" y="172212"/>
                </a:lnTo>
                <a:lnTo>
                  <a:pt x="481571" y="167225"/>
                </a:lnTo>
                <a:close/>
              </a:path>
              <a:path w="538479" h="172720">
                <a:moveTo>
                  <a:pt x="481571" y="140970"/>
                </a:moveTo>
                <a:lnTo>
                  <a:pt x="480809" y="137160"/>
                </a:lnTo>
                <a:lnTo>
                  <a:pt x="478536" y="134874"/>
                </a:lnTo>
                <a:lnTo>
                  <a:pt x="466079" y="131317"/>
                </a:lnTo>
                <a:lnTo>
                  <a:pt x="463383" y="140562"/>
                </a:lnTo>
                <a:lnTo>
                  <a:pt x="475488" y="144018"/>
                </a:lnTo>
                <a:lnTo>
                  <a:pt x="479298" y="143256"/>
                </a:lnTo>
                <a:lnTo>
                  <a:pt x="481571" y="140970"/>
                </a:lnTo>
                <a:close/>
              </a:path>
              <a:path w="538479" h="172720">
                <a:moveTo>
                  <a:pt x="537959" y="156972"/>
                </a:moveTo>
                <a:lnTo>
                  <a:pt x="475488" y="99060"/>
                </a:lnTo>
                <a:lnTo>
                  <a:pt x="466079" y="131317"/>
                </a:lnTo>
                <a:lnTo>
                  <a:pt x="478536" y="134874"/>
                </a:lnTo>
                <a:lnTo>
                  <a:pt x="480809" y="137160"/>
                </a:lnTo>
                <a:lnTo>
                  <a:pt x="481571" y="140970"/>
                </a:lnTo>
                <a:lnTo>
                  <a:pt x="481571" y="167225"/>
                </a:lnTo>
                <a:lnTo>
                  <a:pt x="537959" y="1569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805" name="object 13"/>
          <p:cNvSpPr>
            <a:spLocks/>
          </p:cNvSpPr>
          <p:nvPr/>
        </p:nvSpPr>
        <p:spPr bwMode="auto">
          <a:xfrm>
            <a:off x="4338638" y="4017963"/>
            <a:ext cx="463550" cy="76200"/>
          </a:xfrm>
          <a:custGeom>
            <a:avLst/>
            <a:gdLst>
              <a:gd name="T0" fmla="*/ 429374 w 462279"/>
              <a:gd name="T1" fmla="*/ 38100 h 76200"/>
              <a:gd name="T2" fmla="*/ 427751 w 462279"/>
              <a:gd name="T3" fmla="*/ 34289 h 76200"/>
              <a:gd name="T4" fmla="*/ 424505 w 462279"/>
              <a:gd name="T5" fmla="*/ 33527 h 76200"/>
              <a:gd name="T6" fmla="*/ 4871 w 462279"/>
              <a:gd name="T7" fmla="*/ 33527 h 76200"/>
              <a:gd name="T8" fmla="*/ 1616 w 462279"/>
              <a:gd name="T9" fmla="*/ 34289 h 76200"/>
              <a:gd name="T10" fmla="*/ 0 w 462279"/>
              <a:gd name="T11" fmla="*/ 38100 h 76200"/>
              <a:gd name="T12" fmla="*/ 1616 w 462279"/>
              <a:gd name="T13" fmla="*/ 41148 h 76200"/>
              <a:gd name="T14" fmla="*/ 4871 w 462279"/>
              <a:gd name="T15" fmla="*/ 42672 h 76200"/>
              <a:gd name="T16" fmla="*/ 424505 w 462279"/>
              <a:gd name="T17" fmla="*/ 42672 h 76200"/>
              <a:gd name="T18" fmla="*/ 427751 w 462279"/>
              <a:gd name="T19" fmla="*/ 41148 h 76200"/>
              <a:gd name="T20" fmla="*/ 429374 w 462279"/>
              <a:gd name="T21" fmla="*/ 38100 h 76200"/>
              <a:gd name="T22" fmla="*/ 491875 w 462279"/>
              <a:gd name="T23" fmla="*/ 38100 h 76200"/>
              <a:gd name="T24" fmla="*/ 410711 w 462279"/>
              <a:gd name="T25" fmla="*/ 0 h 76200"/>
              <a:gd name="T26" fmla="*/ 410711 w 462279"/>
              <a:gd name="T27" fmla="*/ 33527 h 76200"/>
              <a:gd name="T28" fmla="*/ 424505 w 462279"/>
              <a:gd name="T29" fmla="*/ 33527 h 76200"/>
              <a:gd name="T30" fmla="*/ 427751 w 462279"/>
              <a:gd name="T31" fmla="*/ 34289 h 76200"/>
              <a:gd name="T32" fmla="*/ 429374 w 462279"/>
              <a:gd name="T33" fmla="*/ 38100 h 76200"/>
              <a:gd name="T34" fmla="*/ 429374 w 462279"/>
              <a:gd name="T35" fmla="*/ 67437 h 76200"/>
              <a:gd name="T36" fmla="*/ 491875 w 462279"/>
              <a:gd name="T37" fmla="*/ 38100 h 76200"/>
              <a:gd name="T38" fmla="*/ 429374 w 462279"/>
              <a:gd name="T39" fmla="*/ 67437 h 76200"/>
              <a:gd name="T40" fmla="*/ 429374 w 462279"/>
              <a:gd name="T41" fmla="*/ 38100 h 76200"/>
              <a:gd name="T42" fmla="*/ 427751 w 462279"/>
              <a:gd name="T43" fmla="*/ 41148 h 76200"/>
              <a:gd name="T44" fmla="*/ 424505 w 462279"/>
              <a:gd name="T45" fmla="*/ 42672 h 76200"/>
              <a:gd name="T46" fmla="*/ 410711 w 462279"/>
              <a:gd name="T47" fmla="*/ 42672 h 76200"/>
              <a:gd name="T48" fmla="*/ 410711 w 462279"/>
              <a:gd name="T49" fmla="*/ 76200 h 76200"/>
              <a:gd name="T50" fmla="*/ 429374 w 462279"/>
              <a:gd name="T51" fmla="*/ 67437 h 762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2279" h="76200">
                <a:moveTo>
                  <a:pt x="403098" y="38100"/>
                </a:moveTo>
                <a:lnTo>
                  <a:pt x="401574" y="34289"/>
                </a:lnTo>
                <a:lnTo>
                  <a:pt x="398525" y="33527"/>
                </a:lnTo>
                <a:lnTo>
                  <a:pt x="4572" y="33527"/>
                </a:lnTo>
                <a:lnTo>
                  <a:pt x="1524" y="34289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398525" y="42672"/>
                </a:lnTo>
                <a:lnTo>
                  <a:pt x="401574" y="41148"/>
                </a:lnTo>
                <a:lnTo>
                  <a:pt x="403098" y="38100"/>
                </a:lnTo>
                <a:close/>
              </a:path>
              <a:path w="462279" h="76200">
                <a:moveTo>
                  <a:pt x="461772" y="38100"/>
                </a:moveTo>
                <a:lnTo>
                  <a:pt x="385572" y="0"/>
                </a:lnTo>
                <a:lnTo>
                  <a:pt x="385572" y="33527"/>
                </a:lnTo>
                <a:lnTo>
                  <a:pt x="398525" y="33527"/>
                </a:lnTo>
                <a:lnTo>
                  <a:pt x="401574" y="34289"/>
                </a:lnTo>
                <a:lnTo>
                  <a:pt x="403098" y="38100"/>
                </a:lnTo>
                <a:lnTo>
                  <a:pt x="403098" y="67437"/>
                </a:lnTo>
                <a:lnTo>
                  <a:pt x="461772" y="38100"/>
                </a:lnTo>
                <a:close/>
              </a:path>
              <a:path w="462279" h="76200">
                <a:moveTo>
                  <a:pt x="403098" y="67437"/>
                </a:moveTo>
                <a:lnTo>
                  <a:pt x="403098" y="38100"/>
                </a:lnTo>
                <a:lnTo>
                  <a:pt x="401574" y="41148"/>
                </a:lnTo>
                <a:lnTo>
                  <a:pt x="398525" y="42672"/>
                </a:lnTo>
                <a:lnTo>
                  <a:pt x="385572" y="42672"/>
                </a:lnTo>
                <a:lnTo>
                  <a:pt x="385572" y="76200"/>
                </a:lnTo>
                <a:lnTo>
                  <a:pt x="403098" y="674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806" name="object 14"/>
          <p:cNvSpPr txBox="1">
            <a:spLocks noChangeArrowheads="1"/>
          </p:cNvSpPr>
          <p:nvPr/>
        </p:nvSpPr>
        <p:spPr bwMode="auto">
          <a:xfrm>
            <a:off x="5292725" y="5773738"/>
            <a:ext cx="33718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113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Georgia" pitchFamily="18" charset="0"/>
                <a:cs typeface="Georgia" pitchFamily="18" charset="0"/>
              </a:rPr>
              <a:t>Integrazioni delle conoscenze del  lettore con le informazioni del  testo</a:t>
            </a:r>
          </a:p>
        </p:txBody>
      </p:sp>
      <p:sp>
        <p:nvSpPr>
          <p:cNvPr id="161807" name="object 15"/>
          <p:cNvSpPr>
            <a:spLocks/>
          </p:cNvSpPr>
          <p:nvPr/>
        </p:nvSpPr>
        <p:spPr bwMode="auto">
          <a:xfrm>
            <a:off x="2317750" y="2757488"/>
            <a:ext cx="76200" cy="534987"/>
          </a:xfrm>
          <a:custGeom>
            <a:avLst/>
            <a:gdLst>
              <a:gd name="T0" fmla="*/ 76200 w 76200"/>
              <a:gd name="T1" fmla="*/ 489532 h 533400"/>
              <a:gd name="T2" fmla="*/ 0 w 76200"/>
              <a:gd name="T3" fmla="*/ 489532 h 533400"/>
              <a:gd name="T4" fmla="*/ 25146 w 76200"/>
              <a:gd name="T5" fmla="*/ 543380 h 533400"/>
              <a:gd name="T6" fmla="*/ 25146 w 76200"/>
              <a:gd name="T7" fmla="*/ 502586 h 533400"/>
              <a:gd name="T8" fmla="*/ 51054 w 76200"/>
              <a:gd name="T9" fmla="*/ 502586 h 533400"/>
              <a:gd name="T10" fmla="*/ 51054 w 76200"/>
              <a:gd name="T11" fmla="*/ 543379 h 533400"/>
              <a:gd name="T12" fmla="*/ 76200 w 76200"/>
              <a:gd name="T13" fmla="*/ 489532 h 533400"/>
              <a:gd name="T14" fmla="*/ 51054 w 76200"/>
              <a:gd name="T15" fmla="*/ 489532 h 533400"/>
              <a:gd name="T16" fmla="*/ 51054 w 76200"/>
              <a:gd name="T17" fmla="*/ 0 h 533400"/>
              <a:gd name="T18" fmla="*/ 25146 w 76200"/>
              <a:gd name="T19" fmla="*/ 0 h 533400"/>
              <a:gd name="T20" fmla="*/ 25146 w 76200"/>
              <a:gd name="T21" fmla="*/ 489532 h 533400"/>
              <a:gd name="T22" fmla="*/ 51054 w 76200"/>
              <a:gd name="T23" fmla="*/ 489532 h 533400"/>
              <a:gd name="T24" fmla="*/ 51054 w 76200"/>
              <a:gd name="T25" fmla="*/ 543379 h 533400"/>
              <a:gd name="T26" fmla="*/ 51054 w 76200"/>
              <a:gd name="T27" fmla="*/ 502586 h 533400"/>
              <a:gd name="T28" fmla="*/ 25146 w 76200"/>
              <a:gd name="T29" fmla="*/ 502586 h 533400"/>
              <a:gd name="T30" fmla="*/ 25146 w 76200"/>
              <a:gd name="T31" fmla="*/ 543380 h 533400"/>
              <a:gd name="T32" fmla="*/ 38100 w 76200"/>
              <a:gd name="T33" fmla="*/ 571119 h 533400"/>
              <a:gd name="T34" fmla="*/ 51054 w 76200"/>
              <a:gd name="T35" fmla="*/ 543379 h 533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6200" h="533400">
                <a:moveTo>
                  <a:pt x="76200" y="457200"/>
                </a:moveTo>
                <a:lnTo>
                  <a:pt x="0" y="457200"/>
                </a:lnTo>
                <a:lnTo>
                  <a:pt x="25146" y="507492"/>
                </a:lnTo>
                <a:lnTo>
                  <a:pt x="25146" y="469391"/>
                </a:lnTo>
                <a:lnTo>
                  <a:pt x="51054" y="469391"/>
                </a:lnTo>
                <a:lnTo>
                  <a:pt x="51054" y="507491"/>
                </a:lnTo>
                <a:lnTo>
                  <a:pt x="76200" y="457200"/>
                </a:lnTo>
                <a:close/>
              </a:path>
              <a:path w="76200" h="533400">
                <a:moveTo>
                  <a:pt x="51054" y="457200"/>
                </a:moveTo>
                <a:lnTo>
                  <a:pt x="51054" y="0"/>
                </a:lnTo>
                <a:lnTo>
                  <a:pt x="25146" y="0"/>
                </a:lnTo>
                <a:lnTo>
                  <a:pt x="25146" y="457200"/>
                </a:lnTo>
                <a:lnTo>
                  <a:pt x="51054" y="457200"/>
                </a:lnTo>
                <a:close/>
              </a:path>
              <a:path w="76200" h="533400">
                <a:moveTo>
                  <a:pt x="51054" y="507491"/>
                </a:moveTo>
                <a:lnTo>
                  <a:pt x="51054" y="469391"/>
                </a:lnTo>
                <a:lnTo>
                  <a:pt x="25146" y="469391"/>
                </a:lnTo>
                <a:lnTo>
                  <a:pt x="25146" y="507492"/>
                </a:lnTo>
                <a:lnTo>
                  <a:pt x="38100" y="533400"/>
                </a:lnTo>
                <a:lnTo>
                  <a:pt x="51054" y="5074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808" name="object 16"/>
          <p:cNvSpPr>
            <a:spLocks/>
          </p:cNvSpPr>
          <p:nvPr/>
        </p:nvSpPr>
        <p:spPr bwMode="auto">
          <a:xfrm>
            <a:off x="2317750" y="4972050"/>
            <a:ext cx="76200" cy="533400"/>
          </a:xfrm>
          <a:custGeom>
            <a:avLst/>
            <a:gdLst>
              <a:gd name="T0" fmla="*/ 76200 w 76200"/>
              <a:gd name="T1" fmla="*/ 457200 h 533400"/>
              <a:gd name="T2" fmla="*/ 0 w 76200"/>
              <a:gd name="T3" fmla="*/ 457200 h 533400"/>
              <a:gd name="T4" fmla="*/ 25146 w 76200"/>
              <a:gd name="T5" fmla="*/ 507492 h 533400"/>
              <a:gd name="T6" fmla="*/ 25146 w 76200"/>
              <a:gd name="T7" fmla="*/ 469391 h 533400"/>
              <a:gd name="T8" fmla="*/ 51054 w 76200"/>
              <a:gd name="T9" fmla="*/ 469391 h 533400"/>
              <a:gd name="T10" fmla="*/ 51054 w 76200"/>
              <a:gd name="T11" fmla="*/ 507491 h 533400"/>
              <a:gd name="T12" fmla="*/ 76200 w 76200"/>
              <a:gd name="T13" fmla="*/ 457200 h 533400"/>
              <a:gd name="T14" fmla="*/ 51054 w 76200"/>
              <a:gd name="T15" fmla="*/ 457200 h 533400"/>
              <a:gd name="T16" fmla="*/ 51054 w 76200"/>
              <a:gd name="T17" fmla="*/ 0 h 533400"/>
              <a:gd name="T18" fmla="*/ 25146 w 76200"/>
              <a:gd name="T19" fmla="*/ 0 h 533400"/>
              <a:gd name="T20" fmla="*/ 25146 w 76200"/>
              <a:gd name="T21" fmla="*/ 457200 h 533400"/>
              <a:gd name="T22" fmla="*/ 51054 w 76200"/>
              <a:gd name="T23" fmla="*/ 457200 h 533400"/>
              <a:gd name="T24" fmla="*/ 51054 w 76200"/>
              <a:gd name="T25" fmla="*/ 507491 h 533400"/>
              <a:gd name="T26" fmla="*/ 51054 w 76200"/>
              <a:gd name="T27" fmla="*/ 469391 h 533400"/>
              <a:gd name="T28" fmla="*/ 25146 w 76200"/>
              <a:gd name="T29" fmla="*/ 469391 h 533400"/>
              <a:gd name="T30" fmla="*/ 25146 w 76200"/>
              <a:gd name="T31" fmla="*/ 507492 h 533400"/>
              <a:gd name="T32" fmla="*/ 38100 w 76200"/>
              <a:gd name="T33" fmla="*/ 533400 h 533400"/>
              <a:gd name="T34" fmla="*/ 51054 w 76200"/>
              <a:gd name="T35" fmla="*/ 507491 h 533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6200" h="533400">
                <a:moveTo>
                  <a:pt x="76200" y="457200"/>
                </a:moveTo>
                <a:lnTo>
                  <a:pt x="0" y="457200"/>
                </a:lnTo>
                <a:lnTo>
                  <a:pt x="25146" y="507492"/>
                </a:lnTo>
                <a:lnTo>
                  <a:pt x="25146" y="469391"/>
                </a:lnTo>
                <a:lnTo>
                  <a:pt x="51054" y="469391"/>
                </a:lnTo>
                <a:lnTo>
                  <a:pt x="51054" y="507491"/>
                </a:lnTo>
                <a:lnTo>
                  <a:pt x="76200" y="457200"/>
                </a:lnTo>
                <a:close/>
              </a:path>
              <a:path w="76200" h="533400">
                <a:moveTo>
                  <a:pt x="51054" y="457200"/>
                </a:moveTo>
                <a:lnTo>
                  <a:pt x="51054" y="0"/>
                </a:lnTo>
                <a:lnTo>
                  <a:pt x="25146" y="0"/>
                </a:lnTo>
                <a:lnTo>
                  <a:pt x="25146" y="457200"/>
                </a:lnTo>
                <a:lnTo>
                  <a:pt x="51054" y="457200"/>
                </a:lnTo>
                <a:close/>
              </a:path>
              <a:path w="76200" h="533400">
                <a:moveTo>
                  <a:pt x="51054" y="507491"/>
                </a:moveTo>
                <a:lnTo>
                  <a:pt x="51054" y="469391"/>
                </a:lnTo>
                <a:lnTo>
                  <a:pt x="25146" y="469391"/>
                </a:lnTo>
                <a:lnTo>
                  <a:pt x="25146" y="507492"/>
                </a:lnTo>
                <a:lnTo>
                  <a:pt x="38100" y="533400"/>
                </a:lnTo>
                <a:lnTo>
                  <a:pt x="51054" y="5074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809" name="object 17"/>
          <p:cNvSpPr>
            <a:spLocks/>
          </p:cNvSpPr>
          <p:nvPr/>
        </p:nvSpPr>
        <p:spPr bwMode="auto">
          <a:xfrm>
            <a:off x="4567238" y="6002338"/>
            <a:ext cx="463550" cy="76200"/>
          </a:xfrm>
          <a:custGeom>
            <a:avLst/>
            <a:gdLst>
              <a:gd name="T0" fmla="*/ 429374 w 462279"/>
              <a:gd name="T1" fmla="*/ 38100 h 76200"/>
              <a:gd name="T2" fmla="*/ 427751 w 462279"/>
              <a:gd name="T3" fmla="*/ 34289 h 76200"/>
              <a:gd name="T4" fmla="*/ 424505 w 462279"/>
              <a:gd name="T5" fmla="*/ 33527 h 76200"/>
              <a:gd name="T6" fmla="*/ 4871 w 462279"/>
              <a:gd name="T7" fmla="*/ 33527 h 76200"/>
              <a:gd name="T8" fmla="*/ 1616 w 462279"/>
              <a:gd name="T9" fmla="*/ 34289 h 76200"/>
              <a:gd name="T10" fmla="*/ 0 w 462279"/>
              <a:gd name="T11" fmla="*/ 38100 h 76200"/>
              <a:gd name="T12" fmla="*/ 1616 w 462279"/>
              <a:gd name="T13" fmla="*/ 41148 h 76200"/>
              <a:gd name="T14" fmla="*/ 4871 w 462279"/>
              <a:gd name="T15" fmla="*/ 42672 h 76200"/>
              <a:gd name="T16" fmla="*/ 424505 w 462279"/>
              <a:gd name="T17" fmla="*/ 42672 h 76200"/>
              <a:gd name="T18" fmla="*/ 427751 w 462279"/>
              <a:gd name="T19" fmla="*/ 41148 h 76200"/>
              <a:gd name="T20" fmla="*/ 429374 w 462279"/>
              <a:gd name="T21" fmla="*/ 38100 h 76200"/>
              <a:gd name="T22" fmla="*/ 491875 w 462279"/>
              <a:gd name="T23" fmla="*/ 38100 h 76200"/>
              <a:gd name="T24" fmla="*/ 410711 w 462279"/>
              <a:gd name="T25" fmla="*/ 0 h 76200"/>
              <a:gd name="T26" fmla="*/ 410711 w 462279"/>
              <a:gd name="T27" fmla="*/ 33527 h 76200"/>
              <a:gd name="T28" fmla="*/ 424505 w 462279"/>
              <a:gd name="T29" fmla="*/ 33527 h 76200"/>
              <a:gd name="T30" fmla="*/ 427751 w 462279"/>
              <a:gd name="T31" fmla="*/ 34289 h 76200"/>
              <a:gd name="T32" fmla="*/ 429374 w 462279"/>
              <a:gd name="T33" fmla="*/ 38100 h 76200"/>
              <a:gd name="T34" fmla="*/ 429374 w 462279"/>
              <a:gd name="T35" fmla="*/ 67437 h 76200"/>
              <a:gd name="T36" fmla="*/ 491875 w 462279"/>
              <a:gd name="T37" fmla="*/ 38100 h 76200"/>
              <a:gd name="T38" fmla="*/ 429374 w 462279"/>
              <a:gd name="T39" fmla="*/ 67437 h 76200"/>
              <a:gd name="T40" fmla="*/ 429374 w 462279"/>
              <a:gd name="T41" fmla="*/ 38100 h 76200"/>
              <a:gd name="T42" fmla="*/ 427751 w 462279"/>
              <a:gd name="T43" fmla="*/ 41148 h 76200"/>
              <a:gd name="T44" fmla="*/ 424505 w 462279"/>
              <a:gd name="T45" fmla="*/ 42672 h 76200"/>
              <a:gd name="T46" fmla="*/ 410711 w 462279"/>
              <a:gd name="T47" fmla="*/ 42672 h 76200"/>
              <a:gd name="T48" fmla="*/ 410711 w 462279"/>
              <a:gd name="T49" fmla="*/ 76200 h 76200"/>
              <a:gd name="T50" fmla="*/ 429374 w 462279"/>
              <a:gd name="T51" fmla="*/ 67437 h 762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2279" h="76200">
                <a:moveTo>
                  <a:pt x="403098" y="38100"/>
                </a:moveTo>
                <a:lnTo>
                  <a:pt x="401574" y="34289"/>
                </a:lnTo>
                <a:lnTo>
                  <a:pt x="398525" y="33527"/>
                </a:lnTo>
                <a:lnTo>
                  <a:pt x="4572" y="33527"/>
                </a:lnTo>
                <a:lnTo>
                  <a:pt x="1524" y="34289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398525" y="42672"/>
                </a:lnTo>
                <a:lnTo>
                  <a:pt x="401574" y="41148"/>
                </a:lnTo>
                <a:lnTo>
                  <a:pt x="403098" y="38100"/>
                </a:lnTo>
                <a:close/>
              </a:path>
              <a:path w="462279" h="76200">
                <a:moveTo>
                  <a:pt x="461772" y="38100"/>
                </a:moveTo>
                <a:lnTo>
                  <a:pt x="385572" y="0"/>
                </a:lnTo>
                <a:lnTo>
                  <a:pt x="385572" y="33527"/>
                </a:lnTo>
                <a:lnTo>
                  <a:pt x="398525" y="33527"/>
                </a:lnTo>
                <a:lnTo>
                  <a:pt x="401574" y="34289"/>
                </a:lnTo>
                <a:lnTo>
                  <a:pt x="403098" y="38100"/>
                </a:lnTo>
                <a:lnTo>
                  <a:pt x="403098" y="67437"/>
                </a:lnTo>
                <a:lnTo>
                  <a:pt x="461772" y="38100"/>
                </a:lnTo>
                <a:close/>
              </a:path>
              <a:path w="462279" h="76200">
                <a:moveTo>
                  <a:pt x="403098" y="67437"/>
                </a:moveTo>
                <a:lnTo>
                  <a:pt x="403098" y="38100"/>
                </a:lnTo>
                <a:lnTo>
                  <a:pt x="401574" y="41148"/>
                </a:lnTo>
                <a:lnTo>
                  <a:pt x="398525" y="42672"/>
                </a:lnTo>
                <a:lnTo>
                  <a:pt x="385572" y="42672"/>
                </a:lnTo>
                <a:lnTo>
                  <a:pt x="385572" y="76200"/>
                </a:lnTo>
                <a:lnTo>
                  <a:pt x="403098" y="674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8600" y="87313"/>
            <a:ext cx="8229600" cy="1354137"/>
          </a:xfrm>
        </p:spPr>
        <p:txBody>
          <a:bodyPr lIns="0" tIns="0" rIns="0" bIns="0" rtlCol="0">
            <a:spAutoFit/>
          </a:bodyPr>
          <a:lstStyle/>
          <a:p>
            <a:pPr marL="12729">
              <a:defRPr/>
            </a:pPr>
            <a:r>
              <a:rPr spc="-5" dirty="0"/>
              <a:t>Come si arriva a comprendere un</a:t>
            </a:r>
            <a:r>
              <a:rPr spc="50" dirty="0"/>
              <a:t> </a:t>
            </a:r>
            <a:r>
              <a:rPr spc="-5" dirty="0"/>
              <a:t>testo?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19" cy="473656"/>
          </a:xfrm>
        </p:spPr>
        <p:txBody>
          <a:bodyPr/>
          <a:lstStyle/>
          <a:p>
            <a:r>
              <a:rPr lang="it-IT" dirty="0"/>
              <a:t>Non basta «intervenire» sul </a:t>
            </a:r>
            <a:r>
              <a:rPr lang="it-IT" dirty="0" smtClean="0"/>
              <a:t>cotesto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437681" cy="4431983"/>
          </a:xfrm>
        </p:spPr>
        <p:txBody>
          <a:bodyPr/>
          <a:lstStyle/>
          <a:p>
            <a:pPr algn="l"/>
            <a:r>
              <a:rPr lang="it-IT" sz="3200" b="0" dirty="0">
                <a:latin typeface="TimesNewRomanPSMT"/>
              </a:rPr>
              <a:t>Prima  la comprensione della lettura era stata definita come “la capacità di rispondere a domande relative a un brano quando questo è disponibile e può essere riletto”. </a:t>
            </a:r>
          </a:p>
          <a:p>
            <a:pPr algn="l"/>
            <a:r>
              <a:rPr lang="it-IT" sz="3200" b="0" dirty="0">
                <a:latin typeface="TimesNewRomanPSMT"/>
              </a:rPr>
              <a:t>Nel ’70 le prove si erano focalizzate sulla comprensione delle informazioni date nel testo e le domande evitavano, per quanto possibile, il ricorso a conoscenze </a:t>
            </a:r>
            <a:r>
              <a:rPr lang="it-IT" sz="3200" b="0" dirty="0" err="1">
                <a:latin typeface="TimesNewRomanPSMT"/>
              </a:rPr>
              <a:t>extratestuali</a:t>
            </a:r>
            <a:r>
              <a:rPr lang="it-IT" sz="3200" b="0" dirty="0">
                <a:latin typeface="TimesNewRomanPSMT"/>
              </a:rPr>
              <a:t> (Siniscalco, 2007).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3"/>
            <a:ext cx="7920880" cy="456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1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Giochiamo a fare come Lucy.</a:t>
            </a:r>
          </a:p>
          <a:p>
            <a:r>
              <a:rPr lang="it-IT" dirty="0"/>
              <a:t>Leggiamo questo testo: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4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672"/>
            <a:ext cx="7632649" cy="802853"/>
          </a:xfrm>
        </p:spPr>
        <p:txBody>
          <a:bodyPr/>
          <a:lstStyle/>
          <a:p>
            <a:pPr algn="l" eaLnBrk="1" hangingPunct="1"/>
            <a:r>
              <a:rPr lang="it-IT" alt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Esperimento di </a:t>
            </a:r>
            <a:r>
              <a:rPr lang="it-IT" altLang="it-IT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Bransford</a:t>
            </a:r>
            <a:r>
              <a:rPr lang="it-IT" alt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Johnson </a:t>
            </a:r>
            <a:r>
              <a:rPr lang="it-IT" alt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(1972)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64500" cy="4967288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ja-JP" altLang="it-IT" sz="2000" dirty="0">
                <a:latin typeface="Arial" pitchFamily="34" charset="0"/>
                <a:cs typeface="Arial" pitchFamily="34" charset="0"/>
              </a:rPr>
              <a:t>“</a:t>
            </a:r>
            <a:r>
              <a:rPr lang="it-IT" altLang="ja-JP" sz="2000" dirty="0">
                <a:latin typeface="Arial" pitchFamily="34" charset="0"/>
                <a:cs typeface="Arial" pitchFamily="34" charset="0"/>
              </a:rPr>
              <a:t>Se i palloncini scoppiassero il suono non raggiungerebbe più la sua destinazione, perché il tutto verrebbe a trovarsi troppo distante dal piano giusto. Anche la finestra chiusa impedirebbe al suono di giungere laddove dovrebbe dato che la gran parte </a:t>
            </a:r>
            <a:r>
              <a:rPr lang="it-IT" altLang="ja-JP" sz="2000" dirty="0" err="1">
                <a:latin typeface="Arial" pitchFamily="34" charset="0"/>
                <a:cs typeface="Arial" pitchFamily="34" charset="0"/>
              </a:rPr>
              <a:t>dell</a:t>
            </a:r>
            <a:r>
              <a:rPr lang="ja-JP" altLang="it-IT" sz="2000" dirty="0">
                <a:latin typeface="Arial" pitchFamily="34" charset="0"/>
                <a:cs typeface="Arial" pitchFamily="34" charset="0"/>
              </a:rPr>
              <a:t>’</a:t>
            </a:r>
            <a:r>
              <a:rPr lang="it-IT" altLang="ja-JP" sz="2000" dirty="0">
                <a:latin typeface="Arial" pitchFamily="34" charset="0"/>
                <a:cs typeface="Arial" pitchFamily="34" charset="0"/>
              </a:rPr>
              <a:t>edificio tende ad essere ben isolata. Poiché l</a:t>
            </a:r>
            <a:r>
              <a:rPr lang="ja-JP" altLang="it-IT" sz="2000" dirty="0">
                <a:latin typeface="Arial" pitchFamily="34" charset="0"/>
                <a:cs typeface="Arial" pitchFamily="34" charset="0"/>
              </a:rPr>
              <a:t>’</a:t>
            </a:r>
            <a:r>
              <a:rPr lang="it-IT" altLang="ja-JP" sz="2000" dirty="0">
                <a:latin typeface="Arial" pitchFamily="34" charset="0"/>
                <a:cs typeface="Arial" pitchFamily="34" charset="0"/>
              </a:rPr>
              <a:t>intera operazione dipende dalla continuità </a:t>
            </a:r>
            <a:r>
              <a:rPr lang="it-IT" altLang="ja-JP" sz="2000" dirty="0" err="1">
                <a:latin typeface="Arial" pitchFamily="34" charset="0"/>
                <a:cs typeface="Arial" pitchFamily="34" charset="0"/>
              </a:rPr>
              <a:t>nell</a:t>
            </a:r>
            <a:r>
              <a:rPr lang="ja-JP" altLang="it-IT" sz="2000" dirty="0">
                <a:latin typeface="Arial" pitchFamily="34" charset="0"/>
                <a:cs typeface="Arial" pitchFamily="34" charset="0"/>
              </a:rPr>
              <a:t>’</a:t>
            </a:r>
            <a:r>
              <a:rPr lang="it-IT" altLang="ja-JP" sz="2000" dirty="0">
                <a:latin typeface="Arial" pitchFamily="34" charset="0"/>
                <a:cs typeface="Arial" pitchFamily="34" charset="0"/>
              </a:rPr>
              <a:t>alimentazione elettrica, anche la rottura del cavo creerebbe problemi. Naturalmente l</a:t>
            </a:r>
            <a:r>
              <a:rPr lang="ja-JP" altLang="it-IT" sz="2000" dirty="0">
                <a:latin typeface="Arial" pitchFamily="34" charset="0"/>
                <a:cs typeface="Arial" pitchFamily="34" charset="0"/>
              </a:rPr>
              <a:t>’</a:t>
            </a:r>
            <a:r>
              <a:rPr lang="it-IT" altLang="ja-JP" sz="2000" dirty="0">
                <a:latin typeface="Arial" pitchFamily="34" charset="0"/>
                <a:cs typeface="Arial" pitchFamily="34" charset="0"/>
              </a:rPr>
              <a:t>individuo potrebbe urlare, ma la voce umana non può arrivare così lontano. Un ulteriore problema è che una corda dello strumento potrebbe rompersi. Se ciò si verificasse non vi sarebbe più l</a:t>
            </a:r>
            <a:r>
              <a:rPr lang="ja-JP" altLang="it-IT" sz="2000" dirty="0">
                <a:latin typeface="Arial" pitchFamily="34" charset="0"/>
                <a:cs typeface="Arial" pitchFamily="34" charset="0"/>
              </a:rPr>
              <a:t>’</a:t>
            </a:r>
            <a:r>
              <a:rPr lang="it-IT" altLang="ja-JP" sz="2000" dirty="0">
                <a:latin typeface="Arial" pitchFamily="34" charset="0"/>
                <a:cs typeface="Arial" pitchFamily="34" charset="0"/>
              </a:rPr>
              <a:t>accompagnamento al messaggio. La situazione migliore, naturalmente, è che la distanza sia inferiore. Così i potenziali problemi sarebbero meno numerosi. Meglio di tutto sarebbe che ci fosse contatto faccia a faccia</a:t>
            </a:r>
            <a:r>
              <a:rPr lang="ja-JP" altLang="it-IT" sz="2000" dirty="0">
                <a:latin typeface="Arial" pitchFamily="34" charset="0"/>
                <a:cs typeface="Arial" pitchFamily="34" charset="0"/>
              </a:rPr>
              <a:t>”</a:t>
            </a:r>
            <a:r>
              <a:rPr lang="it-IT" altLang="ja-JP" sz="2000" dirty="0">
                <a:latin typeface="Arial" pitchFamily="34" charset="0"/>
                <a:cs typeface="Arial" pitchFamily="34" charset="0"/>
              </a:rPr>
              <a:t>.</a:t>
            </a:r>
            <a:endParaRPr lang="it-IT" alt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9F382-3C0C-497A-8970-2ACBF93B15E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4325"/>
            <a:ext cx="3395663" cy="654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3737-3AAC-477D-9E10-8FAC83EA735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422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146437" name="Object 3"/>
          <p:cNvGraphicFramePr>
            <a:graphicFrameLocks noChangeAspect="1"/>
          </p:cNvGraphicFramePr>
          <p:nvPr>
            <p:extLst/>
          </p:nvPr>
        </p:nvGraphicFramePr>
        <p:xfrm>
          <a:off x="141870" y="404664"/>
          <a:ext cx="4477277" cy="581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3924848" imgH="5114286" progId="">
                  <p:embed/>
                </p:oleObj>
              </mc:Choice>
              <mc:Fallback>
                <p:oleObj r:id="rId3" imgW="3924848" imgH="5114286" progId="">
                  <p:embed/>
                  <p:pic>
                    <p:nvPicPr>
                      <p:cNvPr id="1464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6000" contrast="7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70" y="404664"/>
                        <a:ext cx="4477277" cy="581009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8" name="CasellaDiTesto 2"/>
          <p:cNvSpPr txBox="1">
            <a:spLocks noChangeArrowheads="1"/>
          </p:cNvSpPr>
          <p:nvPr/>
        </p:nvSpPr>
        <p:spPr bwMode="auto">
          <a:xfrm>
            <a:off x="5004048" y="2319639"/>
            <a:ext cx="39749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il testo poteva essere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senza contesto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oppure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2) con contesto appropriato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3) con contesto parziale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9F382-3C0C-497A-8970-2ACBF93B15E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2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347936"/>
          </a:xfrm>
        </p:spPr>
        <p:txBody>
          <a:bodyPr/>
          <a:lstStyle/>
          <a:p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L’attivazione di uno schema.</a:t>
            </a:r>
            <a:b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Quando le informazioni vengono ricevute, i soggetti riescono a comprendere e a rievocare un brano incomprensibile solo dopo aver visto </a:t>
            </a: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</a:rPr>
              <a:t>l’immagine che attiva lo schema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9F382-3C0C-497A-8970-2ACBF93B15E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7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4800"/>
          </a:xfrm>
        </p:spPr>
        <p:txBody>
          <a:bodyPr/>
          <a:lstStyle/>
          <a:p>
            <a:r>
              <a:rPr lang="it-IT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L’immagine ci permette di collocare il senso del testo e di generare un «modello situazionale» necessario per capire</a:t>
            </a:r>
          </a:p>
          <a:p>
            <a:r>
              <a:rPr lang="it-IT" altLang="it-IT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 presenza di elementi figurali ripresenta visivamente informazioni veicolate verbalmente e favorisce la formazione di un modello situazionale, mettendo in luce le relazioni tra le informazioni</a:t>
            </a:r>
            <a:endParaRPr lang="it-IT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9F382-3C0C-497A-8970-2ACBF93B15E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situazionale</a:t>
            </a:r>
          </a:p>
        </p:txBody>
      </p:sp>
    </p:spTree>
    <p:extLst>
      <p:ext uri="{BB962C8B-B14F-4D97-AF65-F5344CB8AC3E}">
        <p14:creationId xmlns:p14="http://schemas.microsoft.com/office/powerpoint/2010/main" val="23138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CasellaDiTesto 2"/>
          <p:cNvSpPr txBox="1">
            <a:spLocks noChangeArrowheads="1"/>
          </p:cNvSpPr>
          <p:nvPr/>
        </p:nvSpPr>
        <p:spPr bwMode="auto">
          <a:xfrm>
            <a:off x="531477" y="1124744"/>
            <a:ext cx="8081048" cy="34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schema</a:t>
            </a: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struttura che organizza le conoscenze acquisite e guida</a:t>
            </a: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il comportamento </a:t>
            </a: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è una sorta di </a:t>
            </a:r>
            <a:r>
              <a:rPr kumimoji="0" lang="ja-JP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“</a:t>
            </a:r>
            <a:r>
              <a:rPr kumimoji="0" lang="it-IT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modello</a:t>
            </a:r>
            <a:r>
              <a:rPr kumimoji="0" lang="ja-JP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”</a:t>
            </a:r>
            <a:r>
              <a:rPr kumimoji="0" lang="it-IT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che può adattarsi alle diverse</a:t>
            </a: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situazioni</a:t>
            </a: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gli schemi influenzano la memoria favorendo la selezione </a:t>
            </a: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 l</a:t>
            </a:r>
            <a:r>
              <a:rPr kumimoji="0" lang="ja-JP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’</a:t>
            </a:r>
            <a:r>
              <a:rPr kumimoji="0" lang="it-IT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organizzazione delle informazioni in entrata in una </a:t>
            </a:r>
          </a:p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struttura sensata e comprensibile.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9F382-3C0C-497A-8970-2ACBF93B15E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05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1217612" y="650875"/>
            <a:ext cx="7392986" cy="885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Con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termine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LETTURA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intendono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generalmente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, due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cose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: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019175" y="1691438"/>
            <a:ext cx="4330700" cy="892512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LETTURA STRUMENTALE “DECODIFICA”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728856" y="1837306"/>
            <a:ext cx="2930525" cy="48895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COMPRENSIONE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019175" y="2878823"/>
            <a:ext cx="4283075" cy="2123618"/>
          </a:xfrm>
          <a:prstGeom prst="rect">
            <a:avLst/>
          </a:prstGeom>
          <a:noFill/>
          <a:ln w="254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Capacità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riconoscere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denominare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velocemente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correttamente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a voce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alta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le parole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di un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testo</a:t>
            </a:r>
            <a:r>
              <a:rPr lang="en-US" sz="22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200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Quindi</a:t>
            </a:r>
            <a:r>
              <a:rPr lang="en-US" sz="22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200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convertire</a:t>
            </a:r>
            <a:r>
              <a:rPr lang="en-US" sz="22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n-US" sz="2200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simboli</a:t>
            </a:r>
            <a:r>
              <a:rPr lang="en-US" sz="22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scritti</a:t>
            </a:r>
            <a:r>
              <a:rPr lang="en-US" sz="22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200" b="1" kern="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linguaggio</a:t>
            </a:r>
            <a:r>
              <a:rPr lang="en-US" sz="2200" b="1" kern="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5699123" y="3080511"/>
            <a:ext cx="2911475" cy="2800726"/>
          </a:xfrm>
          <a:prstGeom prst="rect">
            <a:avLst/>
          </a:prstGeom>
          <a:noFill/>
          <a:ln w="254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Capacità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rappresentarsi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contenuto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quello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sta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leggendo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Questo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implica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il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passaggio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dal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linguaggio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pensiero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.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6980889" y="2414359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827148" y="5880100"/>
            <a:ext cx="8173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  <a:latin typeface="Albertus Medium" pitchFamily="34" charset="0"/>
                <a:cs typeface="Arial" panose="020B0604020202020204" pitchFamily="34" charset="0"/>
              </a:rPr>
              <a:t>  </a:t>
            </a:r>
            <a:r>
              <a:rPr lang="it-IT" altLang="it-IT" sz="1800" b="1" dirty="0">
                <a:solidFill>
                  <a:srgbClr val="000000"/>
                </a:solidFill>
                <a:latin typeface="Albertus Medium" pitchFamily="34" charset="0"/>
                <a:cs typeface="Arial" panose="020B0604020202020204" pitchFamily="34" charset="0"/>
              </a:rPr>
              <a:t>Lettura   implica DECODIFICA E  COMPRENSIONE (capacità diverse</a:t>
            </a:r>
            <a:r>
              <a:rPr lang="it-IT" altLang="it-IT" sz="1800" dirty="0">
                <a:solidFill>
                  <a:srgbClr val="000000"/>
                </a:solidFill>
                <a:latin typeface="Albertus Medium" pitchFamily="34" charset="0"/>
                <a:cs typeface="Arial" panose="020B0604020202020204" pitchFamily="34" charset="0"/>
              </a:rPr>
              <a:t>)</a:t>
            </a:r>
            <a:r>
              <a:rPr lang="it-IT" altLang="it-I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0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627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4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882" y="362584"/>
            <a:ext cx="323334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lang="it-IT" sz="3600" b="0" spc="-5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600" b="0" spc="-5" dirty="0" err="1" smtClean="0">
                <a:solidFill>
                  <a:srgbClr val="FF0000"/>
                </a:solidFill>
                <a:latin typeface="Arial"/>
                <a:cs typeface="Arial"/>
              </a:rPr>
              <a:t>ssumen</a:t>
            </a:r>
            <a:r>
              <a:rPr lang="it-IT" sz="3600" b="0" spc="-5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600" b="0" spc="-5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590" y="1374457"/>
            <a:ext cx="8307070" cy="318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inferenze permettono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 cogliere il legame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parole,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frasi, parti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testo,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conoscenze già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possedute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creare delle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aspettative ipotesi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 andranno poi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verificate (CIRCOLARITÀ dell’interazione tra testo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attivazione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delle conoscenze personali, ovvero eliminazione delle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ipotesi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improprie al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CONTESTO)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capacità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fare inferenze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è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strettamente legata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 il livello di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maturità raggiunto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nella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lettura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 piccoli meno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inferenze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dei grandi) e  con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l’abilità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lettura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cattivi lettori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meno abili ad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estrarre informazioni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immediatamente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disponibili)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8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Rappresentazione</a:t>
            </a:r>
          </a:p>
        </p:txBody>
      </p:sp>
      <p:sp>
        <p:nvSpPr>
          <p:cNvPr id="96259" name="Segnaposto contenuto 2"/>
          <p:cNvSpPr>
            <a:spLocks noGrp="1"/>
          </p:cNvSpPr>
          <p:nvPr>
            <p:ph idx="1"/>
          </p:nvPr>
        </p:nvSpPr>
        <p:spPr>
          <a:xfrm>
            <a:off x="454590" y="2348880"/>
            <a:ext cx="8437889" cy="4032448"/>
          </a:xfrm>
        </p:spPr>
        <p:txBody>
          <a:bodyPr/>
          <a:lstStyle/>
          <a:p>
            <a:r>
              <a:rPr lang="it-IT" altLang="it-IT" dirty="0">
                <a:solidFill>
                  <a:srgbClr val="666666"/>
                </a:solidFill>
                <a:latin typeface="Verdana" pitchFamily="34" charset="0"/>
              </a:rPr>
              <a:t>Mantiene i contenuti </a:t>
            </a:r>
            <a:r>
              <a:rPr lang="it-IT" altLang="it-IT" dirty="0" smtClean="0">
                <a:solidFill>
                  <a:srgbClr val="666666"/>
                </a:solidFill>
                <a:latin typeface="Verdana" pitchFamily="34" charset="0"/>
              </a:rPr>
              <a:t>principali (</a:t>
            </a:r>
            <a:r>
              <a:rPr lang="it-IT" altLang="it-IT" b="1" dirty="0" smtClean="0">
                <a:solidFill>
                  <a:srgbClr val="666666"/>
                </a:solidFill>
                <a:latin typeface="Verdana" pitchFamily="34" charset="0"/>
              </a:rPr>
              <a:t>text </a:t>
            </a:r>
            <a:r>
              <a:rPr lang="it-IT" altLang="it-IT" b="1" dirty="0" err="1" smtClean="0">
                <a:solidFill>
                  <a:srgbClr val="666666"/>
                </a:solidFill>
                <a:latin typeface="Verdana" pitchFamily="34" charset="0"/>
              </a:rPr>
              <a:t>based</a:t>
            </a:r>
            <a:r>
              <a:rPr lang="it-IT" altLang="it-IT" dirty="0" smtClean="0">
                <a:solidFill>
                  <a:srgbClr val="666666"/>
                </a:solidFill>
                <a:latin typeface="Verdana" pitchFamily="34" charset="0"/>
              </a:rPr>
              <a:t>) </a:t>
            </a:r>
            <a:r>
              <a:rPr lang="it-IT" altLang="it-IT" dirty="0">
                <a:solidFill>
                  <a:srgbClr val="666666"/>
                </a:solidFill>
                <a:latin typeface="Verdana" pitchFamily="34" charset="0"/>
              </a:rPr>
              <a:t>e perviene a un </a:t>
            </a:r>
            <a:r>
              <a:rPr lang="it-IT" altLang="it-IT" b="1" dirty="0" smtClean="0">
                <a:solidFill>
                  <a:srgbClr val="666666"/>
                </a:solidFill>
                <a:latin typeface="Verdana" pitchFamily="34" charset="0"/>
              </a:rPr>
              <a:t>modello </a:t>
            </a:r>
            <a:r>
              <a:rPr lang="it-IT" altLang="it-IT" b="1" dirty="0">
                <a:solidFill>
                  <a:srgbClr val="666666"/>
                </a:solidFill>
                <a:latin typeface="Verdana" pitchFamily="34" charset="0"/>
              </a:rPr>
              <a:t>situazionale</a:t>
            </a:r>
            <a:r>
              <a:rPr lang="it-IT" altLang="it-IT" dirty="0">
                <a:solidFill>
                  <a:srgbClr val="666666"/>
                </a:solidFill>
                <a:latin typeface="Verdana" pitchFamily="34" charset="0"/>
              </a:rPr>
              <a:t> che integra le informazioni del brano con le conoscenze pregresse del lettore.</a:t>
            </a:r>
          </a:p>
          <a:p>
            <a:endParaRPr lang="it-IT" altLang="it-IT" dirty="0">
              <a:solidFill>
                <a:srgbClr val="666666"/>
              </a:solidFill>
              <a:latin typeface="Verdana" pitchFamily="34" charset="0"/>
            </a:endParaRPr>
          </a:p>
          <a:p>
            <a:endParaRPr lang="it-IT" altLang="it-IT" dirty="0">
              <a:solidFill>
                <a:srgbClr val="666666"/>
              </a:solidFill>
              <a:latin typeface="Verdana" pitchFamily="34" charset="0"/>
            </a:endParaRPr>
          </a:p>
        </p:txBody>
      </p:sp>
      <p:sp>
        <p:nvSpPr>
          <p:cNvPr id="96260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4400" dirty="0"/>
              <a:t>Il lettore modello interagisce col testo attraverso presupposizioni ed inferenze tratte dalle sue conoscenze enciclopediche.</a:t>
            </a:r>
          </a:p>
        </p:txBody>
      </p:sp>
      <p:sp>
        <p:nvSpPr>
          <p:cNvPr id="166916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8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4400"/>
              <a:t>La Comprensione dipende dall’attivazione di schemi mentali, dalla possibilità di anticipare e inferire i contenuti del testo.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Quindi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290666"/>
            <a:ext cx="8136904" cy="3154558"/>
          </a:xfrm>
        </p:spPr>
        <p:txBody>
          <a:bodyPr/>
          <a:lstStyle/>
          <a:p>
            <a:r>
              <a:rPr lang="it-IT" dirty="0"/>
              <a:t>Da un flusso di parole e di periodi,  per capire il testo, è necessario che  il lettore utilizzi gli </a:t>
            </a:r>
            <a:r>
              <a:rPr lang="it-IT" b="1" dirty="0"/>
              <a:t>schemi cognitivi </a:t>
            </a:r>
            <a:r>
              <a:rPr lang="it-IT" dirty="0"/>
              <a:t>derivati dal contesto a cui ancorare le parti scritte.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8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173162" y="990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11" tIns="45694" rIns="91411" bIns="45694" anchor="ctr" anchorCtr="0">
            <a:noAutofit/>
          </a:bodyPr>
          <a:lstStyle/>
          <a:p>
            <a:pPr>
              <a:buClr>
                <a:srgbClr val="CCCCFF"/>
              </a:buClr>
              <a:buSzPct val="25000"/>
            </a:pPr>
            <a:r>
              <a:rPr lang="en-US" b="1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rPr>
              <a:t>Comprendere un testo </a:t>
            </a:r>
            <a:r>
              <a:rPr lang="en-US" b="1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non</a:t>
            </a:r>
            <a:r>
              <a:rPr lang="en-US" b="1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rPr>
              <a:t> significa </a:t>
            </a:r>
            <a:r>
              <a:rPr lang="en-US" b="1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solo</a:t>
            </a:r>
            <a:r>
              <a:rPr lang="en-US" b="1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rPr>
              <a:t> mantenere delle informazioni</a:t>
            </a:r>
            <a:br>
              <a:rPr lang="en-US" b="1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b="1">
              <a:solidFill>
                <a:srgbClr val="CCCC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1143000" y="2334029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11" tIns="45694" rIns="91411" bIns="45694" anchor="t" anchorCtr="0">
            <a:noAutofit/>
          </a:bodyPr>
          <a:lstStyle/>
          <a:p>
            <a:pPr indent="-342848">
              <a:spcBef>
                <a:spcPts val="0"/>
              </a:spcBef>
              <a:buSzPct val="25000"/>
              <a:buNone/>
            </a:pPr>
            <a:r>
              <a:rPr lang="en-US" sz="2800" dirty="0" err="1"/>
              <a:t>Comprendere</a:t>
            </a:r>
            <a:r>
              <a:rPr lang="en-US" sz="2800" dirty="0"/>
              <a:t> un </a:t>
            </a:r>
            <a:r>
              <a:rPr lang="en-US" sz="2800" dirty="0" err="1"/>
              <a:t>testo</a:t>
            </a:r>
            <a:r>
              <a:rPr lang="en-US" sz="2800" dirty="0"/>
              <a:t> </a:t>
            </a:r>
            <a:r>
              <a:rPr lang="en-US" sz="2800" dirty="0" err="1"/>
              <a:t>significa</a:t>
            </a:r>
            <a:r>
              <a:rPr lang="en-US" sz="2800" dirty="0"/>
              <a:t>:</a:t>
            </a:r>
          </a:p>
          <a:p>
            <a:pPr indent="-342848">
              <a:spcBef>
                <a:spcPts val="560"/>
              </a:spcBef>
            </a:pP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considerare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relazione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fra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parole,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frasi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periodi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susseguono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;</a:t>
            </a:r>
            <a:r>
              <a:rPr lang="it-IT" altLang="it-IT" b="1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US" sz="2800" dirty="0">
              <a:latin typeface="Tahoma"/>
              <a:ea typeface="Tahoma"/>
              <a:cs typeface="Tahoma"/>
              <a:sym typeface="Tahoma"/>
            </a:endParaRPr>
          </a:p>
          <a:p>
            <a:pPr indent="-342848">
              <a:spcBef>
                <a:spcPts val="560"/>
              </a:spcBef>
            </a:pP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costruire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coerente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significativa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rappresentazione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contenuto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it-IT" altLang="it-IT" sz="2800" b="1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it-IT" altLang="it-IT" sz="2800" b="1" dirty="0" smtClean="0">
                <a:solidFill>
                  <a:srgbClr val="000000"/>
                </a:solidFill>
                <a:ea typeface="+mn-ea"/>
                <a:cs typeface="+mn-cs"/>
              </a:rPr>
              <a:t>text-</a:t>
            </a:r>
            <a:r>
              <a:rPr lang="it-IT" altLang="it-IT" sz="2800" b="1" dirty="0" err="1" smtClean="0">
                <a:solidFill>
                  <a:srgbClr val="000000"/>
                </a:solidFill>
                <a:ea typeface="+mn-ea"/>
                <a:cs typeface="+mn-cs"/>
              </a:rPr>
              <a:t>based</a:t>
            </a:r>
            <a:r>
              <a:rPr lang="it-IT" altLang="it-IT" sz="2800" b="1" dirty="0" smtClean="0">
                <a:solidFill>
                  <a:srgbClr val="000000"/>
                </a:solidFill>
                <a:ea typeface="+mn-ea"/>
                <a:cs typeface="+mn-cs"/>
              </a:rPr>
              <a:t>)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integrando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le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nuove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con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quelle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vecchie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800" b="1" dirty="0" err="1">
                <a:latin typeface="Tahoma"/>
                <a:ea typeface="Tahoma"/>
                <a:cs typeface="Tahoma"/>
                <a:sym typeface="Tahoma"/>
              </a:rPr>
              <a:t>modello</a:t>
            </a:r>
            <a:r>
              <a:rPr lang="en-US" sz="28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 err="1">
                <a:latin typeface="Tahoma"/>
                <a:ea typeface="Tahoma"/>
                <a:cs typeface="Tahoma"/>
                <a:sym typeface="Tahoma"/>
              </a:rPr>
              <a:t>situazionale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);</a:t>
            </a:r>
          </a:p>
          <a:p>
            <a:pPr indent="-342848">
              <a:spcBef>
                <a:spcPts val="560"/>
              </a:spcBef>
            </a:pP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aggiornare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rappresentazione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testo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caso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800" dirty="0" err="1">
                <a:latin typeface="Tahoma"/>
                <a:ea typeface="Tahoma"/>
                <a:cs typeface="Tahoma"/>
                <a:sym typeface="Tahoma"/>
              </a:rPr>
              <a:t>contraddizione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77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7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1421" y="80048"/>
            <a:ext cx="7772400" cy="1143000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21421" y="1196752"/>
            <a:ext cx="7793979" cy="5328592"/>
          </a:xfrm>
        </p:spPr>
        <p:txBody>
          <a:bodyPr/>
          <a:lstStyle/>
          <a:p>
            <a:r>
              <a:rPr lang="it-IT" b="1" dirty="0"/>
              <a:t>Testo di base </a:t>
            </a:r>
            <a:r>
              <a:rPr lang="it-IT" dirty="0"/>
              <a:t>(modello proposizionale o testo acquisito ) e </a:t>
            </a:r>
            <a:r>
              <a:rPr lang="it-IT" b="1" dirty="0"/>
              <a:t>modello situazionale</a:t>
            </a:r>
            <a:r>
              <a:rPr lang="it-IT" dirty="0"/>
              <a:t> (modello che richiama tutto </a:t>
            </a:r>
            <a:r>
              <a:rPr lang="it-IT" dirty="0" err="1"/>
              <a:t>cio’</a:t>
            </a:r>
            <a:r>
              <a:rPr lang="it-IT" dirty="0"/>
              <a:t> che non sta nel testo) costituiscono le due polarità necessarie per creare una rappresentazione.</a:t>
            </a:r>
          </a:p>
          <a:p>
            <a:r>
              <a:rPr lang="it-IT" dirty="0"/>
              <a:t>La rappresentazione è costruita equamente tra testo base e modello situazionale. Talvolta può essere sbilanciata favore dell’uno o dell’altra polarità.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78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11284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L’invisibile alla base del capire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Comprendere ed interagire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competenza di lettura, intesa come capacità di </a:t>
            </a:r>
            <a:r>
              <a:rPr lang="it-IT" b="1" dirty="0"/>
              <a:t>comprendere e di interagire con un testo scritto, </a:t>
            </a:r>
            <a:r>
              <a:rPr lang="it-IT" dirty="0"/>
              <a:t>è una delle abilità fondamentali che si comincia ad apprendere fin dai primi anni di scuola e che continua a svilupparsi lungo tutto il percorso di studi e, oltre questi, durante tutta la vita.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4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11760" y="1844824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/>
              <a:t>La decodifica o competenza tecnica</a:t>
            </a:r>
          </a:p>
        </p:txBody>
      </p:sp>
    </p:spTree>
    <p:extLst>
      <p:ext uri="{BB962C8B-B14F-4D97-AF65-F5344CB8AC3E}">
        <p14:creationId xmlns:p14="http://schemas.microsoft.com/office/powerpoint/2010/main" val="9590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2276872"/>
            <a:ext cx="72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nuovo analfabetismo: « i cattivi lettori»-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comprehenders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5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olo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003232" cy="1935088"/>
          </a:xfrm>
        </p:spPr>
        <p:txBody>
          <a:bodyPr/>
          <a:lstStyle/>
          <a:p>
            <a:r>
              <a:rPr lang="it-IT" altLang="it-IT" dirty="0"/>
              <a:t>Italia </a:t>
            </a:r>
            <a:r>
              <a:rPr lang="it-IT" altLang="it-IT" dirty="0" err="1"/>
              <a:t>dealfabetizzata</a:t>
            </a:r>
            <a:r>
              <a:rPr lang="it-IT" altLang="it-IT" dirty="0"/>
              <a:t> (De Mauro)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89092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8DB0-C218-4EBC-830E-B9C9EF687DE3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323528" y="3950951"/>
            <a:ext cx="8003232" cy="19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Non solo problemi col sapere </a:t>
            </a:r>
            <a:r>
              <a:rPr kumimoji="0" lang="it-IT" altLang="it-IT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chirografico</a:t>
            </a:r>
            <a:r>
              <a:rPr kumimoji="0" lang="it-IT" alt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it-IT" alt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it-IT" altLang="it-IT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97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4385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5"/>
            <a:ext cx="41044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79" y="3933056"/>
            <a:ext cx="2652142" cy="216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4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2060848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«analfabeta di ritorno» dimentica via via quanto assimilato;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pur sapendo leggere e scrivere, perde di conseguenza la capacità di utilizzare il linguaggio scritto o parlato per formulare e comprendere messaggi e, in senso più ampio, di comunicare con il prossimo e con il mondo circostante.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Quindi di essere cittadino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548680"/>
            <a:ext cx="6552728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Analfabetismo di ritorno o funzionale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A3699-D2EB-4632-9C88-D53B6C9915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443" y="404664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48" lvl="0" indent="-342848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200" kern="0" dirty="0">
                <a:solidFill>
                  <a:srgbClr val="000000"/>
                </a:solidFill>
                <a:latin typeface="Arial"/>
                <a:cs typeface="Arial"/>
              </a:rPr>
              <a:t>Cedolino stipendio, «bugiardino», contratto bancario, tabelle, grafici, bollette, etichette dei prodotti sono «nemici» da cui guardarci</a:t>
            </a:r>
            <a:r>
              <a:rPr lang="it-IT" sz="3200" kern="0" dirty="0" smtClean="0">
                <a:solidFill>
                  <a:srgbClr val="000000"/>
                </a:solidFill>
                <a:latin typeface="Arial"/>
                <a:cs typeface="Arial"/>
              </a:rPr>
              <a:t>. «Che cosa c’è scritto?»….e </a:t>
            </a:r>
            <a:r>
              <a:rPr lang="it-IT" sz="3200" kern="0" smtClean="0">
                <a:solidFill>
                  <a:srgbClr val="000000"/>
                </a:solidFill>
                <a:latin typeface="Arial"/>
                <a:cs typeface="Arial"/>
              </a:rPr>
              <a:t>sappiamo leggere!</a:t>
            </a:r>
            <a:endParaRPr lang="it-IT" sz="32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85" y="2954676"/>
            <a:ext cx="7704731" cy="35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274958"/>
            <a:ext cx="8687438" cy="1143635"/>
          </a:xfrm>
        </p:spPr>
        <p:txBody>
          <a:bodyPr wrap="square" lIns="91425" tIns="45713" rIns="91425" bIns="45713" anchor="ctr"/>
          <a:lstStyle/>
          <a:p>
            <a:pPr defTabSz="914259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ko-KR" dirty="0">
                <a:latin typeface="Arial" charset="0"/>
              </a:rPr>
              <a:t>Giornata mondiale dell’alfabetizzazione 8 settembre</a:t>
            </a:r>
            <a:endParaRPr lang="ko-KR" altLang="en-US" dirty="0">
              <a:latin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3" y="1600203"/>
            <a:ext cx="8230235" cy="4526915"/>
          </a:xfrm>
        </p:spPr>
        <p:txBody>
          <a:bodyPr/>
          <a:lstStyle/>
          <a:p>
            <a:r>
              <a:rPr lang="it-IT"/>
              <a:t> L’alfabetizzazione </a:t>
            </a:r>
            <a:r>
              <a:rPr lang="it-IT" dirty="0"/>
              <a:t>strumentale è raggiunta dalla totalità dei giovani 15-24 anni (Unesco) (Dati ultima giornata alfabetizzazione sett.17).</a:t>
            </a:r>
          </a:p>
          <a:p>
            <a:r>
              <a:rPr lang="it-IT" dirty="0"/>
              <a:t>Rispetto all’ </a:t>
            </a:r>
            <a:r>
              <a:rPr lang="it-IT" b="1" dirty="0"/>
              <a:t>alfabetizzazione funzionale</a:t>
            </a:r>
            <a:r>
              <a:rPr lang="it-IT" dirty="0"/>
              <a:t> le cose cambiano.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6"/>
            <a:ext cx="2896235" cy="476885"/>
          </a:xfrm>
        </p:spPr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1" y="6245226"/>
            <a:ext cx="2134235" cy="476885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1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74958"/>
            <a:ext cx="8230235" cy="1143635"/>
          </a:xfrm>
        </p:spPr>
        <p:txBody>
          <a:bodyPr wrap="square" lIns="91425" tIns="45713" rIns="91425" bIns="45713" anchor="ctr"/>
          <a:lstStyle/>
          <a:p>
            <a:pPr defTabSz="914259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latin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7" y="1600203"/>
            <a:ext cx="8579931" cy="452691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Sono stati fissati </a:t>
            </a:r>
            <a:r>
              <a:rPr lang="it-IT" b="1" dirty="0"/>
              <a:t>6 livelli</a:t>
            </a:r>
            <a:r>
              <a:rPr lang="it-IT" dirty="0"/>
              <a:t>:</a:t>
            </a:r>
          </a:p>
          <a:p>
            <a:r>
              <a:rPr lang="it-IT" dirty="0"/>
              <a:t>il livello inferiore a 1 e il livello 2 </a:t>
            </a:r>
            <a:r>
              <a:rPr lang="it-IT" i="1" dirty="0"/>
              <a:t>(</a:t>
            </a:r>
            <a:r>
              <a:rPr lang="it-IT" i="1" dirty="0" err="1"/>
              <a:t>low</a:t>
            </a:r>
            <a:r>
              <a:rPr lang="it-IT" i="1" dirty="0"/>
              <a:t> </a:t>
            </a:r>
            <a:r>
              <a:rPr lang="it-IT" i="1" dirty="0" err="1"/>
              <a:t>skilled</a:t>
            </a:r>
            <a:r>
              <a:rPr lang="it-IT" dirty="0"/>
              <a:t>) indicano competenze modestissime. </a:t>
            </a:r>
          </a:p>
          <a:p>
            <a:r>
              <a:rPr lang="it-IT" dirty="0"/>
              <a:t>il livello 3 è l’elemento minimo per un inserimento positivo nella società e nel lavoro. </a:t>
            </a:r>
          </a:p>
          <a:p>
            <a:r>
              <a:rPr lang="it-IT" dirty="0"/>
              <a:t>i livelli 4 e 5 (</a:t>
            </a:r>
            <a:r>
              <a:rPr lang="it-IT" i="1" dirty="0"/>
              <a:t>high </a:t>
            </a:r>
            <a:r>
              <a:rPr lang="it-IT" i="1" dirty="0" err="1"/>
              <a:t>skilled</a:t>
            </a:r>
            <a:r>
              <a:rPr lang="it-IT" dirty="0"/>
              <a:t>) indicano una piena padronanza di competenze.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6"/>
            <a:ext cx="2896235" cy="476885"/>
          </a:xfrm>
        </p:spPr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1" y="6245226"/>
            <a:ext cx="2134235" cy="476885"/>
          </a:xfrm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7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1"/>
          <p:cNvSpPr txBox="1">
            <a:spLocks noChangeArrowheads="1"/>
          </p:cNvSpPr>
          <p:nvPr/>
        </p:nvSpPr>
        <p:spPr bwMode="auto">
          <a:xfrm>
            <a:off x="2033587" y="1484710"/>
            <a:ext cx="513040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Ecco ad esempio un descrittore del livello 1: “</a:t>
            </a:r>
            <a:r>
              <a:rPr kumimoji="0" lang="it-IT" altLang="it-IT" sz="13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Individuare in testi brevi singole parti di informazioni identiche alle informazioni della domanda”.</a:t>
            </a: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Per avere un’idea di due semplici prove iniziali dell’indagine: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		Esempio 1                     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5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34"/>
          <a:stretch>
            <a:fillRect/>
          </a:stretch>
        </p:blipFill>
        <p:spPr bwMode="auto">
          <a:xfrm>
            <a:off x="2951560" y="3969544"/>
            <a:ext cx="18359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sella di testo 2"/>
          <p:cNvSpPr txBox="1">
            <a:spLocks noChangeArrowheads="1"/>
          </p:cNvSpPr>
          <p:nvPr/>
        </p:nvSpPr>
        <p:spPr bwMode="auto">
          <a:xfrm>
            <a:off x="2897981" y="4670822"/>
            <a:ext cx="2753916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spalla         nuvola         fiore         bandiera</a:t>
            </a:r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141303-F56D-45D1-970C-302FDB498009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1350">
                <a:latin typeface="Albertus Medium" pitchFamily="34" charset="0"/>
              </a:rPr>
              <a:t>Esempio 2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1367570" y="1196752"/>
          <a:ext cx="5976664" cy="3785616"/>
        </p:xfrm>
        <a:graphic>
          <a:graphicData uri="http://schemas.openxmlformats.org/drawingml/2006/table">
            <a:tbl>
              <a:tblPr/>
              <a:tblGrid>
                <a:gridCol w="199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 la frase </a:t>
                      </a:r>
                      <a:r>
                        <a:rPr lang="it-IT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ha senso </a:t>
                      </a:r>
                      <a:r>
                        <a:rPr lang="it-IT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fare una croce su “Sì”; se non ha senso su “No”: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Tre ragazze mangiarono la canzone  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SI’</a:t>
                      </a:r>
                      <a:endParaRPr lang="it-IT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L’ uomo guidò l’auto verde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SI’</a:t>
                      </a:r>
                      <a:endParaRPr lang="it-IT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Il palloncino più chiaro volò nel cielo luminoso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SI’</a:t>
                      </a:r>
                      <a:endParaRPr lang="it-IT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Un cuscino confortevole è morbido e duro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SI’</a:t>
                      </a:r>
                      <a:endParaRPr lang="it-IT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Una persona che ha vent’anni è più vecchia di una persona che ne ha trenta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SI’</a:t>
                      </a:r>
                      <a:endParaRPr lang="it-IT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49" name="CasellaDiTesto 4"/>
          <p:cNvSpPr txBox="1">
            <a:spLocks noChangeArrowheads="1"/>
          </p:cNvSpPr>
          <p:nvPr/>
        </p:nvSpPr>
        <p:spPr bwMode="auto">
          <a:xfrm>
            <a:off x="1818085" y="5680527"/>
            <a:ext cx="50756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Differenze tra </a:t>
            </a:r>
            <a:r>
              <a:rPr kumimoji="0" lang="it-IT" altLang="it-IT" sz="13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analfabetismo</a:t>
            </a:r>
            <a:r>
              <a:rPr kumimoji="0" lang="it-IT" altLang="it-IT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it-IT" altLang="it-IT" sz="135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illetteratismo</a:t>
            </a:r>
            <a:r>
              <a:rPr kumimoji="0" lang="it-IT" altLang="it-IT" sz="13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( </a:t>
            </a:r>
            <a:r>
              <a:rPr kumimoji="0" lang="it-IT" altLang="it-IT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liv. 1, 2)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05FE41-A3A9-4F8D-B847-24547AEBF47E}" type="slidenum">
              <a:rPr kumimoji="0" lang="it-IT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it-IT" altLang="it-IT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Italia</a:t>
            </a:r>
            <a:r>
              <a:rPr lang="it-IT" altLang="ko-KR" dirty="0">
                <a:solidFill>
                  <a:srgbClr val="000000"/>
                </a:solidFill>
                <a:latin typeface="Arial" charset="0"/>
              </a:rPr>
              <a:t> uno su tre </a:t>
            </a:r>
            <a:r>
              <a:rPr lang="it-IT" dirty="0"/>
              <a:t>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28% della fascia 16-65 sono </a:t>
            </a:r>
            <a:r>
              <a:rPr lang="it-IT" b="1" dirty="0"/>
              <a:t>analfabeti funzionali,</a:t>
            </a:r>
            <a:r>
              <a:rPr lang="it-IT" dirty="0"/>
              <a:t> sanno leggere e scrivere ma non sanno utilizzarli nella quotidianità e nell’attività professionale.</a:t>
            </a:r>
          </a:p>
          <a:p>
            <a:r>
              <a:rPr lang="it-IT" dirty="0" smtClean="0"/>
              <a:t>Siamo </a:t>
            </a:r>
            <a:r>
              <a:rPr lang="it-IT" dirty="0"/>
              <a:t>penultimi in Europa.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9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Adriano Grossi 6/9/2018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116632"/>
            <a:ext cx="6892788" cy="341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Una lettura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rapida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(sillabe /sec) 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corretta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e quindi automatizzata, consente di investire le risorse cognitive nella comprensione.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In questi termini, il processo di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codifica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(la conversione di forme grafiche “grafemi” in forme fonetiche “fonemi”) non gli richiederà tempo o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attenzione, liberando, per così dire, risorse cognitive per la comprensione del testi.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Anche se…..</a:t>
            </a:r>
          </a:p>
        </p:txBody>
      </p:sp>
    </p:spTree>
    <p:extLst>
      <p:ext uri="{BB962C8B-B14F-4D97-AF65-F5344CB8AC3E}">
        <p14:creationId xmlns:p14="http://schemas.microsoft.com/office/powerpoint/2010/main" val="1077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nuovo analfabetismo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8531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Arginare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l’analfabetismo  funzionale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“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illetteratismo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 ovvero non limitarsi  al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possesso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sostenere  l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’esercizio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dell’abilità di lettura e scrittura.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Esistono persone acculturate che leggono e  non capiscono elementari testi scritti.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CATTIVI LETTORI (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comprehenders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1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I CATTIVI LETTORI</a:t>
            </a:r>
            <a:br>
              <a:rPr lang="it-IT" altLang="it-IT" dirty="0">
                <a:solidFill>
                  <a:srgbClr val="333333"/>
                </a:solidFill>
                <a:latin typeface="Georgia" pitchFamily="18" charset="0"/>
              </a:rPr>
            </a:br>
            <a:r>
              <a:rPr lang="it-IT" dirty="0" err="1"/>
              <a:t>poor</a:t>
            </a:r>
            <a:r>
              <a:rPr lang="it-IT" dirty="0"/>
              <a:t> </a:t>
            </a:r>
            <a:r>
              <a:rPr lang="it-IT" dirty="0" err="1"/>
              <a:t>comprehenders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 </a:t>
            </a:r>
            <a:endParaRPr lang="it-IT" alt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it-IT" dirty="0">
                <a:solidFill>
                  <a:srgbClr val="333333"/>
                </a:solidFill>
                <a:latin typeface="Georgia"/>
              </a:rPr>
              <a:t>Si distinguono per: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333333"/>
                </a:solidFill>
                <a:latin typeface="Georgia"/>
              </a:rPr>
              <a:t>1) Una minore consapevolezza dell’importanza di ricercare il significato di quello che leggono e per un maggior investimento sulla decodifica.</a:t>
            </a:r>
          </a:p>
          <a:p>
            <a:pPr eaLnBrk="1" hangingPunct="1">
              <a:defRPr/>
            </a:pP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2) Uno scarso livello di fare </a:t>
            </a:r>
            <a:r>
              <a:rPr lang="it-IT" altLang="it-IT" b="1" dirty="0">
                <a:solidFill>
                  <a:srgbClr val="333333"/>
                </a:solidFill>
                <a:latin typeface="Georgia" pitchFamily="18" charset="0"/>
              </a:rPr>
              <a:t>inferenze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  (ad esempio lessicali, semantiche)</a:t>
            </a:r>
          </a:p>
          <a:p>
            <a:pPr eaLnBrk="1" hangingPunct="1">
              <a:defRPr/>
            </a:pP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 3) non sanno capire  di non capire». Sono quindi meno efficaci nel MONITORAGGIO DEL LIVELLO DI COMPRENSIONE. Ad esempio no sanno rileggere un testo.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7892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5707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24" indent="-228564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54" indent="-22856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85" indent="-228564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1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44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7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03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3789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5707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24" indent="-228564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54" indent="-22856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85" indent="-228564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1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44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7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03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4F9D3-2273-4388-82A9-783C76E62C21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I CATTIVI LETTORI</a:t>
            </a:r>
            <a:br>
              <a:rPr lang="it-IT" altLang="it-IT" dirty="0">
                <a:solidFill>
                  <a:srgbClr val="333333"/>
                </a:solidFill>
                <a:latin typeface="Georgia" pitchFamily="18" charset="0"/>
              </a:rPr>
            </a:br>
            <a:r>
              <a:rPr lang="it-IT" dirty="0" err="1"/>
              <a:t>poor</a:t>
            </a:r>
            <a:r>
              <a:rPr lang="it-IT" dirty="0"/>
              <a:t> </a:t>
            </a:r>
            <a:r>
              <a:rPr lang="it-IT" dirty="0" err="1"/>
              <a:t>comprehenders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 </a:t>
            </a:r>
            <a:endParaRPr lang="it-IT" altLang="it-IT" dirty="0"/>
          </a:p>
        </p:txBody>
      </p:sp>
      <p:sp>
        <p:nvSpPr>
          <p:cNvPr id="389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 dirty="0">
              <a:solidFill>
                <a:srgbClr val="333333"/>
              </a:solidFill>
              <a:latin typeface="Georgia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4)</a:t>
            </a:r>
            <a:r>
              <a:rPr lang="it-IT" altLang="it-IT" sz="2700" dirty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Una minore capacità di utilizzare in modo flessibile le </a:t>
            </a:r>
            <a:r>
              <a:rPr lang="it-IT" altLang="it-IT" dirty="0" err="1">
                <a:solidFill>
                  <a:srgbClr val="333333"/>
                </a:solidFill>
                <a:latin typeface="Georgia" pitchFamily="18" charset="0"/>
              </a:rPr>
              <a:t>reading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 </a:t>
            </a:r>
            <a:r>
              <a:rPr lang="it-IT" altLang="it-IT" dirty="0" err="1">
                <a:solidFill>
                  <a:srgbClr val="333333"/>
                </a:solidFill>
                <a:latin typeface="Georgia" pitchFamily="18" charset="0"/>
              </a:rPr>
              <a:t>skills</a:t>
            </a:r>
            <a:r>
              <a:rPr lang="it-IT" altLang="it-IT" dirty="0">
                <a:solidFill>
                  <a:srgbClr val="000000"/>
                </a:solidFill>
              </a:rPr>
              <a:t>: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 ad esempio ricercare all’interno del testo gli indici  per fare previsioni o muoversi con gli occhi.</a:t>
            </a:r>
            <a:r>
              <a:rPr lang="it-IT" altLang="it-IT" dirty="0">
                <a:solidFill>
                  <a:srgbClr val="000000"/>
                </a:solidFill>
              </a:rPr>
              <a:t/>
            </a:r>
            <a:br>
              <a:rPr lang="it-IT" altLang="it-IT" dirty="0">
                <a:solidFill>
                  <a:srgbClr val="000000"/>
                </a:solidFill>
              </a:rPr>
            </a:br>
            <a:endParaRPr lang="it-IT" altLang="it-IT" dirty="0">
              <a:solidFill>
                <a:srgbClr val="000000"/>
              </a:solidFill>
            </a:endParaRPr>
          </a:p>
          <a:p>
            <a:pPr eaLnBrk="1" hangingPunct="1"/>
            <a:endParaRPr lang="it-IT" altLang="it-IT" dirty="0"/>
          </a:p>
        </p:txBody>
      </p:sp>
      <p:sp>
        <p:nvSpPr>
          <p:cNvPr id="38916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5707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24" indent="-228564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54" indent="-22856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85" indent="-228564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1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44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7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03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Adriano Grossi 6/9/2018</a:t>
            </a:r>
          </a:p>
        </p:txBody>
      </p:sp>
      <p:sp>
        <p:nvSpPr>
          <p:cNvPr id="3891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5707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24" indent="-228564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54" indent="-22856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85" indent="-228564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1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44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75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03" indent="-22856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C3324-BA70-4A1B-A215-945257176764}" type="slidenum"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I CATTIVI LETTORI</a:t>
            </a:r>
            <a:br>
              <a:rPr lang="it-IT" altLang="it-IT" dirty="0">
                <a:solidFill>
                  <a:srgbClr val="333333"/>
                </a:solidFill>
                <a:latin typeface="Georgia" pitchFamily="18" charset="0"/>
              </a:rPr>
            </a:br>
            <a:r>
              <a:rPr lang="it-IT" dirty="0" err="1">
                <a:solidFill>
                  <a:srgbClr val="000000"/>
                </a:solidFill>
              </a:rPr>
              <a:t>poor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comprehenders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it-IT" dirty="0">
                <a:solidFill>
                  <a:srgbClr val="333333"/>
                </a:solidFill>
                <a:latin typeface="Georgia" pitchFamily="18" charset="0"/>
              </a:rPr>
              <a:t>Insomma è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 un lettore che davanti a un testo non riesce a individuare i </a:t>
            </a:r>
            <a:r>
              <a:rPr lang="it-IT" altLang="it-IT" b="1" dirty="0">
                <a:solidFill>
                  <a:srgbClr val="333333"/>
                </a:solidFill>
                <a:latin typeface="Georgia" pitchFamily="18" charset="0"/>
              </a:rPr>
              <a:t>percorsi inferenziali corretti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, non riesce a farsi le </a:t>
            </a:r>
            <a:r>
              <a:rPr lang="it-IT" altLang="it-IT" b="1" dirty="0">
                <a:solidFill>
                  <a:srgbClr val="333333"/>
                </a:solidFill>
                <a:latin typeface="Georgia" pitchFamily="18" charset="0"/>
              </a:rPr>
              <a:t>domande giuste </a:t>
            </a: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e quindi non capisce.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it-IT" altLang="it-IT" dirty="0">
                <a:solidFill>
                  <a:srgbClr val="333333"/>
                </a:solidFill>
                <a:latin typeface="Georgia" pitchFamily="18" charset="0"/>
              </a:rPr>
              <a:t>Nessuna connessione tra le informazioni esplicite del testo.</a:t>
            </a:r>
          </a:p>
          <a:p>
            <a:endParaRPr lang="it-IT" dirty="0">
              <a:solidFill>
                <a:srgbClr val="333333"/>
              </a:solidFill>
              <a:latin typeface="Georgia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09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Quindi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Hanno meno risorse per integrare fra loro le informazioni presenti nel testo con quelle che già posseggono.</a:t>
            </a:r>
          </a:p>
          <a:p>
            <a:r>
              <a:rPr lang="it-IT" dirty="0"/>
              <a:t>Cioè creano un modello mentale con informazioni che  non sono rilevanti per accedere al significato del testo.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8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45E17-C490-42EC-96B9-A136A3F158B8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1844824"/>
            <a:ext cx="85324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/>
                <a:ea typeface="+mn-ea"/>
                <a:cs typeface="Arial"/>
              </a:rPr>
              <a:t>Che cosa trarne sotto il profilo didattico?</a:t>
            </a:r>
          </a:p>
        </p:txBody>
      </p:sp>
    </p:spTree>
    <p:extLst>
      <p:ext uri="{BB962C8B-B14F-4D97-AF65-F5344CB8AC3E}">
        <p14:creationId xmlns:p14="http://schemas.microsoft.com/office/powerpoint/2010/main" val="6349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3D00A-3BF2-45D1-9A2C-FE587B96578B}" type="slidenum">
              <a:rPr kumimoji="0" lang="es-E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s-E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2955240"/>
            <a:ext cx="5760640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IEA – PIRLS, OCSE PISA  guardano alla lettura come evento caratterizzato da un’interazione tra lettore e testo (comprensione)</a:t>
            </a:r>
          </a:p>
        </p:txBody>
      </p:sp>
    </p:spTree>
    <p:extLst>
      <p:ext uri="{BB962C8B-B14F-4D97-AF65-F5344CB8AC3E}">
        <p14:creationId xmlns:p14="http://schemas.microsoft.com/office/powerpoint/2010/main" val="34397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7664" y="1322766"/>
            <a:ext cx="5801841" cy="3618789"/>
          </a:xfrm>
          <a:prstGeom prst="rect">
            <a:avLst/>
          </a:prstGeom>
        </p:spPr>
        <p:txBody>
          <a:bodyPr vert="horz" wrap="square" lIns="0" tIns="27791" rIns="0" bIns="0" rtlCol="0">
            <a:spAutoFit/>
          </a:bodyPr>
          <a:lstStyle/>
          <a:p>
            <a:pPr marL="6697" marR="39510" lvl="0" indent="0" algn="l" defTabSz="482162" rtl="0" eaLnBrk="1" fontAlgn="auto" latinLnBrk="0" hangingPunct="1">
              <a:lnSpc>
                <a:spcPts val="2004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IEA PIRLS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Progress in International Reading Literacy  Study -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è una delle indagini internazionali, promosse dalla 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Association for the Evaluation of Educational  Achievement (IEA). </a:t>
            </a:r>
            <a:r>
              <a:rPr kumimoji="0" sz="1800" b="0" i="0" u="none" strike="noStrike" kern="1200" cap="none" spc="-8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L’indagine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 come principale  obiettivo la valutazione comparativa dell’abilità di lettura  dei bambini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 quarto anno di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scolarità.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697" marR="2679" lvl="0" indent="0" algn="l" defTabSz="482162" rtl="0" eaLnBrk="1" fontAlgn="auto" latinLnBrk="0" hangingPunct="1">
              <a:lnSpc>
                <a:spcPts val="20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quarto anno di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scolarità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rappresenta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punto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cruciale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per lo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sviluppo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degli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come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lettori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È tipicamente in  questa fase, infatti, che gli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passano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dall’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697" marR="26786" lvl="0" indent="0" algn="l" defTabSz="482162" rtl="0" eaLnBrk="1" fontAlgn="auto" latinLnBrk="0" hangingPunct="1">
              <a:lnSpc>
                <a:spcPts val="20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«imparare a leggere» al «leggere per imparare». A</a:t>
            </a:r>
            <a:r>
              <a:rPr kumimoji="0" sz="1800" b="0" i="0" u="none" strike="noStrike" kern="1200" cap="none" spc="-177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questa  età i bambini dovrebbero aver già imparato a leggere e  dovrebbero quindi essere in grado di utilizzare la lettura  come strumento per</a:t>
            </a: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57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apprendere.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8330" y="5103318"/>
            <a:ext cx="1607344" cy="750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82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ct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6856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719" y="1052736"/>
            <a:ext cx="3853357" cy="355242"/>
          </a:xfrm>
        </p:spPr>
        <p:txBody>
          <a:bodyPr/>
          <a:lstStyle/>
          <a:p>
            <a:r>
              <a:rPr lang="it-IT" dirty="0"/>
              <a:t>9-10 anni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1538790"/>
            <a:ext cx="5994666" cy="4262898"/>
          </a:xfrm>
        </p:spPr>
        <p:txBody>
          <a:bodyPr/>
          <a:lstStyle/>
          <a:p>
            <a:r>
              <a:rPr lang="it-IT" dirty="0"/>
              <a:t>Saper valutare gli aspetti testuali è un’abilità che presuppone processi cognitivi complessi che vanno sviluppati-. </a:t>
            </a:r>
          </a:p>
          <a:p>
            <a:r>
              <a:rPr lang="it-IT" dirty="0"/>
              <a:t>Secondo IEA PIRLS  i bambini tra i nove e i dieci e bambini si trovano in quella fase di sviluppo cognitivo cruciale per un salto di qualità delle competenze di lettura, quando è necessario rendersi autonomi come lettori ed utilizzare la lettura come strumento di apprendimento dei </a:t>
            </a:r>
            <a:r>
              <a:rPr lang="it-IT" dirty="0" err="1"/>
              <a:t>saperi</a:t>
            </a:r>
            <a:r>
              <a:rPr lang="it-IT" dirty="0"/>
              <a:t>. Di qui la necessità di sottoporre a verifica  la competenza testuale negli apprendisti lettori.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8145" marR="0" lvl="0" indent="0" algn="l" defTabSz="586427" rtl="0" eaLnBrk="1" fontAlgn="auto" latinLnBrk="0" hangingPunct="1">
              <a:lnSpc>
                <a:spcPct val="1000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13" b="1" i="0" u="none" strike="noStrike" kern="1200" cap="none" spc="-3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513" b="1" i="0" u="none" strike="noStrike" kern="1200" cap="none" spc="-3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586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15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86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it-IT" sz="11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5137809" cy="473656"/>
          </a:xfrm>
        </p:spPr>
        <p:txBody>
          <a:bodyPr/>
          <a:lstStyle/>
          <a:p>
            <a:r>
              <a:rPr lang="it-IT" dirty="0"/>
              <a:t>Reading </a:t>
            </a:r>
            <a:r>
              <a:rPr lang="it-IT" dirty="0" err="1"/>
              <a:t>literacy</a:t>
            </a:r>
            <a:r>
              <a:rPr lang="it-IT" dirty="0"/>
              <a:t> 2011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712968" cy="4739759"/>
          </a:xfrm>
        </p:spPr>
        <p:txBody>
          <a:bodyPr/>
          <a:lstStyle/>
          <a:p>
            <a:pPr algn="l"/>
            <a:r>
              <a:rPr lang="it-IT" sz="2800" b="0" i="1" dirty="0">
                <a:latin typeface="Times New Roman" panose="02020603050405020304" pitchFamily="18" charset="0"/>
              </a:rPr>
              <a:t>Il </a:t>
            </a:r>
            <a:r>
              <a:rPr lang="it-IT" sz="2800" b="0" i="1" dirty="0" err="1">
                <a:latin typeface="Times New Roman" panose="02020603050405020304" pitchFamily="18" charset="0"/>
              </a:rPr>
              <a:t>framework</a:t>
            </a:r>
            <a:r>
              <a:rPr lang="it-IT" sz="2800" b="0" i="1" dirty="0">
                <a:latin typeface="Times New Roman" panose="02020603050405020304" pitchFamily="18" charset="0"/>
              </a:rPr>
              <a:t> </a:t>
            </a:r>
            <a:r>
              <a:rPr lang="it-IT" sz="2800" b="0" dirty="0">
                <a:latin typeface="TimesNewRomanPSMT"/>
              </a:rPr>
              <a:t>di PIRLS 2011, in linea con numerose teorie sulla </a:t>
            </a:r>
            <a:r>
              <a:rPr lang="it-IT" sz="2800" b="0" i="1" dirty="0" err="1">
                <a:latin typeface="Times New Roman" panose="02020603050405020304" pitchFamily="18" charset="0"/>
              </a:rPr>
              <a:t>reading</a:t>
            </a:r>
            <a:r>
              <a:rPr lang="it-IT" sz="2800" b="0" i="1" dirty="0">
                <a:latin typeface="Times New Roman" panose="02020603050405020304" pitchFamily="18" charset="0"/>
              </a:rPr>
              <a:t> </a:t>
            </a:r>
            <a:r>
              <a:rPr lang="it-IT" sz="2800" b="0" i="1" dirty="0" err="1">
                <a:latin typeface="Times New Roman" panose="02020603050405020304" pitchFamily="18" charset="0"/>
              </a:rPr>
              <a:t>literacy</a:t>
            </a:r>
            <a:r>
              <a:rPr lang="it-IT" sz="2800" b="0" dirty="0">
                <a:latin typeface="TimesNewRomanPSMT"/>
              </a:rPr>
              <a:t>, sottolinea che la lettura è un processo </a:t>
            </a:r>
            <a:r>
              <a:rPr lang="it-IT" sz="2800" dirty="0">
                <a:latin typeface="TimesNewRomanPSMT"/>
              </a:rPr>
              <a:t>costruttivo e interattivo</a:t>
            </a:r>
            <a:r>
              <a:rPr lang="it-IT" sz="2800" b="0" dirty="0">
                <a:latin typeface="TimesNewRomanPSMT"/>
              </a:rPr>
              <a:t>: “i lettori costruiscono attivamente il significato, sanno servirsi di </a:t>
            </a:r>
            <a:r>
              <a:rPr lang="it-IT" sz="2800" dirty="0">
                <a:latin typeface="TimesNewRomanPSMT"/>
              </a:rPr>
              <a:t>strategie di lettura </a:t>
            </a:r>
            <a:r>
              <a:rPr lang="it-IT" sz="2800" b="0" dirty="0">
                <a:latin typeface="TimesNewRomanPSMT"/>
              </a:rPr>
              <a:t>efficaci e </a:t>
            </a:r>
            <a:r>
              <a:rPr lang="it-IT" sz="2800" dirty="0">
                <a:latin typeface="TimesNewRomanPSMT"/>
              </a:rPr>
              <a:t>sanno riflettere </a:t>
            </a:r>
            <a:r>
              <a:rPr lang="it-IT" sz="2800" b="0" dirty="0">
                <a:latin typeface="TimesNewRomanPSMT"/>
              </a:rPr>
              <a:t>su quanto leggono (...). Il significato è costruito attraverso l’interazione tra il lettore e il testo nel contesto di una particolare esperienza di lettura. (...) </a:t>
            </a:r>
            <a:r>
              <a:rPr lang="it-IT" sz="2800" dirty="0">
                <a:latin typeface="TimesNewRomanPSMT"/>
              </a:rPr>
              <a:t>Prima</a:t>
            </a:r>
            <a:r>
              <a:rPr lang="it-IT" sz="2800" b="0" dirty="0">
                <a:latin typeface="TimesNewRomanPSMT"/>
              </a:rPr>
              <a:t>, </a:t>
            </a:r>
            <a:r>
              <a:rPr lang="it-IT" sz="2800" dirty="0">
                <a:latin typeface="TimesNewRomanPSMT"/>
              </a:rPr>
              <a:t>durante</a:t>
            </a:r>
            <a:r>
              <a:rPr lang="it-IT" sz="2800" b="0" dirty="0">
                <a:latin typeface="TimesNewRomanPSMT"/>
              </a:rPr>
              <a:t> e </a:t>
            </a:r>
            <a:r>
              <a:rPr lang="it-IT" sz="2800" dirty="0">
                <a:latin typeface="TimesNewRomanPSMT"/>
              </a:rPr>
              <a:t>dopo</a:t>
            </a:r>
            <a:r>
              <a:rPr lang="it-IT" sz="2800" b="0" dirty="0">
                <a:latin typeface="TimesNewRomanPSMT"/>
              </a:rPr>
              <a:t> la lettura il lettore usa un </a:t>
            </a:r>
            <a:r>
              <a:rPr lang="it-IT" sz="2800" dirty="0">
                <a:latin typeface="TimesNewRomanPSMT"/>
              </a:rPr>
              <a:t>repertorio di abilità linguistiche, di strategie cognitive e metacognitive e di conoscenza enciclopediche”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0860" marR="0" lvl="0" indent="0" algn="l" defTabSz="781903" rtl="0" eaLnBrk="1" fontAlgn="auto" latinLnBrk="0" hangingPunct="1">
              <a:lnSpc>
                <a:spcPct val="100000"/>
              </a:lnSpc>
              <a:spcBef>
                <a:spcPts val="1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84" b="1" i="0" u="none" strike="noStrike" kern="1200" cap="none" spc="-4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/>
                <a:ea typeface="+mn-ea"/>
              </a:rPr>
              <a:t>Adriano Grossi 6/9/2018</a:t>
            </a:r>
            <a:endParaRPr kumimoji="0" lang="it-IT" sz="684" b="1" i="0" u="none" strike="noStrike" kern="1200" cap="none" spc="-4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/>
              <a:ea typeface="+mn-e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53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81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it-IT" sz="153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Profilo">
  <a:themeElements>
    <a:clrScheme name="Profilo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o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o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Profilo">
  <a:themeElements>
    <a:clrScheme name="Profilo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o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o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Cravatta">
  <a:themeElements>
    <a:clrScheme name="default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99CC"/>
      </a:accent4>
      <a:accent5>
        <a:srgbClr val="3366CC"/>
      </a:accent5>
      <a:accent6>
        <a:srgbClr val="FFFFFF"/>
      </a:accent6>
      <a:hlink>
        <a:srgbClr val="99CCFF"/>
      </a:hlink>
      <a:folHlink>
        <a:srgbClr val="E1E1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BE0E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zioni var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ravatta">
  <a:themeElements>
    <a:clrScheme name="default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99CC"/>
      </a:accent4>
      <a:accent5>
        <a:srgbClr val="3366CC"/>
      </a:accent5>
      <a:accent6>
        <a:srgbClr val="FFFFFF"/>
      </a:accent6>
      <a:hlink>
        <a:srgbClr val="99CCFF"/>
      </a:hlink>
      <a:folHlink>
        <a:srgbClr val="E1E1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12718</TotalTime>
  <Words>7480</Words>
  <Application>Microsoft Office PowerPoint</Application>
  <PresentationFormat>Presentazione su schermo (4:3)</PresentationFormat>
  <Paragraphs>856</Paragraphs>
  <Slides>156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36</vt:i4>
      </vt:variant>
      <vt:variant>
        <vt:lpstr>Tema</vt:lpstr>
      </vt:variant>
      <vt:variant>
        <vt:i4>35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156</vt:i4>
      </vt:variant>
    </vt:vector>
  </HeadingPairs>
  <TitlesOfParts>
    <vt:vector size="227" baseType="lpstr">
      <vt:lpstr>맑은 고딕</vt:lpstr>
      <vt:lpstr>MS PGothic</vt:lpstr>
      <vt:lpstr>MS PGothic</vt:lpstr>
      <vt:lpstr>Albertus Medium</vt:lpstr>
      <vt:lpstr>arial</vt:lpstr>
      <vt:lpstr>arial</vt:lpstr>
      <vt:lpstr>Arial Black</vt:lpstr>
      <vt:lpstr>BodoniStd-Book</vt:lpstr>
      <vt:lpstr>Book Antiqua</vt:lpstr>
      <vt:lpstr>Calibri</vt:lpstr>
      <vt:lpstr>Calibri Light</vt:lpstr>
      <vt:lpstr>Cambria</vt:lpstr>
      <vt:lpstr>Candara</vt:lpstr>
      <vt:lpstr>Comic Sans MS</vt:lpstr>
      <vt:lpstr>돋움</vt:lpstr>
      <vt:lpstr>Franklin Gothic Book</vt:lpstr>
      <vt:lpstr>Garamond</vt:lpstr>
      <vt:lpstr>Georgia</vt:lpstr>
      <vt:lpstr>Helvetica</vt:lpstr>
      <vt:lpstr>Lucida Grande</vt:lpstr>
      <vt:lpstr>Lucida Sans Unicode</vt:lpstr>
      <vt:lpstr>MS Mincho</vt:lpstr>
      <vt:lpstr>Noto Sans Symbols</vt:lpstr>
      <vt:lpstr>Noto Serif</vt:lpstr>
      <vt:lpstr>Open Sans</vt:lpstr>
      <vt:lpstr>Perpetua</vt:lpstr>
      <vt:lpstr>Symbol</vt:lpstr>
      <vt:lpstr>Tahoma</vt:lpstr>
      <vt:lpstr>Times New Roman</vt:lpstr>
      <vt:lpstr>TimesNewRomanPSMT</vt:lpstr>
      <vt:lpstr>Times-Roman</vt:lpstr>
      <vt:lpstr>Trebuchet MS</vt:lpstr>
      <vt:lpstr>Verdana</vt:lpstr>
      <vt:lpstr>Wingdings</vt:lpstr>
      <vt:lpstr>Wingdings 2</vt:lpstr>
      <vt:lpstr>Wingdings2</vt:lpstr>
      <vt:lpstr>1_Diseño predeterminado</vt:lpstr>
      <vt:lpstr>1_Office Theme</vt:lpstr>
      <vt:lpstr>2_Diseño predeterminado</vt:lpstr>
      <vt:lpstr>5_Struttura predefinita</vt:lpstr>
      <vt:lpstr>presentazioni varie</vt:lpstr>
      <vt:lpstr>4_Cravatta</vt:lpstr>
      <vt:lpstr>3_Diseño predeterminado</vt:lpstr>
      <vt:lpstr>3_Tema di Office</vt:lpstr>
      <vt:lpstr>2_Struttura predefinita</vt:lpstr>
      <vt:lpstr>3_Struttura predefinita</vt:lpstr>
      <vt:lpstr>4_Tema di Office</vt:lpstr>
      <vt:lpstr>1_Tema di Office</vt:lpstr>
      <vt:lpstr>5_Tema di Office</vt:lpstr>
      <vt:lpstr>Struttura predefinita</vt:lpstr>
      <vt:lpstr>7_Office Theme</vt:lpstr>
      <vt:lpstr>4_Onde</vt:lpstr>
      <vt:lpstr>6_Office Theme</vt:lpstr>
      <vt:lpstr>Onde</vt:lpstr>
      <vt:lpstr>3_Office Theme</vt:lpstr>
      <vt:lpstr>Tema di Office</vt:lpstr>
      <vt:lpstr>2_Tema di Office</vt:lpstr>
      <vt:lpstr>Profilo</vt:lpstr>
      <vt:lpstr>1_Struttura predefinita</vt:lpstr>
      <vt:lpstr>Office Theme</vt:lpstr>
      <vt:lpstr>4_Office Theme</vt:lpstr>
      <vt:lpstr>1_Profilo</vt:lpstr>
      <vt:lpstr>Chiaro</vt:lpstr>
      <vt:lpstr>4_Struttura predefinita</vt:lpstr>
      <vt:lpstr>Cravatta</vt:lpstr>
      <vt:lpstr>8_Office Theme</vt:lpstr>
      <vt:lpstr>9_Office Theme</vt:lpstr>
      <vt:lpstr>6_Tema di Office</vt:lpstr>
      <vt:lpstr>5_Office Theme</vt:lpstr>
      <vt:lpstr>Universo</vt:lpstr>
      <vt:lpstr>2_Office Theme</vt:lpstr>
      <vt:lpstr>I. C . «Marconi» Castelfranco Emilia Leggere e scrivere: una passione per sempre</vt:lpstr>
      <vt:lpstr>Indice</vt:lpstr>
      <vt:lpstr>Presentazione standard di PowerPoint</vt:lpstr>
      <vt:lpstr>Lettura</vt:lpstr>
      <vt:lpstr>Incipit</vt:lpstr>
      <vt:lpstr>Competenza complessa, sistemica, composta da più voci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L’ostacolo alla comprensione, nella lettura autonoma, sembra risiedere nello sforzo che costa loro la semplice decifrazione del testo, dovuto a una padronanza insufficiente di quella che nella tassonomia della Bertocchi e denominata “competenza tecnica»</vt:lpstr>
      <vt:lpstr>Presentazione standard di PowerPoint</vt:lpstr>
      <vt:lpstr>Il cervello lavora così…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Fissazioni oculari</vt:lpstr>
      <vt:lpstr>Riconoscere le parole</vt:lpstr>
      <vt:lpstr>DDE-2 Batteria per la Valutazione della Dislessia e Disortografia Evolutiva Prove 2  e 3</vt:lpstr>
      <vt:lpstr>Evento psicolinguistico</vt:lpstr>
      <vt:lpstr>Presentazione standard di PowerPoint</vt:lpstr>
      <vt:lpstr>Le fasi di U.Frith 1985</vt:lpstr>
      <vt:lpstr>Presentazione standard di PowerPoint</vt:lpstr>
      <vt:lpstr>La mission della scuola </vt:lpstr>
      <vt:lpstr>Dall’imparare a leggere a leggere per imparare</vt:lpstr>
      <vt:lpstr>Già 500 anni fa</vt:lpstr>
      <vt:lpstr>Presentazione standard di PowerPoint</vt:lpstr>
      <vt:lpstr>Literacy</vt:lpstr>
      <vt:lpstr>Dichiarazione Persepoli  Unesco 1975</vt:lpstr>
      <vt:lpstr>La literacy</vt:lpstr>
      <vt:lpstr>Competenze alfabetiche funzionali</vt:lpstr>
      <vt:lpstr>OCSE PISA</vt:lpstr>
      <vt:lpstr>Già nel 1991 IEA PIRLS</vt:lpstr>
      <vt:lpstr>IEA PIRLS, Quadro di riferimento 2006 DEFINIZIONE DI READING LITERACY</vt:lpstr>
      <vt:lpstr>Presentazione standard di PowerPoint</vt:lpstr>
      <vt:lpstr>QUADRO PIRLS</vt:lpstr>
      <vt:lpstr>Literacy</vt:lpstr>
      <vt:lpstr>Presentazione standard di PowerPoint</vt:lpstr>
      <vt:lpstr>Presentazione standard di PowerPoint</vt:lpstr>
      <vt:lpstr>Le caratteristiche del testo</vt:lpstr>
      <vt:lpstr>Le caratteristiche del testo</vt:lpstr>
      <vt:lpstr>Presentazione standard di PowerPoint</vt:lpstr>
      <vt:lpstr>Comprensione testuale</vt:lpstr>
      <vt:lpstr>Capire il testo</vt:lpstr>
      <vt:lpstr>Presentazione standard di PowerPoint</vt:lpstr>
      <vt:lpstr>Lettore modello elabora e processa i segni linguistici -legere</vt:lpstr>
      <vt:lpstr>Come si arriva a comprendere un testo?</vt:lpstr>
      <vt:lpstr>Non basta «intervenire» sul cotesto</vt:lpstr>
      <vt:lpstr>Presentazione standard di PowerPoint</vt:lpstr>
      <vt:lpstr>Presentazione standard di PowerPoint</vt:lpstr>
      <vt:lpstr>Esperimento di Bransford e Johnson (1972) </vt:lpstr>
      <vt:lpstr>Presentazione standard di PowerPoint</vt:lpstr>
      <vt:lpstr>Presentazione standard di PowerPoint</vt:lpstr>
      <vt:lpstr>L’attivazione di uno schema. </vt:lpstr>
      <vt:lpstr>Modello situazionale</vt:lpstr>
      <vt:lpstr>Presentazione standard di PowerPoint</vt:lpstr>
      <vt:lpstr>Presentazione standard di PowerPoint</vt:lpstr>
      <vt:lpstr>Presentazione standard di PowerPoint</vt:lpstr>
      <vt:lpstr>Riassumendo</vt:lpstr>
      <vt:lpstr>Rappresentazione</vt:lpstr>
      <vt:lpstr>Presentazione standard di PowerPoint</vt:lpstr>
      <vt:lpstr>Presentazione standard di PowerPoint</vt:lpstr>
      <vt:lpstr>Quindi</vt:lpstr>
      <vt:lpstr>Comprendere un testo non significa solo mantenere delle informazioni </vt:lpstr>
      <vt:lpstr> </vt:lpstr>
      <vt:lpstr>Comprendere ed interagire</vt:lpstr>
      <vt:lpstr>Presentazione standard di PowerPoint</vt:lpstr>
      <vt:lpstr>Italia dealfabetizzata (De Mauro) </vt:lpstr>
      <vt:lpstr>Presentazione standard di PowerPoint</vt:lpstr>
      <vt:lpstr>Presentazione standard di PowerPoint</vt:lpstr>
      <vt:lpstr>Presentazione standard di PowerPoint</vt:lpstr>
      <vt:lpstr>Giornata mondiale dell’alfabetizzazione 8 settembre</vt:lpstr>
      <vt:lpstr>Presentazione standard di PowerPoint</vt:lpstr>
      <vt:lpstr>Presentazione standard di PowerPoint</vt:lpstr>
      <vt:lpstr>Esempio 2 </vt:lpstr>
      <vt:lpstr>In Italia uno su tre  2016</vt:lpstr>
      <vt:lpstr>Il nuovo analfabetismo</vt:lpstr>
      <vt:lpstr>I CATTIVI LETTORI poor comprehenders </vt:lpstr>
      <vt:lpstr>I CATTIVI LETTORI poor comprehenders </vt:lpstr>
      <vt:lpstr>I CATTIVI LETTORI poor comprehenders </vt:lpstr>
      <vt:lpstr>Quindi </vt:lpstr>
      <vt:lpstr>Presentazione standard di PowerPoint</vt:lpstr>
      <vt:lpstr>Presentazione standard di PowerPoint</vt:lpstr>
      <vt:lpstr>Presentazione standard di PowerPoint</vt:lpstr>
      <vt:lpstr>9-10 anni</vt:lpstr>
      <vt:lpstr>Reading literacy 2011</vt:lpstr>
      <vt:lpstr>Presentazione standard di PowerPoint</vt:lpstr>
      <vt:lpstr>Comprensione è……</vt:lpstr>
      <vt:lpstr>Alla base del Quadro di riferimento</vt:lpstr>
      <vt:lpstr>Indicazioni 2012 Lettura</vt:lpstr>
      <vt:lpstr>Traguardi di sviluppo al termine primaria</vt:lpstr>
      <vt:lpstr>Obiettivi al termine della terza</vt:lpstr>
      <vt:lpstr>Obiettivi al termine della terza</vt:lpstr>
      <vt:lpstr>Obiettivi al termine della quinta</vt:lpstr>
      <vt:lpstr>Obiettivi al termine della quinta</vt:lpstr>
      <vt:lpstr>Obiettivi al termine della quinta</vt:lpstr>
      <vt:lpstr>Promuovere due movimenti</vt:lpstr>
      <vt:lpstr>Elicitazione </vt:lpstr>
      <vt:lpstr>Elicitazione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</vt:lpstr>
      <vt:lpstr>Leggere e conoscere</vt:lpstr>
      <vt:lpstr>Metacomprensione</vt:lpstr>
      <vt:lpstr>Presentazione standard di PowerPoint</vt:lpstr>
      <vt:lpstr>Strategie di letture a supporto della comprensione</vt:lpstr>
      <vt:lpstr>Le modalità di lettura</vt:lpstr>
      <vt:lpstr>Presentazione standard di PowerPoint</vt:lpstr>
      <vt:lpstr>EDUCARE ALLA COMPRENSIONE DEL TESTO</vt:lpstr>
      <vt:lpstr>La prelettura per capire </vt:lpstr>
      <vt:lpstr>Presentazione standard di PowerPoint</vt:lpstr>
      <vt:lpstr>Lettura selettiva</vt:lpstr>
      <vt:lpstr>Pre-lettura (skimming) lettura orientativa</vt:lpstr>
      <vt:lpstr>Skimming </vt:lpstr>
      <vt:lpstr>Skimming lettura a scorrimento </vt:lpstr>
      <vt:lpstr>Skimming: lettura  orientativa o esplorativa. Scorsa rapida</vt:lpstr>
      <vt:lpstr>la lettura esplorativa od orientativa (skimming)</vt:lpstr>
      <vt:lpstr>Scanning: lettura  di  consultazione</vt:lpstr>
      <vt:lpstr>Cerca tutte le  giornate di vacanza del mese di….</vt:lpstr>
      <vt:lpstr>Applicazioni didattiche</vt:lpstr>
      <vt:lpstr>Exstensive reading:</vt:lpstr>
      <vt:lpstr>Applicazioni didattiche</vt:lpstr>
      <vt:lpstr>Extensive reading                       Piacere di leggere  </vt:lpstr>
      <vt:lpstr>Extensive reading                       Piacere di leggere  </vt:lpstr>
      <vt:lpstr>Extensive reading                       Piacere di leggere  </vt:lpstr>
      <vt:lpstr>Presentazione standard di PowerPoint</vt:lpstr>
      <vt:lpstr>Sviluppare la lettura inferenziale</vt:lpstr>
      <vt:lpstr>Cenni teorici.</vt:lpstr>
      <vt:lpstr>Seguendo l'expectancy grammar..</vt:lpstr>
      <vt:lpstr>il cloze</vt:lpstr>
      <vt:lpstr>Il cloze è un tecnica metacognitiva</vt:lpstr>
      <vt:lpstr>In che cosa consiste il cloze?</vt:lpstr>
      <vt:lpstr>Iniziare con una lettura globale</vt:lpstr>
      <vt:lpstr>Presentazione standard di PowerPoint</vt:lpstr>
      <vt:lpstr>Varianti del cloze</vt:lpstr>
      <vt:lpstr>Somministrazione  del cloze</vt:lpstr>
      <vt:lpstr>Revisione del cloze</vt:lpstr>
      <vt:lpstr>Il cloze sitografia</vt:lpstr>
      <vt:lpstr>Presentazione standard di PowerPoint</vt:lpstr>
      <vt:lpstr>Project work</vt:lpstr>
      <vt:lpstr>adgrossi@unimore.it</vt:lpstr>
    </vt:vector>
  </TitlesOfParts>
  <Company>Administrator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lastModifiedBy>ADRIANO GROSSI</cp:lastModifiedBy>
  <cp:revision>570</cp:revision>
  <dcterms:created xsi:type="dcterms:W3CDTF">2016-11-08T09:27:53Z</dcterms:created>
  <dcterms:modified xsi:type="dcterms:W3CDTF">2018-09-05T10:32:29Z</dcterms:modified>
</cp:coreProperties>
</file>