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2" r:id="rId4"/>
  </p:sldMasterIdLst>
  <p:notesMasterIdLst>
    <p:notesMasterId r:id="rId16"/>
  </p:notesMasterIdLst>
  <p:sldIdLst>
    <p:sldId id="256" r:id="rId5"/>
    <p:sldId id="257" r:id="rId6"/>
    <p:sldId id="263" r:id="rId7"/>
    <p:sldId id="264" r:id="rId8"/>
    <p:sldId id="270" r:id="rId9"/>
    <p:sldId id="259" r:id="rId10"/>
    <p:sldId id="260" r:id="rId11"/>
    <p:sldId id="268" r:id="rId12"/>
    <p:sldId id="269" r:id="rId13"/>
    <p:sldId id="265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o Grossi" userId="130715904_tp_dropbox" providerId="OAuth2" clId="{2816BAFD-FF7A-3845-87B3-EBFA4BD4D2A9}"/>
    <pc:docChg chg="custSel modSld">
      <pc:chgData name="Adriano Grossi" userId="130715904_tp_dropbox" providerId="OAuth2" clId="{2816BAFD-FF7A-3845-87B3-EBFA4BD4D2A9}" dt="2018-09-03T21:07:41.172" v="24" actId="20577"/>
      <pc:docMkLst>
        <pc:docMk/>
      </pc:docMkLst>
      <pc:sldChg chg="modSp">
        <pc:chgData name="Adriano Grossi" userId="130715904_tp_dropbox" providerId="OAuth2" clId="{2816BAFD-FF7A-3845-87B3-EBFA4BD4D2A9}" dt="2018-09-03T21:07:41.172" v="24" actId="20577"/>
        <pc:sldMkLst>
          <pc:docMk/>
          <pc:sldMk cId="3560381886" sldId="270"/>
        </pc:sldMkLst>
        <pc:spChg chg="mod">
          <ac:chgData name="Adriano Grossi" userId="130715904_tp_dropbox" providerId="OAuth2" clId="{2816BAFD-FF7A-3845-87B3-EBFA4BD4D2A9}" dt="2018-09-03T21:07:25.500" v="16" actId="20577"/>
          <ac:spMkLst>
            <pc:docMk/>
            <pc:sldMk cId="3560381886" sldId="270"/>
            <ac:spMk id="2" creationId="{00000000-0000-0000-0000-000000000000}"/>
          </ac:spMkLst>
        </pc:spChg>
        <pc:spChg chg="mod">
          <ac:chgData name="Adriano Grossi" userId="130715904_tp_dropbox" providerId="OAuth2" clId="{2816BAFD-FF7A-3845-87B3-EBFA4BD4D2A9}" dt="2018-09-03T21:07:41.172" v="24" actId="20577"/>
          <ac:spMkLst>
            <pc:docMk/>
            <pc:sldMk cId="3560381886" sldId="270"/>
            <ac:spMk id="3" creationId="{00000000-0000-0000-0000-000000000000}"/>
          </ac:spMkLst>
        </pc:spChg>
      </pc:sldChg>
    </pc:docChg>
  </pc:docChgLst>
  <pc:docChgLst>
    <pc:chgData name="Adriano Grossi" userId="130715904_tp_dropbox" providerId="OAuth2" clId="{18A8D6DF-EE4E-D040-BC2B-28053E63791D}"/>
    <pc:docChg chg="modSld">
      <pc:chgData name="Adriano Grossi" userId="130715904_tp_dropbox" providerId="OAuth2" clId="{18A8D6DF-EE4E-D040-BC2B-28053E63791D}" dt="2018-09-05T21:17:00.577" v="7" actId="20577"/>
      <pc:docMkLst>
        <pc:docMk/>
      </pc:docMkLst>
      <pc:sldChg chg="modSp">
        <pc:chgData name="Adriano Grossi" userId="130715904_tp_dropbox" providerId="OAuth2" clId="{18A8D6DF-EE4E-D040-BC2B-28053E63791D}" dt="2018-09-05T21:17:00.577" v="7" actId="20577"/>
        <pc:sldMkLst>
          <pc:docMk/>
          <pc:sldMk cId="414544175" sldId="268"/>
        </pc:sldMkLst>
        <pc:spChg chg="mod">
          <ac:chgData name="Adriano Grossi" userId="130715904_tp_dropbox" providerId="OAuth2" clId="{18A8D6DF-EE4E-D040-BC2B-28053E63791D}" dt="2018-09-05T21:17:00.577" v="7" actId="20577"/>
          <ac:spMkLst>
            <pc:docMk/>
            <pc:sldMk cId="414544175" sldId="26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242E2-2EA5-43CA-9D92-3A291A5389D2}" type="datetimeFigureOut">
              <a:rPr lang="it-IT" smtClean="0"/>
              <a:t>06/09/2018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C41A7-A74E-4AAD-BA3B-54428B307C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5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E00920-FBD2-4267-8FD8-A50CF6C0E3BB}" type="datetime1">
              <a:rPr lang="it-IT" smtClean="0"/>
              <a:t>06/09/2018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Adriano Grossi 6/9/2018</a:t>
            </a: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F978C-184B-42EA-8564-03EA86BE5EBE}" type="datetime1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CA01AC-B4E2-43F0-B2EC-CF9E5363C0C1}" type="datetime1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2A12F1E-F0E2-42F5-83C2-4E844BA18053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3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0FC2-A9B7-4CB1-861A-413C632A6A2A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2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F9FCA-5C39-4712-B5E7-77FE28A80215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6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7067-C635-4F5A-AA74-DFF79B841E88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9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F1C3-6000-4FDE-8AA7-27C1E696687D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4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8EEE-3BC7-467C-A8B9-2925FCE9A690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9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ACD48-3241-4987-B4BF-8B3E21A13C88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A770-7213-40D6-B94D-2C34BE7F1567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3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7029-A81D-477F-84E3-6E924F33CC19}" type="datetime1">
              <a:rPr lang="it-IT" smtClean="0"/>
              <a:t>06/09/2018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DED1F-EB16-4D98-874E-EC074FA4B8C1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99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4986-F3D6-4686-A1E6-3FC77708A5B3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72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76A2-40B0-4733-AB36-16DDD2CA7744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09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44A5-BEBA-4433-B521-EBB5FE7373B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25400">
                <a:lnSpc>
                  <a:spcPts val="1150"/>
                </a:lnSpc>
              </a:pPr>
              <a:t>‹N›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8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FD521-93B8-4527-831C-6811DADD8A5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25400">
                <a:lnSpc>
                  <a:spcPts val="1150"/>
                </a:lnSpc>
              </a:pPr>
              <a:t>‹N›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2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5FEC-67B7-45D1-A8AB-8CC2BCFDF65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25400">
                <a:lnSpc>
                  <a:spcPts val="1150"/>
                </a:lnSpc>
              </a:pPr>
              <a:t>‹N›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61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633E-E804-47BF-9EB1-D9BAECC0BAA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25400">
                <a:lnSpc>
                  <a:spcPts val="1150"/>
                </a:lnSpc>
              </a:pPr>
              <a:t>‹N›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39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31F3-D209-4962-80CC-11B2024ED57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25400">
                <a:lnSpc>
                  <a:spcPts val="1150"/>
                </a:lnSpc>
              </a:pPr>
              <a:t>‹N›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84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4531D-0EBD-4D94-AA2A-AB6E323A4E1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68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A19-DB25-4B58-97BB-0CCFFE26EC0F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5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B71F-FCBE-4031-9DAF-ECF7DA7350F1}" type="datetime1">
              <a:rPr lang="it-IT" smtClean="0"/>
              <a:t>06/09/2018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7A5B-D0C6-4BFA-98C4-E3FE1308BFA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7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F412-A0A5-4C03-9497-98703624C91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41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36CC-1F46-48AE-90A7-B8216F5AC3C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61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B254-F0DA-48D3-ABC7-9B23C921691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0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6E43-3DA9-412C-B448-4838BE26BDB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8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9464-622D-401D-8CAE-1BF122325F6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99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BC18-7AF5-469C-91F3-5E520EE0088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70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AC6C-0F57-402A-B548-8D5106CD63E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73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E09E-1444-4003-8830-F4E6A1765DB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2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61B0C7-0636-4C1D-845E-4D191FA1C370}" type="datetime1">
              <a:rPr lang="it-IT" smtClean="0"/>
              <a:t>06/09/2018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/>
              <a:t>Adriano Grossi 6/9/2018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EB61C18-3227-4A3B-8F01-53992B1CE1FB}" type="datetime1">
              <a:rPr lang="it-IT" smtClean="0"/>
              <a:t>06/09/2018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/>
              <a:t>Adriano Grossi 6/9/2018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1054-281C-4202-A1B3-AF7D9EC42129}" type="datetime1">
              <a:rPr lang="it-IT" smtClean="0"/>
              <a:t>06/09/2018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B83C-7B1D-4B3D-8125-834ACD8465B0}" type="datetime1">
              <a:rPr lang="it-IT" smtClean="0"/>
              <a:t>06/09/2018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A7A79-4664-4E72-B3A0-508E7487B11F}" type="datetime1">
              <a:rPr lang="it-IT" smtClean="0"/>
              <a:t>06/09/2018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2A28371-A48B-4D65-9D0E-2F5A2B5A13D1}" type="datetime1">
              <a:rPr lang="it-IT" smtClean="0"/>
              <a:t>06/09/2018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it-IT"/>
              <a:t>Adriano Grossi 6/9/2018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5417FE-1239-4BFB-A8EA-F71C431AA3F3}" type="datetime1">
              <a:rPr lang="it-IT" smtClean="0"/>
              <a:t>06/09/2018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t-IT"/>
              <a:t>Adriano Grossi 6/9/2018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92D4A8-426B-44CC-96AC-0B5ED326AEF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429C87F-CA79-4D0F-85FF-7B07A1D764E8}" type="datetime1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t>06/09/2018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A1160C-11AB-4E18-A74A-0BFE217DB3DD}" type="slidenum">
              <a:rPr lang="it-IT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‹N›</a:t>
            </a:fld>
            <a:endParaRPr lang="it-IT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4899-1219-4BD7-990E-83DEEA4C9A1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67113" y="6353609"/>
            <a:ext cx="23513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150"/>
              </a:lnSpc>
            </a:pPr>
            <a:fld id="{81D60167-4931-47E6-BA6A-407CBD079E47}" type="slidenum">
              <a:rPr dirty="0">
                <a:solidFill>
                  <a:prstClr val="black"/>
                </a:solidFill>
              </a:rPr>
              <a:pPr marL="25400">
                <a:lnSpc>
                  <a:spcPts val="1150"/>
                </a:lnSpc>
              </a:pPr>
              <a:t>‹N›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0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97B9-9552-4500-B906-55A73A97D50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06/09/2018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97501-0F9B-4CA1-A7C5-09989975BEA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0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6081" y="2924944"/>
            <a:ext cx="6400800" cy="762000"/>
          </a:xfrm>
        </p:spPr>
        <p:txBody>
          <a:bodyPr>
            <a:noAutofit/>
          </a:bodyPr>
          <a:lstStyle/>
          <a:p>
            <a:r>
              <a:rPr lang="it-IT" sz="3600" b="1" dirty="0"/>
              <a:t>Pratica-mente. </a:t>
            </a:r>
          </a:p>
          <a:p>
            <a:r>
              <a:rPr lang="it-IT" sz="2800" b="1" dirty="0"/>
              <a:t>Non solo teoria ma </a:t>
            </a:r>
            <a:r>
              <a:rPr lang="it-IT" sz="2800" b="1" dirty="0" smtClean="0"/>
              <a:t>anche best </a:t>
            </a:r>
            <a:r>
              <a:rPr lang="it-IT" sz="2800" b="1" dirty="0" err="1" smtClean="0"/>
              <a:t>pratice</a:t>
            </a:r>
            <a:r>
              <a:rPr lang="it-IT" sz="2800" b="1" dirty="0" smtClean="0"/>
              <a:t> </a:t>
            </a:r>
            <a:r>
              <a:rPr lang="it-IT" sz="4000" b="1" dirty="0" smtClean="0"/>
              <a:t>Adriano </a:t>
            </a:r>
            <a:r>
              <a:rPr lang="it-IT" sz="4000" b="1" dirty="0"/>
              <a:t>Grossi  </a:t>
            </a:r>
            <a:r>
              <a:rPr lang="it-IT" sz="4000" b="1" dirty="0" err="1"/>
              <a:t>unimore</a:t>
            </a:r>
            <a:endParaRPr lang="it-IT" sz="4000" b="1" dirty="0"/>
          </a:p>
        </p:txBody>
      </p:sp>
      <p:sp>
        <p:nvSpPr>
          <p:cNvPr id="4" name="Rettangolo 3"/>
          <p:cNvSpPr/>
          <p:nvPr/>
        </p:nvSpPr>
        <p:spPr>
          <a:xfrm>
            <a:off x="526061" y="548680"/>
            <a:ext cx="75608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rgbClr val="37302A">
                      <a:satMod val="155000"/>
                    </a:srgbClr>
                  </a:solidFill>
                  <a:prstDash val="solid"/>
                </a:ln>
                <a:solidFill>
                  <a:srgbClr val="D0CCB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FORM-AZIONE IMPARARE  DALL’ESPERIENZA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9E8E5C">
                    <a:lumMod val="60000"/>
                    <a:lumOff val="40000"/>
                  </a:srgbClr>
                </a:solidFill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38626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/>
          </a:bodyPr>
          <a:lstStyle/>
          <a:p>
            <a:pPr lvl="0" defTabSz="914259" fontAlgn="base">
              <a:spcAft>
                <a:spcPct val="0"/>
              </a:spcAft>
              <a:defRPr/>
            </a:pPr>
            <a:r>
              <a:rPr lang="it-IT" dirty="0"/>
              <a:t>Calendario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133538" y="1392372"/>
            <a:ext cx="8830949" cy="5220959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it-IT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it-IT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^</a:t>
            </a:r>
            <a:r>
              <a:rPr lang="it-IT" sz="9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modulo 6/9/18 3 h 15.00 – 17.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Viaggio nella  lettura  e  nella comprensione del testo  : il lettore strategico 1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2^ modulo 12/9/18  h 15.00 – 17.30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Viaggio nella  lettura  e  nella comprensione  del testo 2 : il lettore strategico 2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9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^modulo 25/9/18  h  16.30 – 19.00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Viaggio nella scrittura.  Dalla competenza ortografica alla produzione testuale.  Scrivere insieme.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4^ modulo 2/10/2018 16.30 – 19.00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Viaggio nella scrittura 2 La scrittura creativa Sulle ali della fantasia- </a:t>
            </a:r>
            <a:r>
              <a:rPr lang="it-IT" sz="9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Parolando</a:t>
            </a:r>
            <a:endParaRPr lang="it-IT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it-IT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val="33678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775F55"/>
                </a:solidFill>
              </a:rPr>
              <a:t>Calendario 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612648" y="1752406"/>
            <a:ext cx="8153400" cy="44958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30/10/2018  16.30 – 19.30</a:t>
            </a:r>
          </a:p>
          <a:p>
            <a:pPr marL="342900" lvl="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Stesura di un </a:t>
            </a:r>
            <a:r>
              <a:rPr lang="it-IT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</a:t>
            </a: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work in piccolo gruppo.</a:t>
            </a:r>
          </a:p>
          <a:p>
            <a:pPr marL="342900" lvl="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r>
              <a:rPr lang="it-IT" sz="2000" b="1" dirty="0">
                <a:solidFill>
                  <a:srgbClr val="333333"/>
                </a:solidFill>
                <a:latin typeface="Arial-BoldMT"/>
              </a:rPr>
              <a:t>Il follow-up</a:t>
            </a:r>
          </a:p>
          <a:p>
            <a:pPr marL="342900" lvl="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21/02/2019 dalle 16.45 alle 18.45</a:t>
            </a:r>
          </a:p>
          <a:p>
            <a:pPr marL="342900" lvl="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Monitoraggio in itinere delle attività svolte</a:t>
            </a:r>
          </a:p>
          <a:p>
            <a:pPr marL="342900" lvl="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r>
              <a:rPr lang="it-IT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02/05/2019 16.45 alle 18.45</a:t>
            </a:r>
          </a:p>
          <a:p>
            <a:pPr marL="34290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r>
              <a:rPr lang="it-IT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conclusivo  :confronto e scambio di esperienze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17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4035" cy="991235"/>
          </a:xfrm>
        </p:spPr>
        <p:txBody>
          <a:bodyPr/>
          <a:lstStyle/>
          <a:p>
            <a:r>
              <a:rPr lang="it-IT"/>
              <a:t>Buona pratica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4035" cy="4496435"/>
          </a:xfrm>
        </p:spPr>
        <p:txBody>
          <a:bodyPr wrap="square" lIns="91440" tIns="45720" rIns="91440" bIns="45720" anchor="t"/>
          <a:lstStyle/>
          <a:p>
            <a:pPr marL="320040" lvl="0" indent="-32004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Font typeface="Wingdings"/>
              <a:buChar char="¨"/>
            </a:pP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Per realizzare una </a:t>
            </a:r>
            <a:r>
              <a:rPr lang="en-US" altLang="ko-KR" sz="2900" b="1" dirty="0">
                <a:solidFill>
                  <a:srgbClr val="000000"/>
                </a:solidFill>
                <a:latin typeface="Tw Cen MT" charset="0"/>
              </a:rPr>
              <a:t>buona pratica </a:t>
            </a: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occorre ricondurre l’azione didattica all’interno dei percorsi </a:t>
            </a:r>
            <a:r>
              <a:rPr lang="en-US" altLang="ko-KR" sz="2900" b="1" dirty="0">
                <a:solidFill>
                  <a:srgbClr val="000000"/>
                </a:solidFill>
                <a:latin typeface="Tw Cen MT" charset="0"/>
              </a:rPr>
              <a:t>progettuali e riflessivi</a:t>
            </a: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.</a:t>
            </a:r>
            <a:endParaRPr lang="ko-KR" altLang="en-US" sz="2900" dirty="0">
              <a:latin typeface="Tw Cen MT" charset="0"/>
            </a:endParaRPr>
          </a:p>
          <a:p>
            <a:pPr lvl="0">
              <a:lnSpc>
                <a:spcPct val="102000"/>
              </a:lnSpc>
              <a:buClr>
                <a:srgbClr val="DD8047"/>
              </a:buClr>
              <a:buFont typeface="Wingdings"/>
              <a:buChar char="¨"/>
            </a:pP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Ma questo non basta: occorre pensare alla realizzazione  in luoghi diversi  e quindi alla </a:t>
            </a:r>
            <a:r>
              <a:rPr lang="en-US" altLang="ko-KR" sz="2900" b="1" dirty="0">
                <a:solidFill>
                  <a:srgbClr val="000000"/>
                </a:solidFill>
                <a:latin typeface="Tw Cen MT" charset="0"/>
              </a:rPr>
              <a:t>diffusione e alla </a:t>
            </a:r>
            <a:r>
              <a:rPr lang="en-US" altLang="ko-KR" sz="2900" b="1" dirty="0" err="1">
                <a:solidFill>
                  <a:srgbClr val="000000"/>
                </a:solidFill>
                <a:latin typeface="Tw Cen MT" charset="0"/>
              </a:rPr>
              <a:t>trasferibilità</a:t>
            </a:r>
            <a:r>
              <a:rPr lang="en-US" altLang="ko-KR" sz="2900" b="1" dirty="0">
                <a:solidFill>
                  <a:srgbClr val="000000"/>
                </a:solidFill>
                <a:latin typeface="Tw Cen MT" charset="0"/>
              </a:rPr>
              <a:t> </a:t>
            </a:r>
            <a:r>
              <a:rPr lang="en-US" altLang="ko-KR" b="1" dirty="0">
                <a:solidFill>
                  <a:srgbClr val="000000"/>
                </a:solidFill>
                <a:latin typeface="Tw Cen MT" charset="0"/>
              </a:rPr>
              <a:t>(follow -up) </a:t>
            </a: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del nostro progetto.</a:t>
            </a:r>
            <a:endParaRPr lang="ko-KR" altLang="en-US" sz="2900" dirty="0">
              <a:latin typeface="Tw Cen MT" charset="0"/>
            </a:endParaRPr>
          </a:p>
          <a:p>
            <a:pPr marL="320040" lvl="0" indent="-320040" algn="l" defTabSz="914400" latinLnBrk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Font typeface="Wingdings"/>
              <a:buChar char="¨"/>
            </a:pP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Di qui l’utilità </a:t>
            </a:r>
            <a:r>
              <a:rPr lang="en-US" altLang="ko-KR" sz="2900" dirty="0" err="1">
                <a:solidFill>
                  <a:srgbClr val="000000"/>
                </a:solidFill>
                <a:latin typeface="Tw Cen MT" charset="0"/>
              </a:rPr>
              <a:t>della</a:t>
            </a: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 </a:t>
            </a:r>
            <a:r>
              <a:rPr lang="en-US" altLang="ko-KR" sz="2900" dirty="0" err="1">
                <a:solidFill>
                  <a:srgbClr val="000000"/>
                </a:solidFill>
                <a:latin typeface="Tw Cen MT" charset="0"/>
              </a:rPr>
              <a:t>documentazione</a:t>
            </a:r>
            <a:r>
              <a:rPr lang="en-US" altLang="ko-KR" sz="2900" dirty="0">
                <a:solidFill>
                  <a:srgbClr val="000000"/>
                </a:solidFill>
                <a:latin typeface="Tw Cen MT" charset="0"/>
              </a:rPr>
              <a:t>. </a:t>
            </a:r>
            <a:endParaRPr lang="ko-KR" altLang="en-US" sz="2900" dirty="0">
              <a:latin typeface="Tw Cen MT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30541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0586" y="1007255"/>
            <a:ext cx="7841556" cy="1554272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algn="ctr">
              <a:spcBef>
                <a:spcPts val="1560"/>
              </a:spcBef>
            </a:pPr>
            <a:r>
              <a:rPr sz="26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Ministero dell’Istruzione, dell’Università e della</a:t>
            </a:r>
            <a:r>
              <a:rPr sz="2600" b="1" i="1" spc="40" dirty="0">
                <a:solidFill>
                  <a:prstClr val="black"/>
                </a:solidFill>
                <a:latin typeface="Kunstler Script"/>
                <a:cs typeface="Kunstler Script"/>
              </a:rPr>
              <a:t> </a:t>
            </a:r>
            <a:r>
              <a:rPr sz="26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Ricerca</a:t>
            </a:r>
            <a:endParaRPr sz="2600">
              <a:solidFill>
                <a:prstClr val="black"/>
              </a:solidFill>
              <a:latin typeface="Kunstler Script"/>
              <a:cs typeface="Kunstler Script"/>
            </a:endParaRPr>
          </a:p>
          <a:p>
            <a:pPr marL="635" algn="ctr">
              <a:spcBef>
                <a:spcPts val="1225"/>
              </a:spcBef>
            </a:pPr>
            <a:r>
              <a:rPr sz="2200" b="1" i="1" spc="-10" dirty="0">
                <a:solidFill>
                  <a:prstClr val="black"/>
                </a:solidFill>
                <a:latin typeface="Kunstler Script"/>
                <a:cs typeface="Kunstler Script"/>
              </a:rPr>
              <a:t>Dipartimento per </a:t>
            </a:r>
            <a:r>
              <a:rPr sz="22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il sistema </a:t>
            </a:r>
            <a:r>
              <a:rPr sz="2200" b="1" i="1" spc="-10" dirty="0">
                <a:solidFill>
                  <a:prstClr val="black"/>
                </a:solidFill>
                <a:latin typeface="Kunstler Script"/>
                <a:cs typeface="Kunstler Script"/>
              </a:rPr>
              <a:t>educativo </a:t>
            </a:r>
            <a:r>
              <a:rPr sz="22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di istruzione e</a:t>
            </a:r>
            <a:r>
              <a:rPr sz="2200" b="1" i="1" spc="110" dirty="0">
                <a:solidFill>
                  <a:prstClr val="black"/>
                </a:solidFill>
                <a:latin typeface="Kunstler Script"/>
                <a:cs typeface="Kunstler Script"/>
              </a:rPr>
              <a:t> </a:t>
            </a:r>
            <a:r>
              <a:rPr sz="22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formazione</a:t>
            </a:r>
            <a:endParaRPr sz="2200">
              <a:solidFill>
                <a:prstClr val="black"/>
              </a:solidFill>
              <a:latin typeface="Kunstler Script"/>
              <a:cs typeface="Kunstler Script"/>
            </a:endParaRPr>
          </a:p>
          <a:p>
            <a:pPr algn="ctr">
              <a:spcBef>
                <a:spcPts val="1160"/>
              </a:spcBef>
            </a:pPr>
            <a:r>
              <a:rPr sz="20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Direzione Generale per gli ordinamenti scolastici e </a:t>
            </a:r>
            <a:r>
              <a:rPr sz="2000" b="1" i="1" dirty="0">
                <a:solidFill>
                  <a:prstClr val="black"/>
                </a:solidFill>
                <a:latin typeface="Kunstler Script"/>
                <a:cs typeface="Kunstler Script"/>
              </a:rPr>
              <a:t>la </a:t>
            </a:r>
            <a:r>
              <a:rPr sz="20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valutazione del </a:t>
            </a:r>
            <a:r>
              <a:rPr sz="2000" b="1" i="1" spc="-10" dirty="0">
                <a:solidFill>
                  <a:prstClr val="black"/>
                </a:solidFill>
                <a:latin typeface="Kunstler Script"/>
                <a:cs typeface="Kunstler Script"/>
              </a:rPr>
              <a:t>sistema </a:t>
            </a:r>
            <a:r>
              <a:rPr sz="20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nazionale di</a:t>
            </a:r>
            <a:r>
              <a:rPr sz="2000" b="1" i="1" spc="215" dirty="0">
                <a:solidFill>
                  <a:prstClr val="black"/>
                </a:solidFill>
                <a:latin typeface="Kunstler Script"/>
                <a:cs typeface="Kunstler Script"/>
              </a:rPr>
              <a:t> </a:t>
            </a:r>
            <a:r>
              <a:rPr sz="2000" b="1" i="1" spc="-5" dirty="0">
                <a:solidFill>
                  <a:prstClr val="black"/>
                </a:solidFill>
                <a:latin typeface="Kunstler Script"/>
                <a:cs typeface="Kunstler Script"/>
              </a:rPr>
              <a:t>istruzione</a:t>
            </a:r>
            <a:endParaRPr sz="2000">
              <a:solidFill>
                <a:prstClr val="black"/>
              </a:solidFill>
              <a:latin typeface="Kunstler Script"/>
              <a:cs typeface="Kunstler Scri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7943" y="2881077"/>
            <a:ext cx="5082988" cy="1147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42300"/>
              </a:lnSpc>
              <a:spcBef>
                <a:spcPts val="100"/>
              </a:spcBef>
            </a:pPr>
            <a:r>
              <a:rPr sz="2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INDICAZIONI</a:t>
            </a:r>
            <a:r>
              <a:rPr sz="26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NAZIONALI  </a:t>
            </a:r>
            <a:r>
              <a:rPr sz="26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1310"/>
              </a:spcBef>
            </a:pPr>
            <a:r>
              <a:rPr sz="2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NUOVI</a:t>
            </a:r>
            <a:r>
              <a:rPr sz="2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SCENARI</a:t>
            </a: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47551" y="4902839"/>
            <a:ext cx="5782235" cy="745717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20065" marR="67310" indent="-447040">
              <a:lnSpc>
                <a:spcPts val="1850"/>
              </a:lnSpc>
              <a:spcBef>
                <a:spcPts val="215"/>
              </a:spcBef>
            </a:pP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Documento a cura 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del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Comitato Scientifico Nazionale  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per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le Indicazioni Nazionali 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per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il</a:t>
            </a:r>
            <a:r>
              <a:rPr sz="16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curricolo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della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scuola 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dell’infanzia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 del primo ciclo di</a:t>
            </a:r>
            <a:r>
              <a:rPr sz="1600" b="1" spc="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istruzione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05578" y="576724"/>
            <a:ext cx="841402" cy="4761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6026" y="5796445"/>
            <a:ext cx="3665284" cy="4941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15884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 marR="5080" lvl="0" indent="17970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«I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percorsi didattici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messi a punto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dovrebbero essere formalizzati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modelli che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documentino,  consentano</a:t>
            </a:r>
            <a:r>
              <a:rPr lang="it-IT" sz="28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lang="it-IT" sz="28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verifica</a:t>
            </a:r>
            <a:r>
              <a:rPr lang="it-IT" sz="28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it-IT" sz="28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lang="it-IT" sz="28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valutazione</a:t>
            </a:r>
            <a:r>
              <a:rPr lang="it-IT" sz="28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it-IT" sz="28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lang="it-IT" sz="28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trasferibilità</a:t>
            </a:r>
            <a:r>
              <a:rPr lang="it-IT" sz="28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ad</a:t>
            </a:r>
            <a:r>
              <a:rPr lang="it-IT" sz="28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altre</a:t>
            </a:r>
            <a:r>
              <a:rPr lang="it-IT" sz="2800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classi,</a:t>
            </a:r>
            <a:r>
              <a:rPr lang="it-IT" sz="28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nonché</a:t>
            </a:r>
            <a:r>
              <a:rPr lang="it-IT" sz="2800" spc="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la</a:t>
            </a:r>
            <a:r>
              <a:rPr lang="it-IT" sz="2800" spc="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capitalizzazione per gli anni successivi, razionalizzando così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le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risorse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costruendo progressivamente intenzionali,  coordinate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e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condivise pratiche </a:t>
            </a:r>
            <a:r>
              <a:rPr lang="it-IT" sz="2800" dirty="0">
                <a:solidFill>
                  <a:prstClr val="black"/>
                </a:solidFill>
                <a:latin typeface="Times New Roman"/>
                <a:cs typeface="Times New Roman"/>
              </a:rPr>
              <a:t>di</a:t>
            </a:r>
            <a:r>
              <a:rPr lang="it-IT" sz="28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sz="2800" spc="-5" dirty="0">
                <a:solidFill>
                  <a:prstClr val="black"/>
                </a:solidFill>
                <a:latin typeface="Times New Roman"/>
                <a:cs typeface="Times New Roman"/>
              </a:rPr>
              <a:t>istituto»</a:t>
            </a:r>
            <a:endParaRPr lang="it-IT"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387018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Quindi dobbiamo….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3521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 riferirci al  </a:t>
            </a:r>
            <a:r>
              <a:rPr lang="it-IT" dirty="0" err="1"/>
              <a:t>project</a:t>
            </a:r>
            <a:r>
              <a:rPr lang="it-IT" dirty="0"/>
              <a:t> work , metodologia didattica che si ispira al principio generale del </a:t>
            </a:r>
            <a:r>
              <a:rPr lang="it-IT" dirty="0" err="1"/>
              <a:t>learning</a:t>
            </a:r>
            <a:r>
              <a:rPr lang="it-IT" dirty="0"/>
              <a:t> by </a:t>
            </a:r>
            <a:r>
              <a:rPr lang="it-IT" dirty="0" err="1"/>
              <a:t>doing</a:t>
            </a:r>
            <a:r>
              <a:rPr lang="it-IT" dirty="0"/>
              <a:t> (imparare facendo, imparare attraverso il fare). Significato: lavoro di progetto, cioè progetto concreto.</a:t>
            </a:r>
          </a:p>
          <a:p>
            <a:endParaRPr lang="it-IT" dirty="0"/>
          </a:p>
          <a:p>
            <a:pPr lvl="0"/>
            <a:r>
              <a:rPr lang="it-IT" dirty="0">
                <a:solidFill>
                  <a:srgbClr val="222222"/>
                </a:solidFill>
                <a:latin typeface="Verdana" panose="020B0604030504040204" pitchFamily="34" charset="0"/>
              </a:rPr>
              <a:t>sviluppare un progetto relativo a contesti reali, indicando obiettivi e possibili soluzioni</a:t>
            </a:r>
            <a:r>
              <a:rPr lang="it-IT" dirty="0"/>
              <a:t>.</a:t>
            </a:r>
            <a:r>
              <a:rPr lang="it-IT" altLang="it-IT" dirty="0">
                <a:solidFill>
                  <a:srgbClr val="222222"/>
                </a:solidFill>
                <a:latin typeface="Verdana" panose="020B0604030504040204" pitchFamily="34" charset="0"/>
              </a:rPr>
              <a:t> In ogni caso, i risultati vanno discussi e analizzati per verificarne la validità e la fattibilità.</a:t>
            </a:r>
            <a:endParaRPr lang="it-IT" altLang="it-IT" sz="2400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35603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Progettare  e/o documentare…..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96860" y="1529408"/>
            <a:ext cx="8784976" cy="5328592"/>
          </a:xfrm>
        </p:spPr>
        <p:txBody>
          <a:bodyPr>
            <a:noAutofit/>
          </a:bodyPr>
          <a:lstStyle/>
          <a:p>
            <a:r>
              <a:rPr lang="it-IT" sz="2800" b="1" dirty="0"/>
              <a:t>Componenti </a:t>
            </a:r>
            <a:r>
              <a:rPr lang="it-IT" sz="2800" dirty="0"/>
              <a:t>il gruppo (con denominazione).</a:t>
            </a:r>
          </a:p>
          <a:p>
            <a:r>
              <a:rPr lang="it-IT" sz="2800" b="1" dirty="0"/>
              <a:t>Titolo</a:t>
            </a:r>
          </a:p>
          <a:p>
            <a:r>
              <a:rPr lang="it-IT" sz="2800" b="1" dirty="0"/>
              <a:t>Essenziali riferimenti psicopedagogici ed istituzionali</a:t>
            </a:r>
          </a:p>
          <a:p>
            <a:r>
              <a:rPr lang="it-IT" sz="2800" dirty="0"/>
              <a:t>Breve descrizione del </a:t>
            </a:r>
            <a:r>
              <a:rPr lang="it-IT" sz="2800" b="1" dirty="0"/>
              <a:t>contesto</a:t>
            </a:r>
            <a:r>
              <a:rPr lang="it-IT" sz="2800" dirty="0"/>
              <a:t> </a:t>
            </a:r>
          </a:p>
          <a:p>
            <a:r>
              <a:rPr lang="it-IT" sz="2800" dirty="0"/>
              <a:t>Individuazione del </a:t>
            </a:r>
            <a:r>
              <a:rPr lang="it-IT" sz="2800" b="1" dirty="0"/>
              <a:t>problema.</a:t>
            </a:r>
          </a:p>
          <a:p>
            <a:r>
              <a:rPr lang="it-IT" sz="2800" b="1" dirty="0"/>
              <a:t>Finalità (ipotesi di soluzione)</a:t>
            </a:r>
          </a:p>
          <a:p>
            <a:r>
              <a:rPr lang="it-IT" sz="2800" b="1" dirty="0"/>
              <a:t>Obiettivi</a:t>
            </a:r>
            <a:r>
              <a:rPr lang="it-IT" sz="2800" dirty="0"/>
              <a:t> (indicare la performance col verbo all’infinito, ovvero conoscenze, abilità, competenze).</a:t>
            </a:r>
          </a:p>
          <a:p>
            <a:r>
              <a:rPr lang="it-IT" sz="2800" b="1" dirty="0"/>
              <a:t>Pianificazione</a:t>
            </a:r>
            <a:r>
              <a:rPr lang="it-IT" sz="2800" dirty="0"/>
              <a:t>: le fasi operative o processo di lavoro (tempi, modi, risorse anche multimediali).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139252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4035" cy="991235"/>
          </a:xfrm>
        </p:spPr>
        <p:txBody>
          <a:bodyPr wrap="square" lIns="91440" tIns="45720" rIns="91440" bIns="45720" anchor="ctr"/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it-IT" altLang="ko-KR" sz="4400" dirty="0">
                <a:latin typeface="Tw Cen MT" charset="0"/>
              </a:rPr>
              <a:t>Valutare e documentare</a:t>
            </a:r>
            <a:endParaRPr lang="ko-KR" altLang="en-US" sz="4400" dirty="0">
              <a:latin typeface="Tw Cen MT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4035" cy="4496435"/>
          </a:xfrm>
        </p:spPr>
        <p:txBody>
          <a:bodyPr/>
          <a:lstStyle/>
          <a:p>
            <a:pPr lvl="0">
              <a:buClr>
                <a:srgbClr val="DD8047"/>
              </a:buClr>
            </a:pPr>
            <a:r>
              <a:rPr lang="it-IT" sz="2800" b="1" dirty="0">
                <a:solidFill>
                  <a:prstClr val="black"/>
                </a:solidFill>
              </a:rPr>
              <a:t>Verifica : </a:t>
            </a:r>
            <a:r>
              <a:rPr lang="it-IT" sz="2800" dirty="0">
                <a:solidFill>
                  <a:prstClr val="black"/>
                </a:solidFill>
              </a:rPr>
              <a:t>precisare modalità e tempi 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b="1" dirty="0"/>
              <a:t>Valutazione</a:t>
            </a:r>
            <a:r>
              <a:rPr lang="it-IT" dirty="0"/>
              <a:t>: è indirizzata verso il miglioramento. Punti di forza e di debolezza da individuarsi rispetto agli obiettivi.</a:t>
            </a:r>
          </a:p>
          <a:p>
            <a:r>
              <a:rPr lang="it-IT" b="1" dirty="0"/>
              <a:t>Documentazione</a:t>
            </a:r>
            <a:r>
              <a:rPr lang="it-IT" dirty="0"/>
              <a:t>:  Che cosa si desidera salvare e rendere trasferibile del nostro percorso. 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</p:spTree>
    <p:extLst>
      <p:ext uri="{BB962C8B-B14F-4D97-AF65-F5344CB8AC3E}">
        <p14:creationId xmlns:p14="http://schemas.microsoft.com/office/powerpoint/2010/main" val="296279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tempi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Dopo ogni lezione attuare un breve momento di </a:t>
            </a:r>
            <a:r>
              <a:rPr lang="it-IT" dirty="0" err="1"/>
              <a:t>reflective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: </a:t>
            </a:r>
            <a:r>
              <a:rPr lang="it-IT" dirty="0" err="1"/>
              <a:t>costituz</a:t>
            </a:r>
            <a:r>
              <a:rPr lang="it-IT" dirty="0"/>
              <a:t> gruppo –</a:t>
            </a:r>
            <a:r>
              <a:rPr lang="it-IT" b="1" dirty="0"/>
              <a:t>comunità di pratici-</a:t>
            </a:r>
            <a:r>
              <a:rPr lang="it-IT" dirty="0"/>
              <a:t>, </a:t>
            </a:r>
            <a:r>
              <a:rPr lang="it-IT" dirty="0" smtClean="0"/>
              <a:t> denominazione</a:t>
            </a:r>
            <a:r>
              <a:rPr lang="it-IT" dirty="0"/>
              <a:t>, argomento, </a:t>
            </a:r>
            <a:r>
              <a:rPr lang="it-IT" dirty="0" smtClean="0"/>
              <a:t>coordinatore, ecc</a:t>
            </a:r>
            <a:r>
              <a:rPr lang="it-IT" dirty="0"/>
              <a:t>.</a:t>
            </a:r>
          </a:p>
          <a:p>
            <a:r>
              <a:rPr lang="it-IT" dirty="0"/>
              <a:t>30.10.2018 ore 16,30-19: stesura PW</a:t>
            </a:r>
          </a:p>
          <a:p>
            <a:pPr lvl="0">
              <a:lnSpc>
                <a:spcPct val="107000"/>
              </a:lnSpc>
            </a:pPr>
            <a:r>
              <a:rPr lang="it-IT" dirty="0"/>
              <a:t>21/02/2019 dalle 16.45 alle 18.45:Il follow-up in itinere</a:t>
            </a:r>
          </a:p>
          <a:p>
            <a:pPr>
              <a:lnSpc>
                <a:spcPct val="107000"/>
              </a:lnSpc>
            </a:pPr>
            <a:r>
              <a:rPr lang="it-IT" dirty="0"/>
              <a:t>02/05/2019 16.45 alle 18.45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it-IT" dirty="0"/>
              <a:t>Workshop conclusivo: confronto e scambio di </a:t>
            </a:r>
            <a:r>
              <a:rPr lang="it-IT" dirty="0" smtClean="0"/>
              <a:t>esperienze.</a:t>
            </a:r>
            <a:endParaRPr lang="it-IT" dirty="0"/>
          </a:p>
          <a:p>
            <a:pPr lvl="0">
              <a:lnSpc>
                <a:spcPct val="107000"/>
              </a:lnSpc>
            </a:pPr>
            <a:endParaRPr lang="it-IT" dirty="0"/>
          </a:p>
          <a:p>
            <a:pPr lvl="0">
              <a:buClr>
                <a:srgbClr val="DD8047"/>
              </a:buClr>
            </a:pPr>
            <a:endParaRPr lang="it-IT" dirty="0">
              <a:solidFill>
                <a:prstClr val="black"/>
              </a:solidFill>
            </a:endParaRPr>
          </a:p>
          <a:p>
            <a:pPr lvl="0">
              <a:lnSpc>
                <a:spcPct val="107000"/>
              </a:lnSpc>
            </a:pPr>
            <a:endParaRPr lang="it-IT" dirty="0"/>
          </a:p>
          <a:p>
            <a:pPr marL="342900" lvl="0" indent="-342900">
              <a:lnSpc>
                <a:spcPct val="107000"/>
              </a:lnSpc>
              <a:buClr>
                <a:srgbClr val="DD8047"/>
              </a:buClr>
              <a:buFont typeface="Symbol" panose="05050102010706020507" pitchFamily="18" charset="2"/>
              <a:buChar char=""/>
            </a:pPr>
            <a:endParaRPr lang="it-IT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5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Adriano Grossi 6/9/2018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>
          <a:xfrm>
            <a:off x="495299" y="4482658"/>
            <a:ext cx="8153400" cy="3531096"/>
          </a:xfrm>
        </p:spPr>
        <p:txBody>
          <a:bodyPr/>
          <a:lstStyle/>
          <a:p>
            <a:r>
              <a:rPr lang="it-IT" altLang="it-IT" sz="1800" b="1" dirty="0">
                <a:solidFill>
                  <a:srgbClr val="FF0000"/>
                </a:solidFill>
                <a:latin typeface="Calibri" pitchFamily="34" charset="0"/>
                <a:ea typeface="+mj-ea"/>
                <a:cs typeface="Arial" pitchFamily="34" charset="0"/>
              </a:rPr>
              <a:t/>
            </a:r>
            <a:br>
              <a:rPr lang="it-IT" altLang="it-IT" sz="1800" b="1" dirty="0">
                <a:solidFill>
                  <a:srgbClr val="FF0000"/>
                </a:solidFill>
                <a:latin typeface="Calibri" pitchFamily="34" charset="0"/>
                <a:ea typeface="+mj-ea"/>
                <a:cs typeface="Arial" pitchFamily="34" charset="0"/>
              </a:rPr>
            </a:b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-12126" y="1484784"/>
            <a:ext cx="88214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altLang="it-IT" sz="3600" b="1" dirty="0">
                <a:solidFill>
                  <a:srgbClr val="FF0000"/>
                </a:solidFill>
                <a:latin typeface="Calibri" pitchFamily="34" charset="0"/>
                <a:ea typeface="+mj-ea"/>
                <a:cs typeface="Arial" pitchFamily="34" charset="0"/>
              </a:rPr>
              <a:t>Dalla prima alfabetizzazione (“strumentale”) allo </a:t>
            </a:r>
            <a:r>
              <a:rPr lang="it-IT" altLang="it-IT" sz="3600" b="1">
                <a:solidFill>
                  <a:srgbClr val="FF0000"/>
                </a:solidFill>
                <a:latin typeface="Calibri" pitchFamily="34" charset="0"/>
                <a:ea typeface="+mj-ea"/>
                <a:cs typeface="Arial" pitchFamily="34" charset="0"/>
              </a:rPr>
              <a:t>sviluppo della  </a:t>
            </a:r>
            <a:r>
              <a:rPr lang="it-IT" altLang="it-IT" sz="3600" b="1" dirty="0" err="1">
                <a:solidFill>
                  <a:srgbClr val="FF0000"/>
                </a:solidFill>
                <a:latin typeface="Calibri" pitchFamily="34" charset="0"/>
                <a:ea typeface="+mj-ea"/>
                <a:cs typeface="Arial" pitchFamily="34" charset="0"/>
              </a:rPr>
              <a:t>literacy</a:t>
            </a:r>
            <a:r>
              <a:rPr lang="it-IT" altLang="it-IT" sz="3600" b="1" dirty="0">
                <a:solidFill>
                  <a:srgbClr val="FF0000"/>
                </a:solidFill>
                <a:latin typeface="Calibri" pitchFamily="34" charset="0"/>
                <a:ea typeface="+mj-ea"/>
                <a:cs typeface="Arial" pitchFamily="34" charset="0"/>
              </a:rPr>
              <a:t>). </a:t>
            </a:r>
            <a:br>
              <a:rPr lang="it-IT" altLang="it-IT" sz="3600" b="1" dirty="0">
                <a:solidFill>
                  <a:srgbClr val="FF0000"/>
                </a:solidFill>
                <a:latin typeface="Calibri" pitchFamily="34" charset="0"/>
                <a:ea typeface="+mj-ea"/>
                <a:cs typeface="Arial" pitchFamily="34" charset="0"/>
              </a:rPr>
            </a:br>
            <a:r>
              <a:rPr lang="it-IT" alt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Arial" pitchFamily="34" charset="0"/>
              </a:rPr>
              <a:t>Motivi e tracciati di comprensione e produzione testuale               nella scuola primaria</a:t>
            </a:r>
            <a:endParaRPr lang="it-IT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23528" y="228600"/>
            <a:ext cx="8820472" cy="990600"/>
          </a:xfrm>
        </p:spPr>
        <p:txBody>
          <a:bodyPr>
            <a:normAutofit fontScale="90000"/>
          </a:bodyPr>
          <a:lstStyle/>
          <a:p>
            <a:r>
              <a:rPr lang="it-IT" dirty="0"/>
              <a:t>Leggere e scrivere: una passione per sempre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3528" y="3453068"/>
            <a:ext cx="8388423" cy="312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obiettivi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1)Far emergere il bisogno di leggere e di scrivere.</a:t>
            </a:r>
            <a:endParaRPr lang="it-I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2)Sviluppare il piacere di leggere e di scrivere in tutte le sue forme.</a:t>
            </a:r>
            <a:endParaRPr lang="it-I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0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ta moda">
  <a:themeElements>
    <a:clrScheme name="Alt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555</Words>
  <Application>Microsoft Office PowerPoint</Application>
  <PresentationFormat>Presentazione su schermo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Luna</vt:lpstr>
      <vt:lpstr>1_Alta moda</vt:lpstr>
      <vt:lpstr>Office Theme</vt:lpstr>
      <vt:lpstr>Tema di Office</vt:lpstr>
      <vt:lpstr>Presentazione standard di PowerPoint</vt:lpstr>
      <vt:lpstr>Buona pratica</vt:lpstr>
      <vt:lpstr>Presentazione standard di PowerPoint</vt:lpstr>
      <vt:lpstr>Presentazione standard di PowerPoint</vt:lpstr>
      <vt:lpstr>Quindi dobbiamo….</vt:lpstr>
      <vt:lpstr>Progettare  e/o documentare….. </vt:lpstr>
      <vt:lpstr>Valutare e documentare</vt:lpstr>
      <vt:lpstr>I tempi</vt:lpstr>
      <vt:lpstr>Leggere e scrivere: una passione per sempre</vt:lpstr>
      <vt:lpstr>Calendario </vt:lpstr>
      <vt:lpstr>Calendario </vt:lpstr>
    </vt:vector>
  </TitlesOfParts>
  <Company>Administrator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Imparare dall’espereinza</dc:title>
  <dc:creator>Administrator</dc:creator>
  <cp:lastModifiedBy>MariaLuisa Nobili</cp:lastModifiedBy>
  <cp:revision>60</cp:revision>
  <dcterms:created xsi:type="dcterms:W3CDTF">2016-04-13T07:37:24Z</dcterms:created>
  <dcterms:modified xsi:type="dcterms:W3CDTF">2018-09-06T12:43:36Z</dcterms:modified>
</cp:coreProperties>
</file>