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9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8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8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8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howGuides="1">
      <p:cViewPr>
        <p:scale>
          <a:sx n="150" d="100"/>
          <a:sy n="150" d="100"/>
        </p:scale>
        <p:origin x="-680" y="376"/>
      </p:cViewPr>
      <p:guideLst>
        <p:guide orient="horz" pos="20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BA46C-07E1-444E-9426-40F7B87F764C}" type="datetime1">
              <a:rPr lang="it-IT"/>
              <a:pPr>
                <a:defRPr/>
              </a:pPr>
              <a:t>5-07-2015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196EA-53E6-7F4B-87C5-62F798412BAB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26F37-4643-514C-8104-12CD9F3BE7A4}" type="datetime1">
              <a:rPr lang="it-IT"/>
              <a:pPr>
                <a:defRPr/>
              </a:pPr>
              <a:t>5-07-2015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9B354-62AB-5840-8DBD-CA8E4CAF9F1A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9065C-7154-724A-87E9-E625DE0C89F8}" type="datetime1">
              <a:rPr lang="it-IT"/>
              <a:pPr>
                <a:defRPr/>
              </a:pPr>
              <a:t>5-07-2015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430BB-01D5-7341-B472-E9CF3E0A9375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16ADB-E249-4640-BC91-90B649DFA372}" type="datetime1">
              <a:rPr lang="it-IT"/>
              <a:pPr>
                <a:defRPr/>
              </a:pPr>
              <a:t>5-07-2015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4AE51-42A7-684D-B38F-8D8EB3201D43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D01EF-9B1D-8A4C-B6D8-1E8E3B280449}" type="datetime1">
              <a:rPr lang="it-IT"/>
              <a:pPr>
                <a:defRPr/>
              </a:pPr>
              <a:t>5-07-2015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F005D-E230-2D4A-9B43-DC62240671AE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D6F3B-DF64-4A4E-B6D1-B66594C24B19}" type="datetime1">
              <a:rPr lang="it-IT"/>
              <a:pPr>
                <a:defRPr/>
              </a:pPr>
              <a:t>5-07-2015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A029-6587-7D49-99C5-D99C7756B896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889D-B6E1-5B43-913E-359B2CD728EC}" type="datetime1">
              <a:rPr lang="it-IT"/>
              <a:pPr>
                <a:defRPr/>
              </a:pPr>
              <a:t>5-07-2015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ADEE-6C9C-ED45-9754-47F0133F6B73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92E8D-EE66-254A-B0DA-E5469BA9DC60}" type="datetime1">
              <a:rPr lang="it-IT"/>
              <a:pPr>
                <a:defRPr/>
              </a:pPr>
              <a:t>5-07-2015</a:t>
            </a:fld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D4357-072C-464F-B265-8D4C1AF4FAD9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13161-FBF2-CB4A-A40F-8348E960204C}" type="datetime1">
              <a:rPr lang="it-IT"/>
              <a:pPr>
                <a:defRPr/>
              </a:pPr>
              <a:t>5-07-2015</a:t>
            </a:fld>
            <a:endParaRPr lang="it-IT" dirty="0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2944-51FE-764B-A87A-293C8246A9F5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53963-A299-074D-8582-BA2DC1AD6C65}" type="datetime1">
              <a:rPr lang="it-IT"/>
              <a:pPr>
                <a:defRPr/>
              </a:pPr>
              <a:t>5-07-2015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12E5-E9E0-B54E-B1E9-0EB051AE52C2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1E904-D544-6846-9C24-430B9ED244A2}" type="datetime1">
              <a:rPr lang="it-IT"/>
              <a:pPr>
                <a:defRPr/>
              </a:pPr>
              <a:t>5-07-2015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AB568-369F-8146-8D09-676509E8A8A8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  <p:transition spd="slow" advTm="10000">
    <p:split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ACD6F3C-02C3-8C46-BFB6-FEECF8B23735}" type="datetime1">
              <a:rPr lang="it-IT"/>
              <a:pPr>
                <a:defRPr/>
              </a:pPr>
              <a:t>5-07-2015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7667A888-5E22-9844-927A-38ECCE9C4EF6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 spd="slow" advTm="10000">
    <p:spli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28" charset="-128"/>
          <a:cs typeface="ＭＳ Ｐゴシック" pitchFamily="2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28" charset="-128"/>
          <a:cs typeface="ＭＳ Ｐゴシック" pitchFamily="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28" charset="-128"/>
          <a:cs typeface="ＭＳ Ｐゴシック" pitchFamily="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28" charset="-128"/>
          <a:cs typeface="ＭＳ Ｐゴシック" pitchFamily="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28" charset="-128"/>
          <a:cs typeface="ＭＳ Ｐゴシック" pitchFamily="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8" charset="0"/>
        <a:buChar char="•"/>
        <a:defRPr sz="3200" kern="1200">
          <a:solidFill>
            <a:schemeClr val="tx1"/>
          </a:solidFill>
          <a:latin typeface="+mn-lt"/>
          <a:ea typeface="ＭＳ Ｐゴシック" pitchFamily="28" charset="-128"/>
          <a:cs typeface="ＭＳ Ｐゴシック" pitchFamily="2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8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8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8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8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audio" Target="Red_Lion_-_Dance_Goes_Away.mp3" TargetMode="Externa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08175" y="4221163"/>
            <a:ext cx="4967288" cy="719137"/>
          </a:xfr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cap="flat">
            <a:solidFill>
              <a:srgbClr val="98B954"/>
            </a:solidFill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it-IT" b="1" dirty="0">
                <a:solidFill>
                  <a:srgbClr val="00B050"/>
                </a:solidFill>
                <a:ea typeface="+mn-ea"/>
                <a:cs typeface="+mn-cs"/>
              </a:rPr>
              <a:t>CLASSE 3^B MARCONI</a:t>
            </a:r>
          </a:p>
        </p:txBody>
      </p:sp>
      <p:pic>
        <p:nvPicPr>
          <p:cNvPr id="5" name="Immagine 4" descr="bee-bo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5063" y="3860800"/>
            <a:ext cx="1658937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Range_RechargableBee-Bo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636838"/>
            <a:ext cx="115887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2268538" y="5373688"/>
            <a:ext cx="4248150" cy="120015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00B050"/>
                </a:solidFill>
                <a:latin typeface="Calibri" charset="0"/>
              </a:rPr>
              <a:t>DOCENTI </a:t>
            </a:r>
          </a:p>
          <a:p>
            <a:pPr algn="ctr">
              <a:defRPr/>
            </a:pPr>
            <a:r>
              <a:rPr lang="it-IT" sz="2400" dirty="0">
                <a:solidFill>
                  <a:srgbClr val="00B050"/>
                </a:solidFill>
                <a:latin typeface="Calibri" charset="0"/>
              </a:rPr>
              <a:t>CASARINI Antonella </a:t>
            </a:r>
          </a:p>
          <a:p>
            <a:pPr algn="ctr">
              <a:defRPr/>
            </a:pPr>
            <a:r>
              <a:rPr lang="it-IT" sz="2400" dirty="0">
                <a:solidFill>
                  <a:srgbClr val="00B050"/>
                </a:solidFill>
                <a:latin typeface="Calibri" charset="0"/>
              </a:rPr>
              <a:t>ANZOVINO Annassunta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684213" y="214313"/>
            <a:ext cx="7920037" cy="2428875"/>
          </a:xfr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cap="flat">
            <a:solidFill>
              <a:srgbClr val="98B954"/>
            </a:solidFill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it-IT" sz="4000" b="1" dirty="0">
                <a:solidFill>
                  <a:srgbClr val="00B050"/>
                </a:solidFill>
                <a:ea typeface="+mj-ea"/>
                <a:cs typeface="+mj-cs"/>
              </a:rPr>
              <a:t>PROGETTO </a:t>
            </a:r>
            <a:br>
              <a:rPr lang="it-IT" sz="4000" b="1" dirty="0">
                <a:solidFill>
                  <a:srgbClr val="00B050"/>
                </a:solidFill>
                <a:ea typeface="+mj-ea"/>
                <a:cs typeface="+mj-cs"/>
              </a:rPr>
            </a:br>
            <a:r>
              <a:rPr lang="it-IT" sz="4000" b="1" dirty="0">
                <a:solidFill>
                  <a:srgbClr val="00B050"/>
                </a:solidFill>
                <a:ea typeface="+mj-ea"/>
                <a:cs typeface="+mj-cs"/>
              </a:rPr>
              <a:t>“GeoGiocando”</a:t>
            </a:r>
            <a:br>
              <a:rPr lang="it-IT" sz="4000" b="1" dirty="0">
                <a:solidFill>
                  <a:srgbClr val="00B050"/>
                </a:solidFill>
                <a:ea typeface="+mj-ea"/>
                <a:cs typeface="+mj-cs"/>
              </a:rPr>
            </a:br>
            <a:r>
              <a:rPr lang="it-IT" sz="3200" b="1" dirty="0">
                <a:solidFill>
                  <a:srgbClr val="00B050"/>
                </a:solidFill>
                <a:ea typeface="+mj-ea"/>
                <a:cs typeface="+mj-cs"/>
              </a:rPr>
              <a:t>Percorso “Spazio in gioco”</a:t>
            </a:r>
            <a:r>
              <a:rPr lang="it-IT" sz="3600" b="1" dirty="0">
                <a:solidFill>
                  <a:srgbClr val="00B050"/>
                </a:solidFill>
                <a:ea typeface="+mj-ea"/>
                <a:cs typeface="+mj-cs"/>
              </a:rPr>
              <a:t/>
            </a:r>
            <a:br>
              <a:rPr lang="it-IT" sz="3600" b="1" dirty="0">
                <a:solidFill>
                  <a:srgbClr val="00B050"/>
                </a:solidFill>
                <a:ea typeface="+mj-ea"/>
                <a:cs typeface="+mj-cs"/>
              </a:rPr>
            </a:br>
            <a:r>
              <a:rPr lang="it-IT" sz="4000" b="1" dirty="0">
                <a:solidFill>
                  <a:srgbClr val="00B050"/>
                </a:solidFill>
                <a:ea typeface="+mj-ea"/>
                <a:cs typeface="+mj-cs"/>
              </a:rPr>
              <a:t>ATTIVITA’ CON IL BEE-BOT</a:t>
            </a:r>
          </a:p>
        </p:txBody>
      </p:sp>
      <p:pic>
        <p:nvPicPr>
          <p:cNvPr id="7" name="MacOS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67225" y="3324225"/>
            <a:ext cx="2079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slide0014_image0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657600"/>
            <a:ext cx="6096000" cy="2996339"/>
          </a:xfrm>
          <a:prstGeom prst="rect">
            <a:avLst/>
          </a:prstGeom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2124075" y="188913"/>
            <a:ext cx="5400675" cy="120015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00B050"/>
                </a:solidFill>
                <a:latin typeface="Calibri" charset="0"/>
              </a:rPr>
              <a:t>I BAMBINI PRENDONO LE MISURE!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2124075" y="1700213"/>
            <a:ext cx="5400675" cy="52387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92D050"/>
                </a:solidFill>
                <a:latin typeface="Calibri" charset="0"/>
              </a:rPr>
              <a:t>QUANTO MISURA IL PASSO DI ZOE?</a:t>
            </a:r>
          </a:p>
        </p:txBody>
      </p:sp>
      <p:pic>
        <p:nvPicPr>
          <p:cNvPr id="5" name="Picture 2" descr="C:\Documents and Settings\Annassunta\Impostazioni locali\Temporary Internet Files\Content.IE5\ZPO7MW4O\MC90044190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916113"/>
            <a:ext cx="1247775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bee-bot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2205038"/>
            <a:ext cx="165893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umetto 3 8"/>
          <p:cNvSpPr/>
          <p:nvPr/>
        </p:nvSpPr>
        <p:spPr>
          <a:xfrm>
            <a:off x="5724525" y="5589588"/>
            <a:ext cx="3024188" cy="935037"/>
          </a:xfrm>
          <a:prstGeom prst="wedgeEllipseCallout">
            <a:avLst>
              <a:gd name="adj1" fmla="val -23593"/>
              <a:gd name="adj2" fmla="val -10190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FF0000"/>
                </a:solidFill>
              </a:rPr>
              <a:t>15 CENTIMETRI!</a:t>
            </a:r>
          </a:p>
        </p:txBody>
      </p:sp>
    </p:spTree>
  </p:cSld>
  <p:clrMapOvr>
    <a:masterClrMapping/>
  </p:clrMapOvr>
  <p:transition spd="slow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2411413" y="188913"/>
            <a:ext cx="4897437" cy="120015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00B050"/>
                </a:solidFill>
                <a:latin typeface="Calibri" charset="0"/>
              </a:rPr>
              <a:t>I BAMBINI REALIZZANO I MONDI PER ZOE</a:t>
            </a:r>
          </a:p>
        </p:txBody>
      </p:sp>
      <p:pic>
        <p:nvPicPr>
          <p:cNvPr id="10" name="Immagine 9" descr="slide0012_image0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7620000" cy="43180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619250" y="188913"/>
            <a:ext cx="6265863" cy="120015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00B050"/>
                </a:solidFill>
                <a:latin typeface="Calibri" charset="0"/>
              </a:rPr>
              <a:t>I BAMBINI SPERIMENTANO CON ZOE I PERCORSI NEI MONDI</a:t>
            </a:r>
          </a:p>
        </p:txBody>
      </p:sp>
      <p:pic>
        <p:nvPicPr>
          <p:cNvPr id="7" name="Immagine 6" descr="CIMG528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5685962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CIMG528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743325"/>
            <a:ext cx="467201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5500688" y="5857875"/>
            <a:ext cx="2928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4400">
                <a:solidFill>
                  <a:srgbClr val="77933C"/>
                </a:solidFill>
              </a:rPr>
              <a:t>CIAO ZOE</a:t>
            </a:r>
          </a:p>
        </p:txBody>
      </p:sp>
    </p:spTree>
  </p:cSld>
  <p:clrMapOvr>
    <a:masterClrMapping/>
  </p:clrMapOvr>
  <p:transition spd="slow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ee-bo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429000" y="2597150"/>
            <a:ext cx="1770063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cap="flat">
            <a:solidFill>
              <a:srgbClr val="98B954"/>
            </a:solidFill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it-IT" b="1" dirty="0">
                <a:solidFill>
                  <a:srgbClr val="00B050"/>
                </a:solidFill>
                <a:ea typeface="+mj-ea"/>
                <a:cs typeface="+mj-cs"/>
              </a:rPr>
              <a:t>OBIETTIVI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468313" y="1700213"/>
            <a:ext cx="8280400" cy="4970462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Ø"/>
              <a:defRPr/>
            </a:pPr>
            <a:r>
              <a:rPr lang="it-IT" sz="2300" b="1" dirty="0">
                <a:solidFill>
                  <a:srgbClr val="00B050"/>
                </a:solidFill>
                <a:latin typeface="Calibri" charset="0"/>
              </a:rPr>
              <a:t>Conoscere l’artefatto: Bee-bot;</a:t>
            </a:r>
          </a:p>
          <a:p>
            <a:pPr>
              <a:buFont typeface="Wingdings" charset="2"/>
              <a:buChar char="Ø"/>
              <a:defRPr/>
            </a:pPr>
            <a:r>
              <a:rPr lang="it-IT" sz="2300" b="1" dirty="0">
                <a:solidFill>
                  <a:srgbClr val="00B050"/>
                </a:solidFill>
                <a:latin typeface="Calibri" charset="0"/>
              </a:rPr>
              <a:t>Osservare, descrivere l’artefatto e formulare ipotesi:</a:t>
            </a:r>
          </a:p>
          <a:p>
            <a:pPr lvl="1">
              <a:buFont typeface="Wingdings" charset="2"/>
              <a:buChar char="ü"/>
              <a:defRPr/>
            </a:pPr>
            <a:r>
              <a:rPr lang="it-IT" sz="2300" b="1" i="1" dirty="0">
                <a:solidFill>
                  <a:srgbClr val="00B050"/>
                </a:solidFill>
                <a:latin typeface="Calibri" charset="0"/>
              </a:rPr>
              <a:t>Cos’è?</a:t>
            </a:r>
          </a:p>
          <a:p>
            <a:pPr lvl="1">
              <a:buFont typeface="Wingdings" charset="2"/>
              <a:buChar char="ü"/>
              <a:defRPr/>
            </a:pPr>
            <a:r>
              <a:rPr lang="it-IT" sz="2300" b="1" i="1" dirty="0">
                <a:solidFill>
                  <a:srgbClr val="00B050"/>
                </a:solidFill>
                <a:latin typeface="Calibri" charset="0"/>
              </a:rPr>
              <a:t>Com’è fatto?</a:t>
            </a:r>
          </a:p>
          <a:p>
            <a:pPr lvl="1">
              <a:buFont typeface="Wingdings" charset="2"/>
              <a:buChar char="ü"/>
              <a:defRPr/>
            </a:pPr>
            <a:r>
              <a:rPr lang="it-IT" sz="2300" b="1" i="1" dirty="0">
                <a:solidFill>
                  <a:srgbClr val="00B050"/>
                </a:solidFill>
                <a:latin typeface="Calibri" charset="0"/>
              </a:rPr>
              <a:t>Cosa fa?</a:t>
            </a:r>
          </a:p>
          <a:p>
            <a:pPr lvl="1">
              <a:buFont typeface="Wingdings" charset="2"/>
              <a:buChar char="ü"/>
              <a:defRPr/>
            </a:pPr>
            <a:r>
              <a:rPr lang="it-IT" sz="2300" b="1" i="1" dirty="0">
                <a:solidFill>
                  <a:srgbClr val="00B050"/>
                </a:solidFill>
                <a:latin typeface="Calibri" charset="0"/>
              </a:rPr>
              <a:t>Perché lo fa?</a:t>
            </a:r>
          </a:p>
          <a:p>
            <a:pPr>
              <a:buFont typeface="Wingdings" charset="2"/>
              <a:buChar char="Ø"/>
              <a:defRPr/>
            </a:pPr>
            <a:r>
              <a:rPr lang="it-IT" sz="2300" b="1" dirty="0">
                <a:solidFill>
                  <a:srgbClr val="00B050"/>
                </a:solidFill>
                <a:latin typeface="Calibri" charset="0"/>
              </a:rPr>
              <a:t>Formulare e verificare ipotesi sul funzionamento dell’artefatto.</a:t>
            </a:r>
          </a:p>
          <a:p>
            <a:pPr>
              <a:buFont typeface="Wingdings" charset="2"/>
              <a:buChar char="Ø"/>
              <a:defRPr/>
            </a:pPr>
            <a:r>
              <a:rPr lang="it-IT" sz="2300" b="1" dirty="0">
                <a:solidFill>
                  <a:srgbClr val="00B050"/>
                </a:solidFill>
                <a:latin typeface="Calibri" charset="0"/>
              </a:rPr>
              <a:t>Localizzare oggetti in uno spazio.</a:t>
            </a:r>
          </a:p>
          <a:p>
            <a:pPr>
              <a:buFont typeface="Wingdings" charset="2"/>
              <a:buChar char="Ø"/>
              <a:defRPr/>
            </a:pPr>
            <a:r>
              <a:rPr lang="it-IT" sz="2300" b="1" dirty="0">
                <a:solidFill>
                  <a:srgbClr val="00B050"/>
                </a:solidFill>
                <a:latin typeface="Calibri" charset="0"/>
              </a:rPr>
              <a:t>Orientarsi nello spazio secondo indicazioni: visualizzare  e progettare percorsi nello spazio.</a:t>
            </a:r>
          </a:p>
          <a:p>
            <a:pPr>
              <a:buFont typeface="Wingdings" charset="2"/>
              <a:buChar char="Ø"/>
              <a:defRPr/>
            </a:pPr>
            <a:r>
              <a:rPr lang="it-IT" sz="2300" b="1" dirty="0">
                <a:solidFill>
                  <a:srgbClr val="00B050"/>
                </a:solidFill>
                <a:latin typeface="Calibri" charset="0"/>
              </a:rPr>
              <a:t>Orientare oggetti nello spazio secondo indicazioni.</a:t>
            </a:r>
          </a:p>
          <a:p>
            <a:pPr>
              <a:buFont typeface="Wingdings" charset="2"/>
              <a:buChar char="Ø"/>
              <a:defRPr/>
            </a:pPr>
            <a:r>
              <a:rPr lang="it-IT" sz="2300" b="1" dirty="0">
                <a:solidFill>
                  <a:srgbClr val="00B050"/>
                </a:solidFill>
                <a:latin typeface="Calibri" charset="0"/>
              </a:rPr>
              <a:t>Fornire indicazioni per effettuare percorsi sul piano quadrettato (cartesiano).</a:t>
            </a:r>
          </a:p>
          <a:p>
            <a:pPr>
              <a:defRPr/>
            </a:pPr>
            <a:endParaRPr lang="it-IT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slow" advTm="2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4751387" cy="1296988"/>
          </a:xfr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cap="flat">
            <a:solidFill>
              <a:srgbClr val="98B954"/>
            </a:solidFill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it-IT" sz="4000" b="1" dirty="0">
                <a:solidFill>
                  <a:srgbClr val="00B050"/>
                </a:solidFill>
                <a:ea typeface="+mj-ea"/>
                <a:cs typeface="+mj-cs"/>
              </a:rPr>
              <a:t>LETTERA DELLO SCIENZIATO</a:t>
            </a:r>
          </a:p>
        </p:txBody>
      </p:sp>
      <p:pic>
        <p:nvPicPr>
          <p:cNvPr id="4100" name="Picture 2" descr="C:\Documents and Settings\Annassunta\Impostazioni locali\Temporary Internet Files\Content.IE5\ZPO7MW4O\MC90044190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284538"/>
            <a:ext cx="2405062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C:\Documents and Settings\Annassunta\Impostazioni locali\Temporary Internet Files\Content.IE5\ZPO7MW4O\MC90044190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005263"/>
            <a:ext cx="186372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C:\Documents and Settings\Annassunta\Impostazioni locali\Temporary Internet Files\Content.IE5\ZPO7MW4O\MC90044190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8838" y="4772025"/>
            <a:ext cx="124777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" descr="C:\Documents and Settings\Annassunta\Impostazioni locali\Temporary Internet Files\Content.IE5\ZPO7MW4O\MC90044190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4149725"/>
            <a:ext cx="124777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" descr="C:\Documents and Settings\Annassunta\Impostazioni locali\Temporary Internet Files\Content.IE5\ZPO7MW4O\MC90044190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213100"/>
            <a:ext cx="2016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 descr="slide0003_image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57200"/>
            <a:ext cx="2537872" cy="2596551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cap="flat">
            <a:solidFill>
              <a:srgbClr val="98B954"/>
            </a:solidFill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it-IT" b="1" dirty="0">
                <a:solidFill>
                  <a:srgbClr val="00B050"/>
                </a:solidFill>
                <a:ea typeface="+mj-ea"/>
                <a:cs typeface="+mj-cs"/>
              </a:rPr>
              <a:t>DARE UN NOME ALL’APE ROBOT</a:t>
            </a:r>
          </a:p>
        </p:txBody>
      </p:sp>
      <p:pic>
        <p:nvPicPr>
          <p:cNvPr id="5125" name="Picture 2" descr="C:\Documents and Settings\Annassunta\Impostazioni locali\Temporary Internet Files\Content.IE5\TPQJM0LO\MC90019925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4941888"/>
            <a:ext cx="10287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slide0004_image0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79" y="1936630"/>
            <a:ext cx="7263442" cy="298474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835150" y="260350"/>
            <a:ext cx="5111750" cy="936625"/>
          </a:xfr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cap="flat">
            <a:solidFill>
              <a:srgbClr val="98B954"/>
            </a:solidFill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it-IT" dirty="0">
                <a:solidFill>
                  <a:srgbClr val="00B050"/>
                </a:solidFill>
                <a:ea typeface="+mj-ea"/>
                <a:cs typeface="+mj-cs"/>
              </a:rPr>
              <a:t>COS’E’?</a:t>
            </a:r>
          </a:p>
        </p:txBody>
      </p:sp>
      <p:sp>
        <p:nvSpPr>
          <p:cNvPr id="5" name="Fumetto 3 4"/>
          <p:cNvSpPr/>
          <p:nvPr/>
        </p:nvSpPr>
        <p:spPr>
          <a:xfrm>
            <a:off x="5724525" y="1989138"/>
            <a:ext cx="2663825" cy="1223962"/>
          </a:xfrm>
          <a:prstGeom prst="wedgeEllipseCallout">
            <a:avLst>
              <a:gd name="adj1" fmla="val -11870"/>
              <a:gd name="adj2" fmla="val 87399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sz="2800" dirty="0">
                <a:solidFill>
                  <a:schemeClr val="accent1"/>
                </a:solidFill>
              </a:rPr>
              <a:t>E’ UN’APE ROBOT!</a:t>
            </a:r>
          </a:p>
        </p:txBody>
      </p:sp>
      <p:pic>
        <p:nvPicPr>
          <p:cNvPr id="8" name="Immagine 7" descr="slide0005_image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810000"/>
            <a:ext cx="4778433" cy="2707495"/>
          </a:xfrm>
          <a:prstGeom prst="rect">
            <a:avLst/>
          </a:prstGeom>
        </p:spPr>
      </p:pic>
      <p:pic>
        <p:nvPicPr>
          <p:cNvPr id="7" name="Immagine 6" descr="slide0005_image0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40976"/>
            <a:ext cx="4800600" cy="2709248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slide0007_image0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524000"/>
            <a:ext cx="4040909" cy="2286000"/>
          </a:xfrm>
          <a:prstGeom prst="rect">
            <a:avLst/>
          </a:prstGeom>
        </p:spPr>
      </p:pic>
      <p:pic>
        <p:nvPicPr>
          <p:cNvPr id="14" name="Immagine 13" descr="slide0007_image0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62400"/>
            <a:ext cx="4038600" cy="2279209"/>
          </a:xfrm>
          <a:prstGeom prst="rect">
            <a:avLst/>
          </a:prstGeom>
        </p:spPr>
      </p:pic>
      <p:pic>
        <p:nvPicPr>
          <p:cNvPr id="13" name="Immagine 12" descr="slide0007_image0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667000"/>
            <a:ext cx="3844906" cy="2807898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 bwMode="auto">
          <a:xfrm>
            <a:off x="1187450" y="260350"/>
            <a:ext cx="6408738" cy="1008063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sz="4400" dirty="0">
                <a:solidFill>
                  <a:srgbClr val="00B050"/>
                </a:solidFill>
                <a:latin typeface="Calibri" charset="0"/>
              </a:rPr>
              <a:t>COME E’ FATTO?</a:t>
            </a:r>
          </a:p>
        </p:txBody>
      </p:sp>
      <p:sp>
        <p:nvSpPr>
          <p:cNvPr id="6" name="Fumetto 3 5"/>
          <p:cNvSpPr/>
          <p:nvPr/>
        </p:nvSpPr>
        <p:spPr>
          <a:xfrm>
            <a:off x="0" y="1357313"/>
            <a:ext cx="2305050" cy="792162"/>
          </a:xfrm>
          <a:prstGeom prst="wedgeEllipseCallout">
            <a:avLst>
              <a:gd name="adj1" fmla="val 14106"/>
              <a:gd name="adj2" fmla="val 16993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b="1" dirty="0">
                <a:solidFill>
                  <a:schemeClr val="accent1"/>
                </a:solidFill>
              </a:rPr>
              <a:t>E’ DI PLASTICA DURA!</a:t>
            </a:r>
          </a:p>
        </p:txBody>
      </p:sp>
      <p:sp>
        <p:nvSpPr>
          <p:cNvPr id="7" name="Fumetto 3 6"/>
          <p:cNvSpPr/>
          <p:nvPr/>
        </p:nvSpPr>
        <p:spPr>
          <a:xfrm>
            <a:off x="0" y="5661025"/>
            <a:ext cx="2520950" cy="955675"/>
          </a:xfrm>
          <a:prstGeom prst="wedgeEllipseCallout">
            <a:avLst>
              <a:gd name="adj1" fmla="val 31019"/>
              <a:gd name="adj2" fmla="val -13637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sz="2000" b="1" dirty="0">
                <a:solidFill>
                  <a:schemeClr val="accent1"/>
                </a:solidFill>
              </a:rPr>
              <a:t>HA DUE OCCHI E UNA BOCCA!</a:t>
            </a:r>
          </a:p>
        </p:txBody>
      </p:sp>
      <p:sp>
        <p:nvSpPr>
          <p:cNvPr id="8" name="Fumetto 3 7"/>
          <p:cNvSpPr/>
          <p:nvPr/>
        </p:nvSpPr>
        <p:spPr>
          <a:xfrm>
            <a:off x="4787900" y="3429000"/>
            <a:ext cx="2663825" cy="720725"/>
          </a:xfrm>
          <a:prstGeom prst="wedgeEllipseCallout">
            <a:avLst>
              <a:gd name="adj1" fmla="val 16730"/>
              <a:gd name="adj2" fmla="val -159329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sz="2000" b="1" dirty="0">
                <a:solidFill>
                  <a:schemeClr val="accent1"/>
                </a:solidFill>
              </a:rPr>
              <a:t>HA DEI PULSANTI!</a:t>
            </a:r>
          </a:p>
        </p:txBody>
      </p:sp>
      <p:sp>
        <p:nvSpPr>
          <p:cNvPr id="9" name="Fumetto 3 8"/>
          <p:cNvSpPr/>
          <p:nvPr/>
        </p:nvSpPr>
        <p:spPr>
          <a:xfrm>
            <a:off x="2700338" y="5661025"/>
            <a:ext cx="2663825" cy="1008063"/>
          </a:xfrm>
          <a:prstGeom prst="wedgeEllipseCallout">
            <a:avLst>
              <a:gd name="adj1" fmla="val 65091"/>
              <a:gd name="adj2" fmla="val -6312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sz="2000" b="1" dirty="0">
                <a:solidFill>
                  <a:schemeClr val="accent1"/>
                </a:solidFill>
              </a:rPr>
              <a:t>CI SI POSSONO METTERE LE PILE!</a:t>
            </a:r>
          </a:p>
        </p:txBody>
      </p:sp>
      <p:sp>
        <p:nvSpPr>
          <p:cNvPr id="10" name="Fumetto 3 9"/>
          <p:cNvSpPr/>
          <p:nvPr/>
        </p:nvSpPr>
        <p:spPr>
          <a:xfrm>
            <a:off x="6286500" y="714375"/>
            <a:ext cx="2663825" cy="720725"/>
          </a:xfrm>
          <a:prstGeom prst="wedgeEllipseCallout">
            <a:avLst>
              <a:gd name="adj1" fmla="val 2472"/>
              <a:gd name="adj2" fmla="val 11588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sz="2000" b="1" dirty="0">
                <a:solidFill>
                  <a:schemeClr val="accent1"/>
                </a:solidFill>
              </a:rPr>
              <a:t>HA UN GANCETTO!</a:t>
            </a:r>
          </a:p>
        </p:txBody>
      </p:sp>
      <p:sp>
        <p:nvSpPr>
          <p:cNvPr id="11" name="Fumetto 3 10"/>
          <p:cNvSpPr/>
          <p:nvPr/>
        </p:nvSpPr>
        <p:spPr>
          <a:xfrm>
            <a:off x="2214563" y="1643063"/>
            <a:ext cx="2357437" cy="785812"/>
          </a:xfrm>
          <a:prstGeom prst="wedgeEllipseCallout">
            <a:avLst>
              <a:gd name="adj1" fmla="val -3501"/>
              <a:gd name="adj2" fmla="val 11959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sz="2000" b="1" dirty="0">
                <a:solidFill>
                  <a:schemeClr val="accent1"/>
                </a:solidFill>
              </a:rPr>
              <a:t>E’ GIALLA E NERA!</a:t>
            </a:r>
          </a:p>
        </p:txBody>
      </p:sp>
    </p:spTree>
  </p:cSld>
  <p:clrMapOvr>
    <a:masterClrMapping/>
  </p:clrMapOvr>
  <p:transition spd="slow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 bwMode="auto">
          <a:xfrm>
            <a:off x="1116013" y="404813"/>
            <a:ext cx="6985000" cy="93662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sz="4400" b="1" dirty="0">
                <a:solidFill>
                  <a:srgbClr val="00B050"/>
                </a:solidFill>
                <a:latin typeface="Calibri" charset="0"/>
              </a:rPr>
              <a:t>…IPOTESI DEI BAMBINI</a:t>
            </a:r>
          </a:p>
        </p:txBody>
      </p:sp>
      <p:pic>
        <p:nvPicPr>
          <p:cNvPr id="7" name="Immagine 6" descr="slide0008_image0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36" y="1828800"/>
            <a:ext cx="8194327" cy="4637989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 descr="slide0009_image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01" y="3733800"/>
            <a:ext cx="4117199" cy="2331720"/>
          </a:xfrm>
          <a:prstGeom prst="rect">
            <a:avLst/>
          </a:prstGeom>
        </p:spPr>
      </p:pic>
      <p:pic>
        <p:nvPicPr>
          <p:cNvPr id="28" name="Immagine 27" descr="slide0009_image0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810000"/>
            <a:ext cx="4078407" cy="2309553"/>
          </a:xfrm>
          <a:prstGeom prst="rect">
            <a:avLst/>
          </a:prstGeom>
        </p:spPr>
      </p:pic>
      <p:pic>
        <p:nvPicPr>
          <p:cNvPr id="27" name="Immagine 26" descr="slide0009_image0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90600"/>
            <a:ext cx="4343400" cy="2457124"/>
          </a:xfrm>
          <a:prstGeom prst="rect">
            <a:avLst/>
          </a:prstGeom>
        </p:spPr>
      </p:pic>
      <p:pic>
        <p:nvPicPr>
          <p:cNvPr id="9220" name="Immagine 23" descr="SAM_013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981075"/>
            <a:ext cx="41910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1258888" y="188913"/>
            <a:ext cx="6553200" cy="58420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3200" dirty="0">
                <a:solidFill>
                  <a:srgbClr val="00B050"/>
                </a:solidFill>
                <a:latin typeface="Calibri" charset="0"/>
              </a:rPr>
              <a:t>I BAMBINI LEGGONO LE LORO IPOTESI</a:t>
            </a:r>
          </a:p>
        </p:txBody>
      </p:sp>
      <p:pic>
        <p:nvPicPr>
          <p:cNvPr id="6" name="Picture 2" descr="C:\Documents and Settings\Annassunta\Impostazioni locali\Temporary Internet Files\Content.IE5\ZPO7MW4O\MC900441902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2492375"/>
            <a:ext cx="124777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544888" y="4365625"/>
            <a:ext cx="863600" cy="36830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rgbClr val="00B050"/>
                </a:solidFill>
                <a:latin typeface="Calibri" charset="0"/>
              </a:rPr>
              <a:t>CLEAR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4140200" y="1989138"/>
            <a:ext cx="863600" cy="36830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rgbClr val="00B050"/>
                </a:solidFill>
                <a:latin typeface="Calibri" charset="0"/>
              </a:rPr>
              <a:t>GO</a:t>
            </a:r>
          </a:p>
        </p:txBody>
      </p:sp>
      <p:grpSp>
        <p:nvGrpSpPr>
          <p:cNvPr id="2" name="Gruppo 18"/>
          <p:cNvGrpSpPr>
            <a:grpSpLocks/>
          </p:cNvGrpSpPr>
          <p:nvPr/>
        </p:nvGrpSpPr>
        <p:grpSpPr bwMode="auto">
          <a:xfrm>
            <a:off x="3276600" y="3716338"/>
            <a:ext cx="863600" cy="369887"/>
            <a:chOff x="2672082" y="3545306"/>
            <a:chExt cx="864096" cy="369332"/>
          </a:xfrm>
        </p:grpSpPr>
        <p:sp>
          <p:nvSpPr>
            <p:cNvPr id="10" name="CasellaDiTesto 9"/>
            <p:cNvSpPr txBox="1">
              <a:spLocks noChangeArrowheads="1"/>
            </p:cNvSpPr>
            <p:nvPr/>
          </p:nvSpPr>
          <p:spPr bwMode="auto">
            <a:xfrm>
              <a:off x="2672082" y="3545306"/>
              <a:ext cx="864096" cy="369332"/>
            </a:xfrm>
            <a:prstGeom prst="rect">
              <a:avLst/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it-IT" b="1" dirty="0">
                <a:solidFill>
                  <a:srgbClr val="00B050"/>
                </a:solidFill>
                <a:latin typeface="Calibri" charset="0"/>
              </a:endParaRPr>
            </a:p>
          </p:txBody>
        </p:sp>
        <p:sp>
          <p:nvSpPr>
            <p:cNvPr id="11" name="Freccia a destra 10"/>
            <p:cNvSpPr/>
            <p:nvPr/>
          </p:nvSpPr>
          <p:spPr>
            <a:xfrm>
              <a:off x="2843630" y="3572253"/>
              <a:ext cx="503527" cy="28849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it-IT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uppo 19"/>
          <p:cNvGrpSpPr>
            <a:grpSpLocks/>
          </p:cNvGrpSpPr>
          <p:nvPr/>
        </p:nvGrpSpPr>
        <p:grpSpPr bwMode="auto">
          <a:xfrm>
            <a:off x="5148263" y="3789363"/>
            <a:ext cx="863600" cy="368300"/>
            <a:chOff x="5076056" y="3595075"/>
            <a:chExt cx="864096" cy="369332"/>
          </a:xfrm>
        </p:grpSpPr>
        <p:sp>
          <p:nvSpPr>
            <p:cNvPr id="12" name="CasellaDiTesto 11"/>
            <p:cNvSpPr txBox="1">
              <a:spLocks noChangeArrowheads="1"/>
            </p:cNvSpPr>
            <p:nvPr/>
          </p:nvSpPr>
          <p:spPr bwMode="auto">
            <a:xfrm>
              <a:off x="5076056" y="3595075"/>
              <a:ext cx="864096" cy="369332"/>
            </a:xfrm>
            <a:prstGeom prst="rect">
              <a:avLst/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it-IT" b="1" dirty="0">
                <a:solidFill>
                  <a:srgbClr val="00B050"/>
                </a:solidFill>
                <a:latin typeface="Calibri" charset="0"/>
              </a:endParaRPr>
            </a:p>
          </p:txBody>
        </p:sp>
        <p:sp>
          <p:nvSpPr>
            <p:cNvPr id="13" name="Freccia a destra 12"/>
            <p:cNvSpPr/>
            <p:nvPr/>
          </p:nvSpPr>
          <p:spPr>
            <a:xfrm flipH="1">
              <a:off x="5220601" y="3644425"/>
              <a:ext cx="503527" cy="276999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it-IT" dirty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4683125" y="4365625"/>
            <a:ext cx="863600" cy="36830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rgbClr val="00B050"/>
                </a:solidFill>
                <a:latin typeface="Calibri" charset="0"/>
              </a:rPr>
              <a:t>PAUSE</a:t>
            </a:r>
          </a:p>
        </p:txBody>
      </p:sp>
      <p:grpSp>
        <p:nvGrpSpPr>
          <p:cNvPr id="4" name="Gruppo 21"/>
          <p:cNvGrpSpPr>
            <a:grpSpLocks/>
          </p:cNvGrpSpPr>
          <p:nvPr/>
        </p:nvGrpSpPr>
        <p:grpSpPr bwMode="auto">
          <a:xfrm>
            <a:off x="5580063" y="2565400"/>
            <a:ext cx="369887" cy="863600"/>
            <a:chOff x="5220072" y="2564904"/>
            <a:chExt cx="369332" cy="864096"/>
          </a:xfrm>
        </p:grpSpPr>
        <p:sp>
          <p:nvSpPr>
            <p:cNvPr id="14" name="CasellaDiTesto 13"/>
            <p:cNvSpPr txBox="1">
              <a:spLocks noChangeArrowheads="1"/>
            </p:cNvSpPr>
            <p:nvPr/>
          </p:nvSpPr>
          <p:spPr bwMode="auto">
            <a:xfrm rot="-5400000">
              <a:off x="4972690" y="2812285"/>
              <a:ext cx="864096" cy="369332"/>
            </a:xfrm>
            <a:prstGeom prst="rect">
              <a:avLst/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it-IT" b="1" dirty="0">
                <a:solidFill>
                  <a:srgbClr val="00B050"/>
                </a:solidFill>
                <a:latin typeface="Calibri" charset="0"/>
              </a:endParaRPr>
            </a:p>
          </p:txBody>
        </p:sp>
        <p:sp>
          <p:nvSpPr>
            <p:cNvPr id="17" name="Freccia a destra 16"/>
            <p:cNvSpPr/>
            <p:nvPr/>
          </p:nvSpPr>
          <p:spPr>
            <a:xfrm rot="5400000" flipH="1">
              <a:off x="5151389" y="2866991"/>
              <a:ext cx="503526" cy="277395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it-IT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uppo 20"/>
          <p:cNvGrpSpPr>
            <a:grpSpLocks/>
          </p:cNvGrpSpPr>
          <p:nvPr/>
        </p:nvGrpSpPr>
        <p:grpSpPr bwMode="auto">
          <a:xfrm>
            <a:off x="3419475" y="2565400"/>
            <a:ext cx="369888" cy="863600"/>
            <a:chOff x="3131840" y="2564904"/>
            <a:chExt cx="369332" cy="864096"/>
          </a:xfrm>
        </p:grpSpPr>
        <p:sp>
          <p:nvSpPr>
            <p:cNvPr id="16" name="CasellaDiTesto 15"/>
            <p:cNvSpPr txBox="1">
              <a:spLocks noChangeArrowheads="1"/>
            </p:cNvSpPr>
            <p:nvPr/>
          </p:nvSpPr>
          <p:spPr bwMode="auto">
            <a:xfrm rot="-5400000">
              <a:off x="2884458" y="2812286"/>
              <a:ext cx="864096" cy="369332"/>
            </a:xfrm>
            <a:prstGeom prst="rect">
              <a:avLst/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it-IT" b="1" dirty="0">
                <a:solidFill>
                  <a:srgbClr val="00B050"/>
                </a:solidFill>
                <a:latin typeface="Calibri" charset="0"/>
              </a:endParaRPr>
            </a:p>
          </p:txBody>
        </p:sp>
        <p:sp>
          <p:nvSpPr>
            <p:cNvPr id="18" name="Freccia a destra 17"/>
            <p:cNvSpPr/>
            <p:nvPr/>
          </p:nvSpPr>
          <p:spPr>
            <a:xfrm rot="16200000" flipH="1">
              <a:off x="3090104" y="2849519"/>
              <a:ext cx="503527" cy="277394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it-IT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Fumetto 3 22"/>
          <p:cNvSpPr/>
          <p:nvPr/>
        </p:nvSpPr>
        <p:spPr>
          <a:xfrm>
            <a:off x="714375" y="785813"/>
            <a:ext cx="3786188" cy="877887"/>
          </a:xfrm>
          <a:prstGeom prst="wedgeEllipseCallout">
            <a:avLst>
              <a:gd name="adj1" fmla="val -23820"/>
              <a:gd name="adj2" fmla="val 10070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sz="1600" b="1">
                <a:solidFill>
                  <a:schemeClr val="accent1"/>
                </a:solidFill>
              </a:rPr>
              <a:t>CON LE FRECCE POTREBBE ANDARE AVANTI, INDIETRO, A DESTRA E A SINISTRA…</a:t>
            </a:r>
          </a:p>
        </p:txBody>
      </p:sp>
      <p:sp>
        <p:nvSpPr>
          <p:cNvPr id="24" name="Fumetto 3 23"/>
          <p:cNvSpPr/>
          <p:nvPr/>
        </p:nvSpPr>
        <p:spPr>
          <a:xfrm>
            <a:off x="6300788" y="5516563"/>
            <a:ext cx="2663825" cy="720725"/>
          </a:xfrm>
          <a:prstGeom prst="wedgeEllipseCallout">
            <a:avLst>
              <a:gd name="adj1" fmla="val -35790"/>
              <a:gd name="adj2" fmla="val -8429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sz="2000" b="1" dirty="0">
                <a:solidFill>
                  <a:schemeClr val="accent1"/>
                </a:solidFill>
              </a:rPr>
              <a:t>POTREBBE PARLARE…</a:t>
            </a:r>
          </a:p>
        </p:txBody>
      </p:sp>
      <p:sp>
        <p:nvSpPr>
          <p:cNvPr id="25" name="Fumetto 3 24"/>
          <p:cNvSpPr/>
          <p:nvPr/>
        </p:nvSpPr>
        <p:spPr>
          <a:xfrm>
            <a:off x="6000750" y="3000375"/>
            <a:ext cx="2806700" cy="928688"/>
          </a:xfrm>
          <a:prstGeom prst="wedgeEllipseCallout">
            <a:avLst>
              <a:gd name="adj1" fmla="val -5216"/>
              <a:gd name="adj2" fmla="val -10701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sz="1600" b="1" dirty="0">
                <a:solidFill>
                  <a:schemeClr val="accent1"/>
                </a:solidFill>
              </a:rPr>
              <a:t>POTREBBE CURVARE, FERMARSI E TRAINARE…</a:t>
            </a:r>
          </a:p>
        </p:txBody>
      </p:sp>
      <p:sp>
        <p:nvSpPr>
          <p:cNvPr id="26" name="Fumetto 3 25"/>
          <p:cNvSpPr/>
          <p:nvPr/>
        </p:nvSpPr>
        <p:spPr>
          <a:xfrm>
            <a:off x="228600" y="5715000"/>
            <a:ext cx="3429000" cy="1000125"/>
          </a:xfrm>
          <a:prstGeom prst="wedgeEllipseCallout">
            <a:avLst>
              <a:gd name="adj1" fmla="val 9748"/>
              <a:gd name="adj2" fmla="val -85699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b="1" dirty="0">
                <a:solidFill>
                  <a:schemeClr val="accent1"/>
                </a:solidFill>
              </a:rPr>
              <a:t>POTREBBE MUOVERSI DA TUTTI I LATI E FARE RUMORE…</a:t>
            </a:r>
          </a:p>
        </p:txBody>
      </p:sp>
    </p:spTree>
  </p:cSld>
  <p:clrMapOvr>
    <a:masterClrMapping/>
  </p:clrMapOvr>
  <p:transition spd="slow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00"/>
                            </p:stCondLst>
                            <p:childTnLst>
                              <p:par>
                                <p:cTn id="6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00"/>
                            </p:stCondLst>
                            <p:childTnLst>
                              <p:par>
                                <p:cTn id="6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700"/>
                            </p:stCondLst>
                            <p:childTnLst>
                              <p:par>
                                <p:cTn id="7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700"/>
                            </p:stCondLst>
                            <p:childTnLst>
                              <p:par>
                                <p:cTn id="8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7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5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468313" y="620713"/>
            <a:ext cx="8496300" cy="52387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00B050"/>
                </a:solidFill>
                <a:latin typeface="Calibri" charset="0"/>
              </a:rPr>
              <a:t> </a:t>
            </a:r>
            <a:r>
              <a:rPr lang="it-IT" sz="2800" b="1" dirty="0">
                <a:solidFill>
                  <a:srgbClr val="00B050"/>
                </a:solidFill>
                <a:latin typeface="Calibri" charset="0"/>
              </a:rPr>
              <a:t>I BAMBINI DISEGNANO LA LORO NUOVA “COMPAGNA”</a:t>
            </a:r>
          </a:p>
        </p:txBody>
      </p:sp>
      <p:pic>
        <p:nvPicPr>
          <p:cNvPr id="5" name="Immagine 4" descr="slide0010_image0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653465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251</Words>
  <Application>Microsoft Office PowerPoint</Application>
  <PresentationFormat>Presentazione su schermo (4:3)</PresentationFormat>
  <Paragraphs>44</Paragraphs>
  <Slides>13</Slides>
  <Notes>0</Notes>
  <HiddenSlides>0</HiddenSlides>
  <MMClips>1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PROGETTO  “GeoGiocando” Percorso “Spazio in gioco” ATTIVITA’ CON IL BEE-BOT</vt:lpstr>
      <vt:lpstr>OBIETTIVI</vt:lpstr>
      <vt:lpstr>LETTERA DELLO SCIENZIATO</vt:lpstr>
      <vt:lpstr>DARE UN NOME ALL’APE ROBOT</vt:lpstr>
      <vt:lpstr>COS’E’?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BEE-BOT</dc:title>
  <dc:creator> </dc:creator>
  <cp:lastModifiedBy>Roberta Gardosi</cp:lastModifiedBy>
  <cp:revision>58</cp:revision>
  <dcterms:created xsi:type="dcterms:W3CDTF">2015-07-05T13:28:52Z</dcterms:created>
  <dcterms:modified xsi:type="dcterms:W3CDTF">2015-07-05T14:05:26Z</dcterms:modified>
</cp:coreProperties>
</file>