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8"/>
  </p:notesMasterIdLst>
  <p:sldIdLst>
    <p:sldId id="256" r:id="rId2"/>
    <p:sldId id="272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4200" autoAdjust="0"/>
  </p:normalViewPr>
  <p:slideViewPr>
    <p:cSldViewPr>
      <p:cViewPr>
        <p:scale>
          <a:sx n="150" d="100"/>
          <a:sy n="150" d="100"/>
        </p:scale>
        <p:origin x="-125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23AC-E178-4870-82B7-125DADBC4A43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C43B8-47B0-42D0-9A78-F9BC4068A7F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64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08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56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74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29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8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C43B8-47B0-42D0-9A78-F9BC4068A7F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3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spd="slow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24-06-2015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3" cy="2283007"/>
          </a:xfrm>
        </p:spPr>
        <p:txBody>
          <a:bodyPr>
            <a:noAutofit/>
          </a:bodyPr>
          <a:lstStyle/>
          <a:p>
            <a:r>
              <a:rPr lang="it-IT" sz="3200" dirty="0" smtClean="0"/>
              <a:t>Scuola dell’Infanzia I.  C. ‘</a:t>
            </a:r>
            <a:r>
              <a:rPr lang="it-IT" sz="3200" dirty="0" err="1" smtClean="0"/>
              <a:t>G.Marconi</a:t>
            </a:r>
            <a:r>
              <a:rPr lang="it-IT" sz="3200" dirty="0" smtClean="0"/>
              <a:t>’ </a:t>
            </a:r>
            <a:br>
              <a:rPr lang="it-IT" sz="3200" dirty="0" smtClean="0"/>
            </a:br>
            <a:r>
              <a:rPr lang="it-IT" sz="3200" dirty="0" err="1" smtClean="0"/>
              <a:t>a.s.</a:t>
            </a:r>
            <a:r>
              <a:rPr lang="it-IT" sz="3200" dirty="0" smtClean="0"/>
              <a:t> 2014/2015 </a:t>
            </a:r>
            <a:br>
              <a:rPr lang="it-IT" sz="3200" dirty="0" smtClean="0"/>
            </a:br>
            <a:r>
              <a:rPr lang="it-IT" sz="3200" dirty="0" smtClean="0"/>
              <a:t>Progetto «From </a:t>
            </a:r>
            <a:r>
              <a:rPr lang="it-IT" sz="3200" dirty="0" err="1" smtClean="0"/>
              <a:t>England</a:t>
            </a:r>
            <a:r>
              <a:rPr lang="it-IT" sz="3200" dirty="0" smtClean="0"/>
              <a:t>»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7524" y="3657600"/>
            <a:ext cx="8568952" cy="1143000"/>
          </a:xfrm>
        </p:spPr>
        <p:txBody>
          <a:bodyPr>
            <a:noAutofit/>
          </a:bodyPr>
          <a:lstStyle/>
          <a:p>
            <a:r>
              <a:rPr lang="it-IT" sz="1200" dirty="0">
                <a:solidFill>
                  <a:schemeClr val="tx1"/>
                </a:solidFill>
              </a:rPr>
              <a:t> </a:t>
            </a:r>
          </a:p>
          <a:p>
            <a:r>
              <a:rPr lang="it-IT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APPROCCIO ALLA LINGUA </a:t>
            </a:r>
            <a:r>
              <a:rPr lang="it-IT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INGLESE</a:t>
            </a:r>
          </a:p>
          <a:p>
            <a:r>
              <a:rPr lang="it-IT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NELLA </a:t>
            </a:r>
            <a:r>
              <a:rPr lang="it-IT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SCUOLA DELL’ INFANZIA</a:t>
            </a:r>
          </a:p>
          <a:p>
            <a:r>
              <a:rPr lang="it-IT" sz="16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r>
              <a:rPr lang="it-IT" sz="16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PREMESSA</a:t>
            </a:r>
            <a:endParaRPr lang="it-IT" sz="1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sz="1200" dirty="0">
                <a:solidFill>
                  <a:schemeClr val="tx1"/>
                </a:solidFill>
              </a:rPr>
              <a:t>L’apprendimento di una seconda lingua non comporta un carico mentale, se si considera non come imposizione e memorizzazione di nozioni, ma come assimilazione spontanea di forme di comportamento comunicativo giocate dai bambini. Di conseguenza, l’elasticità socio-affettivo-cognitivo li rende più adattabili a varie situazioni di apprendimento e di accettazione delle differenze. I bambini  che si avvicinano con interesse alla seconda lingua, vivono una più chiara consapevolezza del valore del </a:t>
            </a:r>
            <a:r>
              <a:rPr lang="it-IT" sz="1200" dirty="0" smtClean="0">
                <a:solidFill>
                  <a:schemeClr val="tx1"/>
                </a:solidFill>
              </a:rPr>
              <a:t> fatto </a:t>
            </a:r>
            <a:r>
              <a:rPr lang="it-IT" sz="1200" dirty="0">
                <a:solidFill>
                  <a:schemeClr val="tx1"/>
                </a:solidFill>
              </a:rPr>
              <a:t>linguistico e comprendono meglio anche la natura, le dimensioni 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la dinamica della loro prima lingua.</a:t>
            </a:r>
          </a:p>
          <a:p>
            <a:r>
              <a:rPr lang="it-IT" sz="1200" dirty="0">
                <a:solidFill>
                  <a:schemeClr val="tx1"/>
                </a:solidFill>
              </a:rPr>
              <a:t> </a:t>
            </a:r>
            <a:endParaRPr lang="it-IT" sz="1200" dirty="0" smtClean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  <a:p>
            <a:endParaRPr lang="it-IT" sz="1200" dirty="0" smtClean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43122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runo\Desktop\Martina\DSCN62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the </a:t>
            </a:r>
            <a:r>
              <a:rPr lang="it-IT" dirty="0" err="1" smtClean="0"/>
              <a:t>butter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215995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runo\Desktop\Martina\DSCN6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the </a:t>
            </a:r>
            <a:r>
              <a:rPr lang="it-IT" dirty="0" err="1" smtClean="0"/>
              <a:t>flour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2240662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Bruno\Desktop\Martina\DSCN6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stir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375429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Bruno\Desktop\Martina\DSCN6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err="1" smtClean="0"/>
              <a:t>We</a:t>
            </a:r>
            <a:r>
              <a:rPr lang="it-IT" sz="4400" dirty="0" smtClean="0"/>
              <a:t> </a:t>
            </a:r>
            <a:r>
              <a:rPr lang="it-IT" sz="4400" dirty="0" err="1" smtClean="0"/>
              <a:t>add</a:t>
            </a:r>
            <a:r>
              <a:rPr lang="it-IT" sz="4400" dirty="0" smtClean="0"/>
              <a:t> the </a:t>
            </a:r>
            <a:r>
              <a:rPr lang="it-IT" sz="4400" dirty="0" err="1" smtClean="0"/>
              <a:t>cocholate</a:t>
            </a:r>
            <a:r>
              <a:rPr lang="it-IT" sz="4400" dirty="0" smtClean="0"/>
              <a:t> </a:t>
            </a:r>
            <a:r>
              <a:rPr lang="it-IT" sz="4400" dirty="0" err="1" smtClean="0"/>
              <a:t>drops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82719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runo\Desktop\Martina\DSCN6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A </a:t>
            </a:r>
            <a:r>
              <a:rPr lang="it-IT" sz="3600" dirty="0" err="1" smtClean="0"/>
              <a:t>lot</a:t>
            </a:r>
            <a:r>
              <a:rPr lang="it-IT" sz="3600" dirty="0" smtClean="0"/>
              <a:t> of </a:t>
            </a:r>
            <a:r>
              <a:rPr lang="it-IT" sz="3600" dirty="0" err="1" smtClean="0"/>
              <a:t>hands</a:t>
            </a:r>
            <a:r>
              <a:rPr lang="it-IT" sz="3600" dirty="0" smtClean="0"/>
              <a:t> to </a:t>
            </a:r>
            <a:r>
              <a:rPr lang="it-IT" sz="3600" dirty="0" err="1" smtClean="0"/>
              <a:t>make</a:t>
            </a:r>
            <a:r>
              <a:rPr lang="it-IT" sz="3600" dirty="0" smtClean="0"/>
              <a:t> and decorate. </a:t>
            </a:r>
            <a:r>
              <a:rPr lang="it-IT" sz="3600" dirty="0" err="1" smtClean="0"/>
              <a:t>Finally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put </a:t>
            </a:r>
            <a:r>
              <a:rPr lang="it-IT" sz="3600" dirty="0" err="1" smtClean="0"/>
              <a:t>them</a:t>
            </a:r>
            <a:r>
              <a:rPr lang="it-IT" sz="3600" dirty="0" smtClean="0"/>
              <a:t> </a:t>
            </a:r>
            <a:r>
              <a:rPr lang="it-IT" sz="3600" dirty="0" err="1" smtClean="0"/>
              <a:t>into</a:t>
            </a:r>
            <a:r>
              <a:rPr lang="it-IT" sz="3600" dirty="0" smtClean="0"/>
              <a:t> the </a:t>
            </a:r>
            <a:r>
              <a:rPr lang="it-IT" sz="3600" dirty="0" err="1" smtClean="0"/>
              <a:t>oven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961875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2133600" y="2369661"/>
            <a:ext cx="4876800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Here are </a:t>
            </a:r>
            <a:r>
              <a:rPr lang="it-IT" dirty="0" err="1" smtClean="0"/>
              <a:t>our</a:t>
            </a:r>
            <a:r>
              <a:rPr lang="it-IT" dirty="0" smtClean="0"/>
              <a:t> cookies!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447739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 smtClean="0"/>
              <a:t>RISULTATI CONSEGUITI</a:t>
            </a:r>
          </a:p>
          <a:p>
            <a:pPr marL="0" indent="0" algn="just">
              <a:buNone/>
            </a:pPr>
            <a:r>
              <a:rPr lang="it-IT" sz="1600" dirty="0" smtClean="0"/>
              <a:t> L’insegnante ha avviato i bambini verso forme di comunicazione in lingua inglese con prevalenza di forma orale a livello di ricezione del messaggio. Ha creato situazioni ludiche tali e tante da permettere l’acquisizione della consapevolezza della molteplicità dei linguaggi. Inoltre ha creato le condizioni per una naturale comparazione tra due codici linguistici diversi tra loro.</a:t>
            </a:r>
          </a:p>
          <a:p>
            <a:pPr marL="0" indent="0" algn="just">
              <a:buNone/>
            </a:pPr>
            <a:r>
              <a:rPr lang="it-IT" sz="1600" dirty="0" smtClean="0"/>
              <a:t>I bambini hanno partecipato con entusiasmo a tutte le attività proposte acquisendo le prime competenze linguistiche in lingua inglese in modo del tutto naturale. </a:t>
            </a:r>
          </a:p>
          <a:p>
            <a:pPr marL="0" indent="0" algn="just">
              <a:buNone/>
            </a:pPr>
            <a:r>
              <a:rPr lang="it-IT" sz="1600" dirty="0" smtClean="0"/>
              <a:t>I risultati raggiunti sono stati soddisfacenti. La valutazione è risultata senz’altro positiva. L'esperienza è stata un'occasione di apprendimento cognitivo trasversale ai vari campi di esperienza. Affiancandosi al progetto di plesso in modo sinergico, ha dato gratificazioni immediate aumentando l'autostima dei bambini e dando modo anche ai più timidi e agli stranieri di esprimersi. Il progetto è stata un’occasione per migliorare anche le competenze individuali nell’agire di gruppo, le capacità di interazione degli allievi e le abilità sociali di ciascuno.</a:t>
            </a:r>
            <a:r>
              <a:rPr lang="it-IT" sz="1600" dirty="0" smtClean="0"/>
              <a:t> 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6172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Bando Scuola 2014</a:t>
            </a:r>
            <a:endParaRPr lang="it-IT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2924944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Azione prevista all’interno del progetto </a:t>
            </a:r>
          </a:p>
          <a:p>
            <a:r>
              <a:rPr lang="it-IT" sz="2800" b="1" dirty="0" smtClean="0">
                <a:latin typeface="Calibri" panose="020F0502020204030204" pitchFamily="34" charset="0"/>
              </a:rPr>
              <a:t>‘Un curricolo verticale per lo sviluppo delle competenze’</a:t>
            </a:r>
            <a:endParaRPr lang="it-IT" sz="2800" b="1" dirty="0"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43651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FINANZIATO DALLA</a:t>
            </a:r>
            <a:endParaRPr lang="it-IT" dirty="0"/>
          </a:p>
        </p:txBody>
      </p:sp>
      <p:pic>
        <p:nvPicPr>
          <p:cNvPr id="1026" name="Picture 2" descr="C:\Users\Vilma\Documents\IC Marconi 2007 -2008\progetti\fondazione\logo fondazione\orrizontalecoloratoscritta n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169" y="4941167"/>
            <a:ext cx="6101165" cy="12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533024"/>
      </p:ext>
    </p:extLst>
  </p:cSld>
  <p:clrMapOvr>
    <a:masterClrMapping/>
  </p:clrMapOvr>
  <p:transition spd="slow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39248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4300" b="1" dirty="0" smtClean="0"/>
              <a:t>PARTECIPANTI</a:t>
            </a:r>
          </a:p>
          <a:p>
            <a:pPr marL="0" indent="0">
              <a:buNone/>
            </a:pPr>
            <a:r>
              <a:rPr lang="it-IT" sz="4300" dirty="0" smtClean="0"/>
              <a:t>Scuola </a:t>
            </a:r>
            <a:r>
              <a:rPr lang="it-IT" sz="4300" dirty="0"/>
              <a:t>dell’Infanzia P. Picasso sez. </a:t>
            </a:r>
            <a:r>
              <a:rPr lang="it-IT" sz="4300" dirty="0" smtClean="0"/>
              <a:t>A, B e D</a:t>
            </a:r>
            <a:endParaRPr lang="it-IT" sz="4300" dirty="0"/>
          </a:p>
          <a:p>
            <a:pPr marL="0" lvl="0" indent="0">
              <a:buNone/>
            </a:pPr>
            <a:r>
              <a:rPr lang="it-IT" sz="4300" dirty="0"/>
              <a:t>Scuola dell’Infanzia A. Frank sez. A</a:t>
            </a:r>
          </a:p>
          <a:p>
            <a:pPr marL="0" lvl="0" indent="0">
              <a:buNone/>
            </a:pPr>
            <a:r>
              <a:rPr lang="it-IT" sz="4300" dirty="0"/>
              <a:t>Scuola dell’Infanzia Maggiolino sez. A e B</a:t>
            </a:r>
          </a:p>
          <a:p>
            <a:pPr marL="0" indent="0">
              <a:buNone/>
            </a:pPr>
            <a:r>
              <a:rPr lang="it-IT" sz="4300" dirty="0"/>
              <a:t>Per un totale di  </a:t>
            </a:r>
            <a:r>
              <a:rPr lang="it-IT" sz="4300" dirty="0" smtClean="0"/>
              <a:t>150 alunni.</a:t>
            </a:r>
            <a:r>
              <a:rPr lang="it-IT" sz="4300" dirty="0"/>
              <a:t> </a:t>
            </a:r>
            <a:endParaRPr lang="it-IT" sz="4300" dirty="0" smtClean="0"/>
          </a:p>
          <a:p>
            <a:pPr marL="0" indent="0">
              <a:buNone/>
            </a:pPr>
            <a:endParaRPr lang="it-IT" sz="4300" dirty="0"/>
          </a:p>
          <a:p>
            <a:pPr marL="0" indent="0">
              <a:buNone/>
            </a:pPr>
            <a:r>
              <a:rPr lang="it-IT" sz="4300" b="1" dirty="0" smtClean="0"/>
              <a:t>OBIETTIVI</a:t>
            </a:r>
            <a:endParaRPr lang="it-IT" sz="4300" dirty="0"/>
          </a:p>
          <a:p>
            <a:pPr marL="0" lvl="0" indent="0" algn="just">
              <a:buNone/>
            </a:pPr>
            <a:r>
              <a:rPr lang="it-IT" sz="4300" dirty="0" smtClean="0"/>
              <a:t>Favorire un primo accostamento alla lingua e alla cultura inglese avviando una competenza comunicativa di base che si innesti sui bisogni linguistici e sugli interessi dei bambini.</a:t>
            </a:r>
          </a:p>
          <a:p>
            <a:pPr marL="0" lvl="0" indent="0" algn="just">
              <a:buNone/>
            </a:pPr>
            <a:r>
              <a:rPr lang="it-IT" sz="4300" dirty="0" smtClean="0"/>
              <a:t>Sviluppare </a:t>
            </a:r>
            <a:r>
              <a:rPr lang="it-IT" sz="4300" dirty="0"/>
              <a:t>le abilità audio-orali</a:t>
            </a:r>
          </a:p>
          <a:p>
            <a:pPr marL="0" lvl="0" indent="0">
              <a:buNone/>
            </a:pPr>
            <a:r>
              <a:rPr lang="it-IT" sz="4300" dirty="0"/>
              <a:t>Migliorare la capacità di comunicare in lingua inglese nei diversi ambiti della vita quotidiana, ampliando il vocabolario e acquisendo nuovi modi di dire ed espressioni idiomatiche</a:t>
            </a:r>
            <a:r>
              <a:rPr lang="it-IT" sz="4300" dirty="0" smtClean="0"/>
              <a:t>.</a:t>
            </a:r>
          </a:p>
          <a:p>
            <a:pPr marL="0" lvl="0" indent="0">
              <a:buNone/>
            </a:pPr>
            <a:endParaRPr lang="it-IT" sz="4300" dirty="0"/>
          </a:p>
          <a:p>
            <a:pPr marL="0" lvl="0" indent="0" algn="just">
              <a:buNone/>
            </a:pPr>
            <a:r>
              <a:rPr lang="it-IT" sz="4300" b="1" dirty="0" smtClean="0"/>
              <a:t>DESCRIZIONE </a:t>
            </a:r>
            <a:r>
              <a:rPr lang="it-IT" sz="4300" b="1" dirty="0"/>
              <a:t>DELLE </a:t>
            </a:r>
            <a:r>
              <a:rPr lang="it-IT" sz="4300" b="1" dirty="0" smtClean="0"/>
              <a:t>FASI</a:t>
            </a:r>
            <a:endParaRPr lang="it-IT" sz="4300" dirty="0" smtClean="0"/>
          </a:p>
          <a:p>
            <a:pPr marL="0" lvl="0" indent="0" algn="just">
              <a:buNone/>
            </a:pPr>
            <a:r>
              <a:rPr lang="it-IT" sz="4300" dirty="0" smtClean="0"/>
              <a:t>L’insegnante </a:t>
            </a:r>
            <a:r>
              <a:rPr lang="it-IT" sz="4300" dirty="0"/>
              <a:t>imposta le </a:t>
            </a:r>
            <a:r>
              <a:rPr lang="it-IT" sz="4300" dirty="0" smtClean="0"/>
              <a:t>lezioni, parlando </a:t>
            </a:r>
            <a:r>
              <a:rPr lang="it-IT" sz="4300" dirty="0"/>
              <a:t>unicamente in lingua </a:t>
            </a:r>
            <a:r>
              <a:rPr lang="it-IT" sz="4300" dirty="0" smtClean="0"/>
              <a:t>inglese, facendo finta di non comprendere </a:t>
            </a:r>
            <a:r>
              <a:rPr lang="it-IT" sz="4300" dirty="0"/>
              <a:t>i bambini che le si rivolgono </a:t>
            </a:r>
            <a:r>
              <a:rPr lang="it-IT" sz="4300" dirty="0" smtClean="0"/>
              <a:t>nella </a:t>
            </a:r>
            <a:r>
              <a:rPr lang="it-IT" sz="4300" dirty="0"/>
              <a:t>lingua </a:t>
            </a:r>
            <a:r>
              <a:rPr lang="it-IT" sz="4300" dirty="0" smtClean="0"/>
              <a:t>madre. </a:t>
            </a:r>
            <a:r>
              <a:rPr lang="it-IT" sz="4300" dirty="0"/>
              <a:t>In questo </a:t>
            </a:r>
            <a:r>
              <a:rPr lang="it-IT" sz="4300" dirty="0" smtClean="0"/>
              <a:t>modo, ripetendo con insistenza la domanda, comunicando con </a:t>
            </a:r>
            <a:r>
              <a:rPr lang="it-IT" sz="4300" dirty="0"/>
              <a:t>l’uso dei gesti e delle espressioni mimiche, teatralizzando le situazioni, </a:t>
            </a:r>
            <a:r>
              <a:rPr lang="it-IT" sz="4300" dirty="0" smtClean="0"/>
              <a:t>si conferma che </a:t>
            </a:r>
            <a:r>
              <a:rPr lang="it-IT" sz="4300" dirty="0"/>
              <a:t>l’apprendimento di una lingua straniera si appoggia, come è già avvenuto per la lingua materna, sulla ripetizione e sulla memorizzazione, e che la lingua va sempre calata in un contesto significativo e chiaramente </a:t>
            </a:r>
            <a:r>
              <a:rPr lang="it-IT" sz="4300" dirty="0" smtClean="0"/>
              <a:t>comprensibile.</a:t>
            </a:r>
            <a:r>
              <a:rPr lang="it-IT" sz="4300" dirty="0"/>
              <a:t> </a:t>
            </a:r>
            <a:endParaRPr lang="it-IT" sz="43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684694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1800" b="1" dirty="0" smtClean="0"/>
              <a:t>MOTIVAZIONE</a:t>
            </a:r>
          </a:p>
          <a:p>
            <a:pPr marL="0" lvl="0" indent="0">
              <a:buNone/>
            </a:pPr>
            <a:endParaRPr lang="it-IT" sz="1800" b="1" dirty="0" smtClean="0"/>
          </a:p>
          <a:p>
            <a:pPr marL="0" lvl="0" indent="0">
              <a:buNone/>
            </a:pPr>
            <a:r>
              <a:rPr lang="it-IT" sz="1800" dirty="0" smtClean="0"/>
              <a:t>Le </a:t>
            </a:r>
            <a:r>
              <a:rPr lang="it-IT" sz="1800" dirty="0"/>
              <a:t>8 lezioni d’inglese si sono inserite perfettamente nel percorso didattico proposto ai bambini </a:t>
            </a:r>
            <a:r>
              <a:rPr lang="it-IT" sz="1800" dirty="0" smtClean="0"/>
              <a:t> della nostra scuola in </a:t>
            </a:r>
            <a:r>
              <a:rPr lang="it-IT" sz="1800" dirty="0"/>
              <a:t>questo anno scolastico che si intitolava: «</a:t>
            </a:r>
            <a:r>
              <a:rPr lang="it-IT" sz="1800" b="1" dirty="0"/>
              <a:t>IL MONDO IN TAVOLA</a:t>
            </a:r>
            <a:r>
              <a:rPr lang="it-IT" sz="1800" dirty="0"/>
              <a:t>». </a:t>
            </a:r>
            <a:endParaRPr lang="it-IT" sz="1800" dirty="0" smtClean="0"/>
          </a:p>
          <a:p>
            <a:pPr marL="0" lvl="0" indent="0">
              <a:buNone/>
            </a:pPr>
            <a:r>
              <a:rPr lang="it-IT" sz="1800" dirty="0" smtClean="0"/>
              <a:t>La docente </a:t>
            </a:r>
            <a:r>
              <a:rPr lang="it-IT" sz="1800" dirty="0"/>
              <a:t>d’inglese ha  realizzato con i bambini una ricetta tradizionale </a:t>
            </a:r>
            <a:r>
              <a:rPr lang="it-IT" sz="1800" dirty="0" smtClean="0"/>
              <a:t>americana, </a:t>
            </a:r>
            <a:r>
              <a:rPr lang="it-IT" sz="1800" dirty="0"/>
              <a:t>per ampliare le conoscenze di un paese straniero e per fare esperienze senso-percettive. </a:t>
            </a:r>
            <a:endParaRPr lang="it-IT" sz="1800" dirty="0" smtClean="0"/>
          </a:p>
          <a:p>
            <a:pPr marL="0" lvl="0" indent="0" algn="just">
              <a:buNone/>
            </a:pPr>
            <a:r>
              <a:rPr lang="it-IT" sz="1800" dirty="0" smtClean="0"/>
              <a:t>Naturalmente </a:t>
            </a:r>
            <a:r>
              <a:rPr lang="it-IT" sz="1800" dirty="0"/>
              <a:t>la docente ha comunicato con i bambini solo nella lingua </a:t>
            </a:r>
            <a:r>
              <a:rPr lang="it-IT" sz="1800" dirty="0" smtClean="0"/>
              <a:t>inglese, elencando gli ingredienti, spiegando </a:t>
            </a:r>
            <a:r>
              <a:rPr lang="it-IT" sz="1800" dirty="0"/>
              <a:t>le varie </a:t>
            </a:r>
            <a:r>
              <a:rPr lang="it-IT" sz="1800" dirty="0" smtClean="0"/>
              <a:t>fasi dell’esecuzione </a:t>
            </a:r>
            <a:r>
              <a:rPr lang="it-IT" sz="1800" dirty="0"/>
              <a:t>del </a:t>
            </a:r>
            <a:r>
              <a:rPr lang="it-IT" sz="1800" dirty="0" smtClean="0"/>
              <a:t>dolce, dando istruzioni ben precise </a:t>
            </a:r>
            <a:r>
              <a:rPr lang="it-IT" sz="1800" dirty="0"/>
              <a:t>sui </a:t>
            </a:r>
            <a:r>
              <a:rPr lang="it-IT" sz="1800" dirty="0" smtClean="0"/>
              <a:t>movimenti da compiere.</a:t>
            </a:r>
          </a:p>
          <a:p>
            <a:pPr marL="0" lvl="0" indent="0" algn="just">
              <a:buNone/>
            </a:pPr>
            <a:r>
              <a:rPr lang="it-IT" sz="1800" dirty="0" smtClean="0"/>
              <a:t>I bambini hanno recepito velocemente le tante consegne che impartiva loro l’esperta  per la realizzazione dei biscotti.</a:t>
            </a:r>
            <a:endParaRPr lang="it-IT" sz="1800" dirty="0"/>
          </a:p>
          <a:p>
            <a:endParaRPr lang="it-IT" sz="1800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84976" cy="1346676"/>
          </a:xfrm>
        </p:spPr>
        <p:txBody>
          <a:bodyPr>
            <a:noAutofit/>
          </a:bodyPr>
          <a:lstStyle/>
          <a:p>
            <a:r>
              <a:rPr lang="it-IT" sz="3600" dirty="0" smtClean="0"/>
              <a:t>Scuola dell’Infanzia A. Frank</a:t>
            </a:r>
            <a:br>
              <a:rPr lang="it-IT" sz="3600" dirty="0" smtClean="0"/>
            </a:br>
            <a:r>
              <a:rPr lang="it-IT" sz="3600" dirty="0" smtClean="0"/>
              <a:t>I COOKIES: American </a:t>
            </a:r>
            <a:r>
              <a:rPr lang="it-IT" sz="3600" dirty="0" err="1" smtClean="0"/>
              <a:t>traditional</a:t>
            </a:r>
            <a:r>
              <a:rPr lang="it-IT" sz="3600" dirty="0" smtClean="0"/>
              <a:t> cookies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861750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dirty="0"/>
              <a:t>I cookies (o </a:t>
            </a:r>
            <a:r>
              <a:rPr lang="it-IT" sz="2600" dirty="0" err="1"/>
              <a:t>Chocolate</a:t>
            </a:r>
            <a:r>
              <a:rPr lang="it-IT" sz="2600" dirty="0"/>
              <a:t> Chip Cookies) sono dei croccanti biscotti arricchiti da gocce di cioccolato, tipici della cucina americana. </a:t>
            </a:r>
            <a:br>
              <a:rPr lang="it-IT" sz="2600" dirty="0"/>
            </a:br>
            <a:r>
              <a:rPr lang="it-IT" sz="2600" dirty="0"/>
              <a:t>Secondo la storia, intorno agli anni '30  Ruth </a:t>
            </a:r>
            <a:r>
              <a:rPr lang="it-IT" sz="2600" dirty="0" err="1"/>
              <a:t>Wakefield</a:t>
            </a:r>
            <a:r>
              <a:rPr lang="it-IT" sz="2600" dirty="0"/>
              <a:t> inventò questi biscotti quasi per caso: lavorava in un albergo, il “</a:t>
            </a:r>
            <a:r>
              <a:rPr lang="it-IT" sz="2600" dirty="0" err="1"/>
              <a:t>Toll</a:t>
            </a:r>
            <a:r>
              <a:rPr lang="it-IT" sz="2600" dirty="0"/>
              <a:t> House </a:t>
            </a:r>
            <a:r>
              <a:rPr lang="it-IT" sz="2600" dirty="0" err="1"/>
              <a:t>Inn</a:t>
            </a:r>
            <a:r>
              <a:rPr lang="it-IT" sz="2600" dirty="0"/>
              <a:t>”, ed era solita preparare per i suoi clienti dei deliziosi biscotti al burro e  cioccolato. </a:t>
            </a:r>
            <a:br>
              <a:rPr lang="it-IT" sz="2600" dirty="0"/>
            </a:br>
            <a:r>
              <a:rPr lang="it-IT" sz="2600" dirty="0"/>
              <a:t>Un giorno si accorse di aver esaurito il  morbido cioccolato che usava solitamente. Lo sostituì con del cioccolato Nestlé, ridotto in piccoli pezzi. Quando sfornò i biscotti notò che i pezzetti di cioccolato non si erano sciolti come accadeva di solito, ma erano rimasti croccanti e ben visibili. Ruth decise di servire ugualmente i biscotti ai suoi clienti: fu subito un grande successo, e la sua ricetta divenne presto famosa in tutta l'America. Andrew Nestlé iniziò la produzione di gocce di cioccolato e ne rifornì a vita l'amica, in cambio del permesso di poter pubblicare la ricetta sulla confezione del suo cioccolato. </a:t>
            </a:r>
            <a:br>
              <a:rPr lang="it-IT" sz="2600" dirty="0"/>
            </a:br>
            <a:r>
              <a:rPr lang="it-IT" sz="2600" dirty="0"/>
              <a:t>Ancora oggi, i cookies di Ruth sono una delle preparazioni americane più conosciute al mondo, e la ricetta originale viene stampata sulle confezioni di “Nestlé </a:t>
            </a:r>
            <a:r>
              <a:rPr lang="it-IT" sz="2600" dirty="0" err="1"/>
              <a:t>Toll</a:t>
            </a:r>
            <a:r>
              <a:rPr lang="it-IT" sz="2600" dirty="0"/>
              <a:t> House Semi-</a:t>
            </a:r>
            <a:r>
              <a:rPr lang="it-IT" sz="2600" dirty="0" err="1"/>
              <a:t>Sweet</a:t>
            </a:r>
            <a:r>
              <a:rPr lang="it-IT" sz="2600" dirty="0"/>
              <a:t> </a:t>
            </a:r>
            <a:r>
              <a:rPr lang="it-IT" sz="2600" dirty="0" err="1"/>
              <a:t>Chocolate</a:t>
            </a:r>
            <a:r>
              <a:rPr lang="it-IT" sz="2600" dirty="0"/>
              <a:t> chips”.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37654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054024" y="2247900"/>
            <a:ext cx="303595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The lady </a:t>
            </a:r>
            <a:r>
              <a:rPr lang="it-IT" sz="4400" dirty="0" err="1" smtClean="0"/>
              <a:t>who</a:t>
            </a:r>
            <a:r>
              <a:rPr lang="it-IT" sz="4400" dirty="0" smtClean="0"/>
              <a:t> </a:t>
            </a:r>
            <a:r>
              <a:rPr lang="it-IT" sz="4400" dirty="0" err="1" smtClean="0"/>
              <a:t>invented</a:t>
            </a:r>
            <a:r>
              <a:rPr lang="it-IT" sz="4400" dirty="0" smtClean="0"/>
              <a:t> the cookies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436690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2133600" y="2301081"/>
            <a:ext cx="4876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r>
              <a:rPr lang="it-IT" dirty="0" smtClean="0"/>
              <a:t> </a:t>
            </a:r>
            <a:r>
              <a:rPr lang="it-IT" dirty="0" err="1" smtClean="0"/>
              <a:t>Inn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442733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uno\Desktop\Martina\DSCN6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88820" y="2250166"/>
            <a:ext cx="5166360" cy="3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ingredients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err="1" smtClean="0"/>
              <a:t>eggs</a:t>
            </a:r>
            <a:r>
              <a:rPr lang="it-IT" sz="2000" dirty="0" smtClean="0"/>
              <a:t>, sugar, </a:t>
            </a:r>
            <a:r>
              <a:rPr lang="it-IT" sz="2000" dirty="0" err="1" smtClean="0"/>
              <a:t>butter</a:t>
            </a:r>
            <a:r>
              <a:rPr lang="it-IT" sz="2000" dirty="0" smtClean="0"/>
              <a:t>, </a:t>
            </a:r>
            <a:r>
              <a:rPr lang="it-IT" sz="2000" dirty="0" err="1" smtClean="0"/>
              <a:t>flouer</a:t>
            </a:r>
            <a:r>
              <a:rPr lang="it-IT" sz="2000" dirty="0" smtClean="0"/>
              <a:t>, </a:t>
            </a:r>
            <a:r>
              <a:rPr lang="it-IT" sz="2000" dirty="0" err="1" smtClean="0"/>
              <a:t>yeast</a:t>
            </a:r>
            <a:r>
              <a:rPr lang="it-IT" sz="2000" dirty="0" smtClean="0"/>
              <a:t>, </a:t>
            </a:r>
            <a:r>
              <a:rPr lang="it-IT" sz="2000" dirty="0" err="1" smtClean="0"/>
              <a:t>cocholate</a:t>
            </a:r>
            <a:r>
              <a:rPr lang="it-IT" sz="2000" dirty="0" smtClean="0"/>
              <a:t> </a:t>
            </a:r>
            <a:r>
              <a:rPr lang="it-IT" sz="2000" dirty="0" err="1" smtClean="0"/>
              <a:t>drops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212460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Teacher helps us make the cookies. </a:t>
            </a:r>
            <a:br>
              <a:rPr lang="en-US" sz="3200" dirty="0" smtClean="0"/>
            </a:br>
            <a:r>
              <a:rPr lang="en-US" sz="3200" dirty="0" smtClean="0"/>
              <a:t>We stir eggs and sugar</a:t>
            </a:r>
            <a:endParaRPr lang="en-US" sz="3200" dirty="0"/>
          </a:p>
        </p:txBody>
      </p:sp>
      <p:pic>
        <p:nvPicPr>
          <p:cNvPr id="1026" name="Picture 2" descr="C:\Users\Bruno\Desktop\Martina\DSCN6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7242122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364</TotalTime>
  <Words>955</Words>
  <Application>Microsoft Office PowerPoint</Application>
  <PresentationFormat>Presentazione su schermo (4:3)</PresentationFormat>
  <Paragraphs>55</Paragraphs>
  <Slides>16</Slides>
  <Notes>6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Copertina</vt:lpstr>
      <vt:lpstr>Scuola dell’Infanzia I.  C. ‘G.Marconi’  a.s. 2014/2015  Progetto «From England» </vt:lpstr>
      <vt:lpstr>Bando Scuola 2014</vt:lpstr>
      <vt:lpstr>Diapositiva 3</vt:lpstr>
      <vt:lpstr>Scuola dell’Infanzia A. Frank I COOKIES: American traditional cookies</vt:lpstr>
      <vt:lpstr>La storia</vt:lpstr>
      <vt:lpstr>The lady who invented the cookies</vt:lpstr>
      <vt:lpstr>Tool house Inn</vt:lpstr>
      <vt:lpstr>The ingredients eggs, sugar, butter, flouer, yeast, cocholate drops. </vt:lpstr>
      <vt:lpstr>Teacher helps us make the cookies.  We stir eggs and sugar</vt:lpstr>
      <vt:lpstr>We add the butter</vt:lpstr>
      <vt:lpstr>And the flour…</vt:lpstr>
      <vt:lpstr>…and we stir.</vt:lpstr>
      <vt:lpstr>We add the cocholate drops</vt:lpstr>
      <vt:lpstr>A lot of hands to make and decorate. Finally we put them into the oven</vt:lpstr>
      <vt:lpstr>Here are our cookies!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A.Frank  a.s. 2014/2015  Progetto inglese</dc:title>
  <dc:creator>Bruno</dc:creator>
  <cp:lastModifiedBy>Roberta Gardosi</cp:lastModifiedBy>
  <cp:revision>47</cp:revision>
  <dcterms:created xsi:type="dcterms:W3CDTF">2015-06-24T20:14:46Z</dcterms:created>
  <dcterms:modified xsi:type="dcterms:W3CDTF">2015-06-24T20:17:41Z</dcterms:modified>
</cp:coreProperties>
</file>