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>
      <p:cViewPr>
        <p:scale>
          <a:sx n="150" d="100"/>
          <a:sy n="150" d="100"/>
        </p:scale>
        <p:origin x="-1256" y="10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15-07-2015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‹n.›</a:t>
            </a:fld>
            <a:endParaRPr lang="it-IT" dirty="0"/>
          </a:p>
        </p:txBody>
      </p:sp>
    </p:spTree>
  </p:cSld>
  <p:clrMapOvr>
    <a:masterClrMapping/>
  </p:clrMapOvr>
  <p:transition spd="slow" advClick="0" advTm="12000">
    <p:split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15-07-2015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‹n.›</a:t>
            </a:fld>
            <a:endParaRPr lang="it-IT" dirty="0"/>
          </a:p>
        </p:txBody>
      </p:sp>
    </p:spTree>
  </p:cSld>
  <p:clrMapOvr>
    <a:masterClrMapping/>
  </p:clrMapOvr>
  <p:transition spd="slow" advClick="0" advTm="12000">
    <p:split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15-07-2015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‹n.›</a:t>
            </a:fld>
            <a:endParaRPr lang="it-IT" dirty="0"/>
          </a:p>
        </p:txBody>
      </p:sp>
    </p:spTree>
  </p:cSld>
  <p:clrMapOvr>
    <a:masterClrMapping/>
  </p:clrMapOvr>
  <p:transition spd="slow" advClick="0" advTm="12000">
    <p:split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15-07-2015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‹n.›</a:t>
            </a:fld>
            <a:endParaRPr lang="it-IT" dirty="0"/>
          </a:p>
        </p:txBody>
      </p:sp>
    </p:spTree>
  </p:cSld>
  <p:clrMapOvr>
    <a:masterClrMapping/>
  </p:clrMapOvr>
  <p:transition spd="slow" advClick="0" advTm="12000">
    <p:split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15-07-2015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‹n.›</a:t>
            </a:fld>
            <a:endParaRPr lang="it-IT" dirty="0"/>
          </a:p>
        </p:txBody>
      </p:sp>
    </p:spTree>
  </p:cSld>
  <p:clrMapOvr>
    <a:masterClrMapping/>
  </p:clrMapOvr>
  <p:transition spd="slow" advClick="0" advTm="12000">
    <p:split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15-07-2015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‹n.›</a:t>
            </a:fld>
            <a:endParaRPr lang="it-IT" dirty="0"/>
          </a:p>
        </p:txBody>
      </p:sp>
    </p:spTree>
  </p:cSld>
  <p:clrMapOvr>
    <a:masterClrMapping/>
  </p:clrMapOvr>
  <p:transition spd="slow" advClick="0" advTm="12000">
    <p:split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15-07-2015</a:t>
            </a:fld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‹n.›</a:t>
            </a:fld>
            <a:endParaRPr lang="it-IT" dirty="0"/>
          </a:p>
        </p:txBody>
      </p:sp>
    </p:spTree>
  </p:cSld>
  <p:clrMapOvr>
    <a:masterClrMapping/>
  </p:clrMapOvr>
  <p:transition spd="slow" advClick="0" advTm="12000">
    <p:split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15-07-2015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‹n.›</a:t>
            </a:fld>
            <a:endParaRPr lang="it-IT" dirty="0"/>
          </a:p>
        </p:txBody>
      </p:sp>
    </p:spTree>
  </p:cSld>
  <p:clrMapOvr>
    <a:masterClrMapping/>
  </p:clrMapOvr>
  <p:transition spd="slow" advClick="0" advTm="12000">
    <p:split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15-07-2015</a:t>
            </a:fld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‹n.›</a:t>
            </a:fld>
            <a:endParaRPr lang="it-IT" dirty="0"/>
          </a:p>
        </p:txBody>
      </p:sp>
    </p:spTree>
  </p:cSld>
  <p:clrMapOvr>
    <a:masterClrMapping/>
  </p:clrMapOvr>
  <p:transition spd="slow" advClick="0" advTm="12000">
    <p:split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15-07-2015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‹n.›</a:t>
            </a:fld>
            <a:endParaRPr lang="it-IT" dirty="0"/>
          </a:p>
        </p:txBody>
      </p:sp>
    </p:spTree>
  </p:cSld>
  <p:clrMapOvr>
    <a:masterClrMapping/>
  </p:clrMapOvr>
  <p:transition spd="slow" advClick="0" advTm="12000">
    <p:split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15-07-2015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‹n.›</a:t>
            </a:fld>
            <a:endParaRPr lang="it-IT" dirty="0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it-IT" dirty="0" smtClean="0"/>
              <a:t>Fare clic sull'icona per inserire un'immagine</a:t>
            </a:r>
            <a:endParaRPr lang="en-US" dirty="0"/>
          </a:p>
        </p:txBody>
      </p:sp>
    </p:spTree>
  </p:cSld>
  <p:clrMapOvr>
    <a:masterClrMapping/>
  </p:clrMapOvr>
  <p:transition spd="slow" advClick="0" advTm="12000">
    <p:split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pPr/>
              <a:t>15-07-2015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‹n.›</a:t>
            </a:fld>
            <a:endParaRPr lang="it-IT" dirty="0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ransition spd="slow" advClick="0" advTm="12000">
    <p:split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it-IT" dirty="0" smtClean="0"/>
              <a:t>La Matematica a tavola:</a:t>
            </a:r>
            <a:br>
              <a:rPr lang="it-IT" dirty="0" smtClean="0"/>
            </a:br>
            <a:r>
              <a:rPr lang="it-IT" dirty="0" smtClean="0"/>
              <a:t> concetto di misura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it-IT" dirty="0" smtClean="0"/>
              <a:t>Scuola dell’Infanzia A. Frank</a:t>
            </a:r>
          </a:p>
          <a:p>
            <a:pPr algn="ctr"/>
            <a:r>
              <a:rPr lang="it-IT" dirty="0" smtClean="0"/>
              <a:t>Sez. A</a:t>
            </a:r>
            <a:r>
              <a:rPr lang="it-IT" dirty="0" smtClean="0"/>
              <a:t> - 25 </a:t>
            </a:r>
            <a:r>
              <a:rPr lang="it-IT" dirty="0" smtClean="0"/>
              <a:t>alunni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15258895"/>
      </p:ext>
    </p:extLst>
  </p:cSld>
  <p:clrMapOvr>
    <a:masterClrMapping/>
  </p:clrMapOvr>
  <p:transition spd="slow" advClick="0" advTm="12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6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1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267200" y="1524000"/>
            <a:ext cx="4279900" cy="3211665"/>
          </a:xfrm>
        </p:spPr>
      </p:pic>
      <p:sp>
        <p:nvSpPr>
          <p:cNvPr id="6" name="Segnaposto testo 5"/>
          <p:cNvSpPr>
            <a:spLocks noGrp="1"/>
          </p:cNvSpPr>
          <p:nvPr>
            <p:ph type="body" sz="half" idx="2"/>
          </p:nvPr>
        </p:nvSpPr>
        <p:spPr>
          <a:xfrm>
            <a:off x="533400" y="1219200"/>
            <a:ext cx="3352800" cy="4794248"/>
          </a:xfrm>
        </p:spPr>
        <p:txBody>
          <a:bodyPr>
            <a:normAutofit/>
          </a:bodyPr>
          <a:lstStyle/>
          <a:p>
            <a:r>
              <a:rPr lang="it-IT" sz="1400" dirty="0" smtClean="0"/>
              <a:t>Nella prima parte dell’esperienza sono stati aiutati dall’adulto, ma ora devono fare da soli e riempire il pirottino con solo 2 cucchiaiate di impasto e non di più.</a:t>
            </a:r>
            <a:r>
              <a:rPr lang="it-IT" sz="1400" dirty="0"/>
              <a:t> </a:t>
            </a:r>
            <a:r>
              <a:rPr lang="it-IT" sz="1400" dirty="0" smtClean="0"/>
              <a:t>I bambini tendono a riempire tutto il pirottino, ma sono guidati a ragionare sul problema: che se  metteranno più cucchiaiate, non ce ne sarà a sufficienza per riempire tutti i pirottini e di conseguenza qualche bambino rimarrà senza e non potrà portare a casa la torta. Perciò si insiste sull’operazione che devono eseguire in modo preciso: 2 CUCCHIAIATE PER OGNI PIROTTINO. Anche questa è un avvio alla conoscenza della struttura delle prime operazioni</a:t>
            </a:r>
            <a:r>
              <a:rPr lang="it-IT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21354194"/>
      </p:ext>
    </p:extLst>
  </p:cSld>
  <p:clrMapOvr>
    <a:masterClrMapping/>
  </p:clrMapOvr>
  <p:transition spd="slow" advClick="0" advTm="12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990600" y="685800"/>
            <a:ext cx="6458158" cy="641348"/>
          </a:xfrm>
        </p:spPr>
        <p:txBody>
          <a:bodyPr/>
          <a:lstStyle/>
          <a:p>
            <a:r>
              <a:rPr lang="it-IT" dirty="0" smtClean="0"/>
              <a:t>Ed ecco il risultato finale</a:t>
            </a:r>
            <a:endParaRPr lang="it-IT" dirty="0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343400" y="1823167"/>
            <a:ext cx="4279900" cy="3211665"/>
          </a:xfrm>
        </p:spPr>
      </p:pic>
      <p:sp>
        <p:nvSpPr>
          <p:cNvPr id="8" name="Segnaposto testo 7"/>
          <p:cNvSpPr>
            <a:spLocks noGrp="1"/>
          </p:cNvSpPr>
          <p:nvPr>
            <p:ph type="body" sz="half" idx="2"/>
          </p:nvPr>
        </p:nvSpPr>
        <p:spPr>
          <a:xfrm>
            <a:off x="533400" y="1828800"/>
            <a:ext cx="3505200" cy="4648200"/>
          </a:xfrm>
        </p:spPr>
        <p:txBody>
          <a:bodyPr>
            <a:noAutofit/>
          </a:bodyPr>
          <a:lstStyle/>
          <a:p>
            <a:r>
              <a:rPr lang="it-IT" sz="1300" dirty="0" smtClean="0"/>
              <a:t>E’ bastata questa teglia di dolcetti per fare in modo che ogni bambino abbia la sua tortina e la possa portare a casa??</a:t>
            </a:r>
          </a:p>
          <a:p>
            <a:r>
              <a:rPr lang="it-IT" sz="1300" dirty="0" smtClean="0"/>
              <a:t>No!!!!!!!!!</a:t>
            </a:r>
          </a:p>
          <a:p>
            <a:r>
              <a:rPr lang="it-IT" sz="1300" dirty="0" smtClean="0"/>
              <a:t>Ecco perché in forno ne sta cuocendo un’altra.</a:t>
            </a:r>
          </a:p>
          <a:p>
            <a:r>
              <a:rPr lang="it-IT" sz="1300" b="1" dirty="0" smtClean="0"/>
              <a:t>LE MISURAZIONI DEGLI INGREDIENTI CON IL VASETTO DELLO YOGURT GRECO E DELL’IMPASTO CON LE 2 CUCCHIAIATE SONO STATE ESEGUITE PERFETTAMENTE !!</a:t>
            </a:r>
          </a:p>
          <a:p>
            <a:r>
              <a:rPr lang="it-IT" sz="1300" dirty="0" smtClean="0"/>
              <a:t>Ah dimenticavo: sopra ad ogni tortina va sparso 1 cucchiaiata di zucchero a velo, ma solo </a:t>
            </a:r>
            <a:r>
              <a:rPr lang="it-IT" sz="1300" dirty="0" smtClean="0"/>
              <a:t>1</a:t>
            </a:r>
            <a:r>
              <a:rPr lang="it-IT" sz="1300" dirty="0" smtClean="0"/>
              <a:t>.</a:t>
            </a:r>
          </a:p>
          <a:p>
            <a:endParaRPr lang="it-IT" sz="1300" dirty="0" smtClean="0"/>
          </a:p>
          <a:p>
            <a:pPr algn="ctr"/>
            <a:r>
              <a:rPr lang="it-IT" sz="1600" dirty="0" smtClean="0"/>
              <a:t>BUON </a:t>
            </a:r>
            <a:r>
              <a:rPr lang="it-IT" sz="1600" dirty="0" smtClean="0"/>
              <a:t>APPETITO!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41361701"/>
      </p:ext>
    </p:extLst>
  </p:cSld>
  <p:clrMapOvr>
    <a:masterClrMapping/>
  </p:clrMapOvr>
  <p:transition spd="slow" advClick="0" advTm="12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6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6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6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6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6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600"/>
                            </p:stCondLst>
                            <p:childTnLst>
                              <p:par>
                                <p:cTn id="3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0" y="152400"/>
            <a:ext cx="9144000" cy="6339681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it-IT" sz="2000" dirty="0" smtClean="0"/>
              <a:t>Questo </a:t>
            </a:r>
            <a:r>
              <a:rPr lang="it-IT" sz="2000" dirty="0" smtClean="0"/>
              <a:t>percorso parte dalla esplorazione della realtà, per scoprire che il nostro quotidiano è ricco di numeri e quantità. La conquista dei concetti matematici, avviene, per il bambino, solo attraverso esperienze reali , improntate essenzialmente sul gioco, la manipolazione, l’esperienza diretta, la collaborazione e il confronto.  Racconteremo questa esperienza che si è intersecata perfettamente con il tema conduttore di questo anno scolastico: «Il mondo in tavola», e che ha aiutato i bambini a riflettere e a ragionare con strumenti logici e adeguati</a:t>
            </a:r>
            <a:r>
              <a:rPr lang="it-IT" sz="2000" dirty="0"/>
              <a:t> </a:t>
            </a:r>
            <a:r>
              <a:rPr lang="it-IT" sz="2000" dirty="0" smtClean="0"/>
              <a:t>su uno dei tanti concetti matematici: </a:t>
            </a:r>
            <a:r>
              <a:rPr lang="it-IT" sz="2000" b="1" dirty="0" smtClean="0"/>
              <a:t>LA MISURA.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it-IT" sz="2000" dirty="0" smtClean="0"/>
              <a:t>Ma cosa vuol dire Misurare? Molto semplicemente, misurare significa associare un valore numerico ad una grandezza  fisica. </a:t>
            </a:r>
            <a:endParaRPr lang="it-IT" sz="2000" dirty="0"/>
          </a:p>
          <a:p>
            <a:pPr marL="0" indent="0">
              <a:lnSpc>
                <a:spcPct val="170000"/>
              </a:lnSpc>
              <a:buNone/>
            </a:pPr>
            <a:r>
              <a:rPr lang="it-IT" sz="2000" dirty="0"/>
              <a:t>Quando diciamo che </a:t>
            </a:r>
            <a:r>
              <a:rPr lang="it-IT" sz="2000" b="1" dirty="0"/>
              <a:t>misuriamo una grandezza </a:t>
            </a:r>
            <a:r>
              <a:rPr lang="it-IT" sz="2000" dirty="0"/>
              <a:t>significa che stiamo confrontando una </a:t>
            </a:r>
            <a:r>
              <a:rPr lang="it-IT" sz="2000" b="1" dirty="0"/>
              <a:t>misura campione </a:t>
            </a:r>
            <a:r>
              <a:rPr lang="it-IT" sz="2000" dirty="0"/>
              <a:t>con la grandezza da misurare per verificare </a:t>
            </a:r>
            <a:r>
              <a:rPr lang="it-IT" sz="2000" b="1" dirty="0"/>
              <a:t>quante volte </a:t>
            </a:r>
            <a:r>
              <a:rPr lang="it-IT" sz="2000" dirty="0"/>
              <a:t>essa è </a:t>
            </a:r>
            <a:r>
              <a:rPr lang="it-IT" sz="2000" b="1" dirty="0"/>
              <a:t>contenuta</a:t>
            </a:r>
            <a:r>
              <a:rPr lang="it-IT" sz="2000" dirty="0"/>
              <a:t> in tale </a:t>
            </a:r>
            <a:r>
              <a:rPr lang="it-IT" sz="2000" dirty="0" smtClean="0"/>
              <a:t>grandezza.  Ad </a:t>
            </a:r>
            <a:r>
              <a:rPr lang="it-IT" sz="2000" dirty="0"/>
              <a:t>esempio se vogliamo misurare un pezzo di stoffa, prendiamo come misura campione una </a:t>
            </a:r>
            <a:r>
              <a:rPr lang="it-IT" sz="2000" dirty="0" smtClean="0"/>
              <a:t>misura convenzionale, quale </a:t>
            </a:r>
            <a:r>
              <a:rPr lang="it-IT" sz="2000" dirty="0"/>
              <a:t>il</a:t>
            </a:r>
            <a:r>
              <a:rPr lang="it-IT" sz="2000" i="1" dirty="0"/>
              <a:t> </a:t>
            </a:r>
            <a:r>
              <a:rPr lang="it-IT" sz="2000" dirty="0" smtClean="0"/>
              <a:t>metro e </a:t>
            </a:r>
            <a:r>
              <a:rPr lang="it-IT" sz="2000" dirty="0"/>
              <a:t>vediamo quante volte esso è contenuto nel nostro pezzo di stoffa</a:t>
            </a:r>
            <a:r>
              <a:rPr lang="it-IT" sz="2000" dirty="0" smtClean="0"/>
              <a:t>. Alla scuola dell’Infanzia è possibile fare attività </a:t>
            </a:r>
            <a:r>
              <a:rPr lang="it-IT" sz="2000" smtClean="0"/>
              <a:t>di </a:t>
            </a:r>
            <a:r>
              <a:rPr lang="it-IT" sz="2000" smtClean="0"/>
              <a:t>«misura </a:t>
            </a:r>
            <a:r>
              <a:rPr lang="it-IT" sz="2000" dirty="0" smtClean="0"/>
              <a:t>libera», cioè si può misurare una lunghezza o una grandezza  con misure non convenzionali e contare «quante volte ci sta»    </a:t>
            </a:r>
            <a:r>
              <a:rPr lang="it-IT" sz="2000" dirty="0" smtClean="0"/>
              <a:t> </a:t>
            </a:r>
            <a:endParaRPr lang="it-IT" sz="2000" dirty="0"/>
          </a:p>
          <a:p>
            <a:pPr marL="0" indent="0">
              <a:lnSpc>
                <a:spcPct val="170000"/>
              </a:lnSpc>
              <a:buNone/>
            </a:pPr>
            <a:endParaRPr lang="it-IT" sz="2000" b="1" dirty="0" smtClean="0"/>
          </a:p>
          <a:p>
            <a:pPr marL="0" indent="0" algn="ctr">
              <a:buNone/>
            </a:pPr>
            <a:r>
              <a:rPr lang="it-IT" sz="2000" b="1" dirty="0" smtClean="0"/>
              <a:t>COMPETENZA </a:t>
            </a:r>
            <a:r>
              <a:rPr lang="it-IT" sz="2000" b="1" dirty="0"/>
              <a:t>ATTESA</a:t>
            </a:r>
          </a:p>
          <a:p>
            <a:pPr marL="0" indent="0" algn="ctr">
              <a:buNone/>
            </a:pPr>
            <a:r>
              <a:rPr lang="it-IT" sz="2000" dirty="0"/>
              <a:t>Riconosce l’unità di </a:t>
            </a:r>
            <a:r>
              <a:rPr lang="it-IT" sz="2000" dirty="0" smtClean="0"/>
              <a:t>misura come </a:t>
            </a:r>
            <a:r>
              <a:rPr lang="it-IT" sz="2000" dirty="0"/>
              <a:t>strumento per misurare quantità discrete e </a:t>
            </a:r>
            <a:r>
              <a:rPr lang="it-IT" sz="2000" dirty="0" smtClean="0"/>
              <a:t>continue.</a:t>
            </a:r>
            <a:endParaRPr lang="it-IT" sz="2000" dirty="0" smtClean="0"/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63128881"/>
      </p:ext>
    </p:extLst>
  </p:cSld>
  <p:clrMapOvr>
    <a:masterClrMapping/>
  </p:clrMapOvr>
  <p:transition spd="slow" advClick="0" advTm="12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1261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it-IT" sz="1600" b="1" dirty="0" smtClean="0"/>
          </a:p>
          <a:p>
            <a:pPr marL="0" indent="0" algn="ctr">
              <a:buNone/>
            </a:pPr>
            <a:r>
              <a:rPr lang="it-IT" sz="2000" b="1" dirty="0" smtClean="0"/>
              <a:t>TRAGUARDI </a:t>
            </a:r>
            <a:r>
              <a:rPr lang="it-IT" sz="2000" b="1" dirty="0" smtClean="0"/>
              <a:t>DI SVILUPPO</a:t>
            </a:r>
          </a:p>
          <a:p>
            <a:r>
              <a:rPr lang="it-IT" sz="2000" dirty="0" smtClean="0"/>
              <a:t>Osserva</a:t>
            </a:r>
            <a:r>
              <a:rPr lang="it-IT" sz="2000" dirty="0"/>
              <a:t>, rileva e analizza, mette in relazione i dati tra loro</a:t>
            </a:r>
          </a:p>
          <a:p>
            <a:r>
              <a:rPr lang="it-IT" sz="2000" dirty="0"/>
              <a:t>Ricerca strategie personali, trova soluzioni al problema </a:t>
            </a:r>
            <a:r>
              <a:rPr lang="it-IT" sz="2000" dirty="0" smtClean="0"/>
              <a:t>posto</a:t>
            </a:r>
          </a:p>
          <a:p>
            <a:r>
              <a:rPr lang="it-IT" sz="2000" dirty="0" smtClean="0"/>
              <a:t>Esegue misurazioni usando strumenti alla sua portata</a:t>
            </a:r>
            <a:endParaRPr lang="it-IT" sz="2000" dirty="0"/>
          </a:p>
          <a:p>
            <a:r>
              <a:rPr lang="it-IT" sz="2000" dirty="0"/>
              <a:t>Confronta e valuta quantità continue e discrete riconoscendo le </a:t>
            </a:r>
            <a:r>
              <a:rPr lang="it-IT" sz="2000" dirty="0" smtClean="0"/>
              <a:t>specificità</a:t>
            </a:r>
          </a:p>
          <a:p>
            <a:r>
              <a:rPr lang="it-IT" sz="2000" dirty="0" smtClean="0"/>
              <a:t>Ricerca strategie del contare e dell’operare, necessarie per eseguire le prime misurazioni di pesi. </a:t>
            </a:r>
            <a:endParaRPr lang="it-IT" sz="2000" dirty="0"/>
          </a:p>
          <a:p>
            <a:r>
              <a:rPr lang="it-IT" sz="2000" dirty="0"/>
              <a:t>Compie misurazioni utilizzando strumenti adeguati</a:t>
            </a:r>
          </a:p>
          <a:p>
            <a:r>
              <a:rPr lang="it-IT" sz="2000" dirty="0"/>
              <a:t>Condivide con gli altri i dati dell’ esperienza</a:t>
            </a:r>
          </a:p>
          <a:p>
            <a:r>
              <a:rPr lang="it-IT" sz="2000" dirty="0"/>
              <a:t>Registra correttamente comprendendo simboli e grafici concordati</a:t>
            </a:r>
          </a:p>
          <a:p>
            <a:r>
              <a:rPr lang="it-IT" sz="2000" dirty="0"/>
              <a:t>Dimostra di utilizzare il pensiero </a:t>
            </a:r>
            <a:r>
              <a:rPr lang="it-IT" sz="2000" dirty="0" smtClean="0"/>
              <a:t>logico</a:t>
            </a:r>
          </a:p>
          <a:p>
            <a:pPr marL="0" indent="0" algn="ctr">
              <a:buNone/>
            </a:pPr>
            <a:r>
              <a:rPr lang="it-IT" sz="2000" b="1" dirty="0" smtClean="0"/>
              <a:t>OBIETTIVI</a:t>
            </a:r>
          </a:p>
          <a:p>
            <a:r>
              <a:rPr lang="it-IT" sz="2000" dirty="0" smtClean="0"/>
              <a:t>Osserva con attenzione gli oggetti o gli ingredienti presentati nell’esperienza.</a:t>
            </a:r>
          </a:p>
          <a:p>
            <a:r>
              <a:rPr lang="it-IT" sz="2000" dirty="0" smtClean="0"/>
              <a:t>E’ in grado di utilizzare e comprendere il significato simbolico di strumenti di misurazione non convenzionale.</a:t>
            </a:r>
          </a:p>
          <a:p>
            <a:r>
              <a:rPr lang="it-IT" sz="2000" dirty="0" smtClean="0"/>
              <a:t>Ha acquisito abilità sulla formulazione di misurazioni intere (3 vasetti) e non intere (3 vasetti e mezzo, un po’ meno di 3 vasetti, un po’ di più di 3 vasetti…)</a:t>
            </a:r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63128881"/>
      </p:ext>
    </p:extLst>
  </p:cSld>
  <p:clrMapOvr>
    <a:masterClrMapping/>
  </p:clrMapOvr>
  <p:transition spd="slow" advClick="0" advTm="12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b="1" dirty="0" smtClean="0"/>
              <a:t>TORTE ME COCCO E KOS</a:t>
            </a:r>
            <a:r>
              <a:rPr lang="it-IT" dirty="0" smtClean="0"/>
              <a:t>: </a:t>
            </a:r>
            <a:r>
              <a:rPr lang="it-IT" sz="2000" dirty="0" smtClean="0"/>
              <a:t>gli ingredienti</a:t>
            </a:r>
            <a:endParaRPr lang="it-IT" sz="2000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852863" y="1597716"/>
            <a:ext cx="4279900" cy="3111705"/>
          </a:xfrm>
        </p:spPr>
      </p:pic>
      <p:sp>
        <p:nvSpPr>
          <p:cNvPr id="3" name="Segnaposto testo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b="1" dirty="0" smtClean="0"/>
          </a:p>
          <a:p>
            <a:r>
              <a:rPr lang="it-IT" b="1" dirty="0" smtClean="0"/>
              <a:t>Per </a:t>
            </a:r>
            <a:r>
              <a:rPr lang="it-IT" b="1" dirty="0"/>
              <a:t>osservare e registrare:</a:t>
            </a:r>
          </a:p>
          <a:p>
            <a:r>
              <a:rPr lang="it-IT" dirty="0"/>
              <a:t>• </a:t>
            </a:r>
            <a:r>
              <a:rPr lang="it-IT" b="1" dirty="0"/>
              <a:t>le quantità degli ingredienti</a:t>
            </a:r>
          </a:p>
          <a:p>
            <a:r>
              <a:rPr lang="it-IT" dirty="0"/>
              <a:t>• </a:t>
            </a:r>
            <a:r>
              <a:rPr lang="it-IT" b="1" dirty="0"/>
              <a:t>gli strumenti di misura</a:t>
            </a:r>
          </a:p>
          <a:p>
            <a:r>
              <a:rPr lang="it-IT" dirty="0"/>
              <a:t>• </a:t>
            </a:r>
            <a:r>
              <a:rPr lang="it-IT" b="1" dirty="0"/>
              <a:t>i cambiamenti della materia</a:t>
            </a:r>
          </a:p>
          <a:p>
            <a:r>
              <a:rPr lang="it-IT" dirty="0"/>
              <a:t>• </a:t>
            </a:r>
            <a:r>
              <a:rPr lang="it-IT" b="1" dirty="0"/>
              <a:t>la sequenza</a:t>
            </a:r>
          </a:p>
          <a:p>
            <a:r>
              <a:rPr lang="it-IT" dirty="0"/>
              <a:t>• </a:t>
            </a:r>
            <a:r>
              <a:rPr lang="it-IT" b="1" dirty="0"/>
              <a:t>la forma, la dimensione</a:t>
            </a:r>
          </a:p>
          <a:p>
            <a:r>
              <a:rPr lang="it-IT" dirty="0"/>
              <a:t>• </a:t>
            </a:r>
            <a:r>
              <a:rPr lang="it-IT" b="1" dirty="0"/>
              <a:t>il risultato finale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37318079"/>
      </p:ext>
    </p:extLst>
  </p:cSld>
  <p:clrMapOvr>
    <a:masterClrMapping/>
  </p:clrMapOvr>
  <p:transition spd="slow" advClick="0" advTm="12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sz="1600" b="1" dirty="0" smtClean="0"/>
              <a:t>Pesiamo tutti gli ingredienti con lo strumento di misura non convenzionale: il vasetto  dello yogurt</a:t>
            </a:r>
            <a:endParaRPr lang="it-IT" sz="1600" b="1" dirty="0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852863" y="1547736"/>
            <a:ext cx="4279900" cy="3211665"/>
          </a:xfrm>
        </p:spPr>
      </p:pic>
      <p:sp>
        <p:nvSpPr>
          <p:cNvPr id="6" name="Segnaposto testo 5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616451"/>
          </a:xfrm>
        </p:spPr>
        <p:txBody>
          <a:bodyPr>
            <a:noAutofit/>
          </a:bodyPr>
          <a:lstStyle/>
          <a:p>
            <a:r>
              <a:rPr lang="it-IT" sz="1300" dirty="0" smtClean="0"/>
              <a:t>Per semplificare l’esecuzione della  ricetta e per pesare gli ingredienti, abbiamo usato come misura non convenzionale il vasetto di yogurt.</a:t>
            </a:r>
          </a:p>
          <a:p>
            <a:r>
              <a:rPr lang="it-IT" sz="1300" dirty="0" smtClean="0"/>
              <a:t>La giusta quantità dell’ingrediente si doveva pesare con un numero ben preciso di vasetti vuoti di yogurt. Perciò con lo stesso barattolino dell’ingrediente principale : lo yogurt greco, abbiamo «pesato» la farina, lo zucchero, il cocco disidratato, l’olio di semi. I bambini hanno osservato con interesse ogni fase di questa preparazione. Ci ha aiutato ad eseguire questa torta una mamma proveniente dall’ Albania e il dolce proposto era tipico del suo paese.</a:t>
            </a:r>
            <a:endParaRPr lang="it-IT" sz="13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27417929"/>
      </p:ext>
    </p:extLst>
  </p:cSld>
  <p:clrMapOvr>
    <a:masterClrMapping/>
  </p:clrMapOvr>
  <p:transition spd="slow" advClick="0" advTm="12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09443" y="762000"/>
            <a:ext cx="7125113" cy="924475"/>
          </a:xfrm>
        </p:spPr>
        <p:txBody>
          <a:bodyPr>
            <a:noAutofit/>
          </a:bodyPr>
          <a:lstStyle/>
          <a:p>
            <a:pPr algn="ctr"/>
            <a:r>
              <a:rPr lang="it-IT" sz="2400" dirty="0" smtClean="0"/>
              <a:t>Registriamo su una tabella la quantità  necessaria degli ingredienti per l’esecuzione del dolce</a:t>
            </a:r>
            <a:endParaRPr lang="it-IT" sz="2400" dirty="0"/>
          </a:p>
        </p:txBody>
      </p:sp>
      <p:pic>
        <p:nvPicPr>
          <p:cNvPr id="20" name="Segnaposto contenuto 1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09650" y="2863759"/>
            <a:ext cx="3471863" cy="2522720"/>
          </a:xfrm>
        </p:spPr>
      </p:pic>
      <p:sp>
        <p:nvSpPr>
          <p:cNvPr id="7" name="Segnaposto contenuto 6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Dopo l’esecuzione della torta, proponiamo ai bambini una tabella di misurazione, dove </a:t>
            </a:r>
            <a:r>
              <a:rPr lang="it-IT" dirty="0" smtClean="0"/>
              <a:t>registrano e confrontano </a:t>
            </a:r>
            <a:r>
              <a:rPr lang="it-IT" dirty="0"/>
              <a:t>le misurazioni </a:t>
            </a:r>
            <a:r>
              <a:rPr lang="it-IT" dirty="0" smtClean="0"/>
              <a:t>rilevate.</a:t>
            </a:r>
            <a:r>
              <a:rPr lang="it-IT" dirty="0"/>
              <a:t> </a:t>
            </a:r>
            <a:r>
              <a:rPr lang="it-IT" dirty="0" smtClean="0"/>
              <a:t>Poi contiamo</a:t>
            </a:r>
            <a:r>
              <a:rPr lang="it-IT" dirty="0"/>
              <a:t>, ragioniamo insieme </a:t>
            </a:r>
            <a:r>
              <a:rPr lang="it-IT" dirty="0" smtClean="0"/>
              <a:t>sulle diverse  </a:t>
            </a:r>
            <a:r>
              <a:rPr lang="it-IT" dirty="0"/>
              <a:t>quantità </a:t>
            </a:r>
            <a:r>
              <a:rPr lang="it-IT" dirty="0" smtClean="0"/>
              <a:t>di ingredienti usati( 2 vasetti di yogurt greco, di più di farina, di meno di olio, uguale di zucchero ecc..).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33401757"/>
      </p:ext>
    </p:extLst>
  </p:cSld>
  <p:clrMapOvr>
    <a:masterClrMapping/>
  </p:clrMapOvr>
  <p:transition spd="slow" advClick="0" advTm="12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762000" y="304800"/>
            <a:ext cx="6534358" cy="762000"/>
          </a:xfrm>
        </p:spPr>
        <p:txBody>
          <a:bodyPr>
            <a:normAutofit/>
          </a:bodyPr>
          <a:lstStyle/>
          <a:p>
            <a:r>
              <a:rPr lang="it-IT" sz="3200" dirty="0" smtClean="0"/>
              <a:t>La </a:t>
            </a:r>
            <a:r>
              <a:rPr lang="it-IT" sz="3200" dirty="0" smtClean="0"/>
              <a:t>torta sarebbe diversa se…..</a:t>
            </a:r>
            <a:endParaRPr lang="it-IT" sz="3200" dirty="0"/>
          </a:p>
        </p:txBody>
      </p:sp>
      <p:pic>
        <p:nvPicPr>
          <p:cNvPr id="12" name="Segnaposto contenuto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343400" y="1524000"/>
            <a:ext cx="4279900" cy="3211665"/>
          </a:xfrm>
        </p:spPr>
      </p:pic>
      <p:sp>
        <p:nvSpPr>
          <p:cNvPr id="11" name="Segnaposto testo 10"/>
          <p:cNvSpPr>
            <a:spLocks noGrp="1"/>
          </p:cNvSpPr>
          <p:nvPr>
            <p:ph type="body" sz="half" idx="2"/>
          </p:nvPr>
        </p:nvSpPr>
        <p:spPr>
          <a:xfrm>
            <a:off x="762000" y="1219200"/>
            <a:ext cx="3276600" cy="4953000"/>
          </a:xfrm>
        </p:spPr>
        <p:txBody>
          <a:bodyPr>
            <a:noAutofit/>
          </a:bodyPr>
          <a:lstStyle/>
          <a:p>
            <a:r>
              <a:rPr lang="it-IT" sz="1300" dirty="0" smtClean="0"/>
              <a:t>Questa esperienza ha aiutato i bambini  a capire che il numero che si associa all’unità di misurazione dipende dalla quantità di quell’ ingrediente di cui abbiamo bisogno. (in questo caso: il vasetto di yogurt come strumento non convenzionale). Abbiamo usato 3 vasetti di farina, ma solo 2 di cocco e 1 solo di olio. La misura è la stessa, ma il numero che la esprime no!</a:t>
            </a:r>
          </a:p>
          <a:p>
            <a:r>
              <a:rPr lang="it-IT" sz="1300" dirty="0" smtClean="0"/>
              <a:t>La misura delle cose dipende dalle cose stesse, ma la sua espressione numerica dipende dalle mie scelte</a:t>
            </a:r>
          </a:p>
          <a:p>
            <a:r>
              <a:rPr lang="it-IT" sz="1300" dirty="0" smtClean="0"/>
              <a:t>(da «Infanzia e matematica» di B. D’Amore. </a:t>
            </a:r>
          </a:p>
          <a:p>
            <a:r>
              <a:rPr lang="it-IT" sz="1300" dirty="0" smtClean="0"/>
              <a:t>Noi possiamo solo far comprendere al bambino che se avessimo messo dei vasetti in più di olio, la torta sarebbe risultata molto unta o se avessimo messo solo 1 vasetto di farina , la torta sarebbe riuscita bassa e troppo morbida.</a:t>
            </a:r>
            <a:endParaRPr lang="it-IT" sz="13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35328174"/>
      </p:ext>
    </p:extLst>
  </p:cSld>
  <p:clrMapOvr>
    <a:masterClrMapping/>
  </p:clrMapOvr>
  <p:transition spd="slow" advClick="0" advTm="12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5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25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25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25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09443" y="533400"/>
            <a:ext cx="7125113" cy="924475"/>
          </a:xfrm>
        </p:spPr>
        <p:txBody>
          <a:bodyPr>
            <a:noAutofit/>
          </a:bodyPr>
          <a:lstStyle/>
          <a:p>
            <a:pPr algn="ctr"/>
            <a:r>
              <a:rPr lang="it-IT" sz="1800" dirty="0" smtClean="0"/>
              <a:t>Attraverso </a:t>
            </a:r>
            <a:r>
              <a:rPr lang="it-IT" sz="1800" dirty="0" smtClean="0"/>
              <a:t>le varie sequenze di questo percorso i bambini hanno costruito le prime fondamentali competenze per realizzare elementari attività di misura</a:t>
            </a:r>
            <a:endParaRPr lang="it-IT" sz="18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783316" y="1806575"/>
            <a:ext cx="5577368" cy="4052888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10069192"/>
      </p:ext>
    </p:extLst>
  </p:cSld>
  <p:clrMapOvr>
    <a:masterClrMapping/>
  </p:clrMapOvr>
  <p:transition spd="slow" advClick="0" advTm="12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001713"/>
          </a:xfrm>
        </p:spPr>
        <p:txBody>
          <a:bodyPr>
            <a:normAutofit/>
          </a:bodyPr>
          <a:lstStyle/>
          <a:p>
            <a:r>
              <a:rPr lang="it-IT" dirty="0" smtClean="0"/>
              <a:t>Ora prendiamo il cucchiaio come strumento di </a:t>
            </a:r>
            <a:r>
              <a:rPr lang="it-IT" dirty="0" smtClean="0"/>
              <a:t>misura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343400" y="1825343"/>
            <a:ext cx="4279900" cy="3207313"/>
          </a:xfrm>
        </p:spPr>
      </p:pic>
      <p:sp>
        <p:nvSpPr>
          <p:cNvPr id="3" name="Segnaposto testo 2"/>
          <p:cNvSpPr>
            <a:spLocks noGrp="1"/>
          </p:cNvSpPr>
          <p:nvPr>
            <p:ph type="body" sz="half" idx="2"/>
          </p:nvPr>
        </p:nvSpPr>
        <p:spPr>
          <a:xfrm>
            <a:off x="533400" y="1600200"/>
            <a:ext cx="3581400" cy="4800600"/>
          </a:xfrm>
        </p:spPr>
        <p:txBody>
          <a:bodyPr>
            <a:noAutofit/>
          </a:bodyPr>
          <a:lstStyle/>
          <a:p>
            <a:r>
              <a:rPr lang="it-IT" sz="1300" dirty="0"/>
              <a:t>L’azione successiva consiste nel  prendere l’impasto e cercare di suddividerlo in tanti pirottini, TANTI QUANTI SONO I BAMBINI DELLA SEZIONE. Contiamo i pirottini che dovremo riempire e ci assicuriamo che ce ne sia uno per ciascun bambino. Poi decidiamo insieme di prendere un cucchiaio come strumento di misura e di mettere 2 cucchiaiate di impasto dentro ad ogni pirottino. Tutte queste operazioni  avviano il bambino alla conoscenza del numero e alla struttura delle prime operazioni, in questo caso alla  suddivisione in parti uguali  dell’impasto. </a:t>
            </a:r>
            <a:r>
              <a:rPr lang="it-IT" sz="1300" dirty="0" smtClean="0"/>
              <a:t>Non </a:t>
            </a:r>
            <a:r>
              <a:rPr lang="it-IT" sz="1300" dirty="0"/>
              <a:t>dimentichiamo che in questo ultimo passaggio usiamo un altro strumento di misura che è il cucchiaio, anche se questa volta il numero non cambia; le cucchiaiate per riempire i pirottini sono sempre 2, né di più, ne di meno</a:t>
            </a:r>
            <a:r>
              <a:rPr lang="it-IT" sz="1300" dirty="0" smtClean="0"/>
              <a:t>. Il bambino in questo modo esegue misurazioni con semplici strumenti alla sua portata.</a:t>
            </a:r>
            <a:endParaRPr lang="it-IT" sz="13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98389670"/>
      </p:ext>
    </p:extLst>
  </p:cSld>
  <p:clrMapOvr>
    <a:masterClrMapping/>
  </p:clrMapOvr>
  <p:transition spd="slow" advClick="0" advTm="12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15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Estate">
  <a:themeElements>
    <a:clrScheme name="Estate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Estate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stat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TM01972873[[fn=Estate]]</Template>
  <TotalTime>817</TotalTime>
  <Words>1188</Words>
  <Application>Microsoft Office PowerPoint</Application>
  <PresentationFormat>Presentazione su schermo (4:3)</PresentationFormat>
  <Paragraphs>55</Paragraphs>
  <Slides>11</Slides>
  <Notes>0</Notes>
  <HiddenSlides>0</HiddenSlides>
  <MMClips>0</MMClips>
  <ScaleCrop>false</ScaleCrop>
  <HeadingPairs>
    <vt:vector size="4" baseType="variant">
      <vt:variant>
        <vt:lpstr>Modello struttura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Estate</vt:lpstr>
      <vt:lpstr>La Matematica a tavola:  concetto di misura</vt:lpstr>
      <vt:lpstr>Diapositiva 2</vt:lpstr>
      <vt:lpstr>Diapositiva 3</vt:lpstr>
      <vt:lpstr> TORTE ME COCCO E KOS: gli ingredienti</vt:lpstr>
      <vt:lpstr>   Pesiamo tutti gli ingredienti con lo strumento di misura non convenzionale: il vasetto  dello yogurt</vt:lpstr>
      <vt:lpstr>Registriamo su una tabella la quantità  necessaria degli ingredienti per l’esecuzione del dolce</vt:lpstr>
      <vt:lpstr>La torta sarebbe diversa se…..</vt:lpstr>
      <vt:lpstr>Attraverso le varie sequenze di questo percorso i bambini hanno costruito le prime fondamentali competenze per realizzare elementari attività di misura</vt:lpstr>
      <vt:lpstr>Ora prendiamo il cucchiaio come strumento di misura</vt:lpstr>
      <vt:lpstr>Diapositiva 10</vt:lpstr>
      <vt:lpstr>Ed ecco il risultato finale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Matematica a tavola:  concetto di misura</dc:title>
  <dc:creator>Bruno</dc:creator>
  <cp:lastModifiedBy>Roberta Gardosi</cp:lastModifiedBy>
  <cp:revision>90</cp:revision>
  <dcterms:created xsi:type="dcterms:W3CDTF">2015-07-15T18:58:04Z</dcterms:created>
  <dcterms:modified xsi:type="dcterms:W3CDTF">2015-07-15T19:44:05Z</dcterms:modified>
</cp:coreProperties>
</file>