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25"/>
  </p:notesMasterIdLst>
  <p:sldIdLst>
    <p:sldId id="259" r:id="rId2"/>
    <p:sldId id="260" r:id="rId3"/>
    <p:sldId id="268" r:id="rId4"/>
    <p:sldId id="258" r:id="rId5"/>
    <p:sldId id="273" r:id="rId6"/>
    <p:sldId id="256" r:id="rId7"/>
    <p:sldId id="281" r:id="rId8"/>
    <p:sldId id="275" r:id="rId9"/>
    <p:sldId id="257" r:id="rId10"/>
    <p:sldId id="270" r:id="rId11"/>
    <p:sldId id="261" r:id="rId12"/>
    <p:sldId id="262" r:id="rId13"/>
    <p:sldId id="279" r:id="rId14"/>
    <p:sldId id="264" r:id="rId15"/>
    <p:sldId id="271" r:id="rId16"/>
    <p:sldId id="263" r:id="rId17"/>
    <p:sldId id="282" r:id="rId18"/>
    <p:sldId id="266" r:id="rId19"/>
    <p:sldId id="278" r:id="rId20"/>
    <p:sldId id="265" r:id="rId21"/>
    <p:sldId id="277" r:id="rId22"/>
    <p:sldId id="269" r:id="rId23"/>
    <p:sldId id="276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34" autoAdjust="0"/>
    <p:restoredTop sz="94615" autoAdjust="0"/>
  </p:normalViewPr>
  <p:slideViewPr>
    <p:cSldViewPr>
      <p:cViewPr varScale="1">
        <p:scale>
          <a:sx n="141" d="100"/>
          <a:sy n="141" d="100"/>
        </p:scale>
        <p:origin x="-74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7FAA5-C479-4502-8FBC-0BDA7948E83C}" type="datetimeFigureOut">
              <a:rPr lang="it-IT" smtClean="0"/>
              <a:pPr/>
              <a:t>14-07-2015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5D268-9C2B-48EB-852B-10ADB4E948FE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1813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5D268-9C2B-48EB-852B-10ADB4E948FE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3372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8C8E-000B-4CAC-8BBB-30D58C420BFE}" type="datetimeFigureOut">
              <a:rPr lang="it-IT" smtClean="0"/>
              <a:pPr/>
              <a:t>14-07-2015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4EB-E444-438A-AD37-CB42031FDFC8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25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8C8E-000B-4CAC-8BBB-30D58C420BFE}" type="datetimeFigureOut">
              <a:rPr lang="it-IT" smtClean="0"/>
              <a:pPr/>
              <a:t>14-07-2015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4EB-E444-438A-AD37-CB42031FDFC8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25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8C8E-000B-4CAC-8BBB-30D58C420BFE}" type="datetimeFigureOut">
              <a:rPr lang="it-IT" smtClean="0"/>
              <a:pPr/>
              <a:t>14-07-2015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4EB-E444-438A-AD37-CB42031FDFC8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25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8C8E-000B-4CAC-8BBB-30D58C420BFE}" type="datetimeFigureOut">
              <a:rPr lang="it-IT" smtClean="0"/>
              <a:pPr/>
              <a:t>14-07-2015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4EB-E444-438A-AD37-CB42031FDFC8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25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8C8E-000B-4CAC-8BBB-30D58C420BFE}" type="datetimeFigureOut">
              <a:rPr lang="it-IT" smtClean="0"/>
              <a:pPr/>
              <a:t>14-07-2015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4EB-E444-438A-AD37-CB42031FDFC8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25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8C8E-000B-4CAC-8BBB-30D58C420BFE}" type="datetimeFigureOut">
              <a:rPr lang="it-IT" smtClean="0"/>
              <a:pPr/>
              <a:t>14-07-2015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4EB-E444-438A-AD37-CB42031FDFC8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25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8C8E-000B-4CAC-8BBB-30D58C420BFE}" type="datetimeFigureOut">
              <a:rPr lang="it-IT" smtClean="0"/>
              <a:pPr/>
              <a:t>14-07-2015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4EB-E444-438A-AD37-CB42031FDFC8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25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8C8E-000B-4CAC-8BBB-30D58C420BFE}" type="datetimeFigureOut">
              <a:rPr lang="it-IT" smtClean="0"/>
              <a:pPr/>
              <a:t>14-07-2015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4EB-E444-438A-AD37-CB42031FDFC8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25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8C8E-000B-4CAC-8BBB-30D58C420BFE}" type="datetimeFigureOut">
              <a:rPr lang="it-IT" smtClean="0"/>
              <a:pPr/>
              <a:t>14-07-2015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4EB-E444-438A-AD37-CB42031FDFC8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25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8C8E-000B-4CAC-8BBB-30D58C420BFE}" type="datetimeFigureOut">
              <a:rPr lang="it-IT" smtClean="0"/>
              <a:pPr/>
              <a:t>14-07-2015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4EB-E444-438A-AD37-CB42031FDFC8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25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8C8E-000B-4CAC-8BBB-30D58C420BFE}" type="datetimeFigureOut">
              <a:rPr lang="it-IT" smtClean="0"/>
              <a:pPr/>
              <a:t>14-07-2015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A4EB-E444-438A-AD37-CB42031FDFC8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25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A88C8E-000B-4CAC-8BBB-30D58C420BFE}" type="datetimeFigureOut">
              <a:rPr lang="it-IT" smtClean="0"/>
              <a:pPr/>
              <a:t>14-07-2015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337A4EB-E444-438A-AD37-CB42031FDFC8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250" advClick="0" advTm="10000"/>
    </mc:Choice>
    <mc:Fallback>
      <p:transition advClick="0" advTm="10000"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gif"/><Relationship Id="rId3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gif"/><Relationship Id="rId3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4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gif"/><Relationship Id="rId3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Relationship Id="rId3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gif"/><Relationship Id="rId3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gif"/><Relationship Id="rId3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9746" y="530678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1" u="none" strike="noStrike" kern="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+mj-ea"/>
                <a:cs typeface="+mj-cs"/>
              </a:rPr>
              <a:t>          PROGETTO DI APPROFONDIMENTO</a:t>
            </a:r>
            <a:br>
              <a:rPr kumimoji="0" lang="it-IT" sz="2800" b="1" i="1" u="none" strike="noStrike" kern="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+mj-ea"/>
                <a:cs typeface="+mj-cs"/>
              </a:rPr>
            </a:br>
            <a:r>
              <a:rPr kumimoji="0" lang="it-IT" sz="2800" b="1" i="1" u="none" strike="noStrike" kern="0" cap="all" spc="0" normalizeH="0" baseline="0" noProof="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ea typeface="+mj-ea"/>
                <a:cs typeface="+mj-cs"/>
              </a:rPr>
              <a:t>                      DI MATEMATICA</a:t>
            </a:r>
            <a:endParaRPr kumimoji="0" lang="it-IT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547665" y="1484785"/>
            <a:ext cx="5365042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8" marR="0" lvl="0" indent="0" algn="ctr" defTabSz="91440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B13F9A"/>
              </a:buClr>
              <a:buSzPct val="73000"/>
              <a:buFontTx/>
              <a:buNone/>
              <a:tabLst/>
              <a:defRPr/>
            </a:pPr>
            <a:r>
              <a:rPr lang="it-IT" sz="2400" b="1" kern="0" noProof="0" dirty="0" smtClean="0">
                <a:solidFill>
                  <a:srgbClr val="002060"/>
                </a:solidFill>
                <a:latin typeface="Comic Sans MS" pitchFamily="66" charset="0"/>
                <a:cs typeface="Arial" charset="0"/>
              </a:rPr>
              <a:t>"</a:t>
            </a:r>
            <a:r>
              <a:rPr kumimoji="0" lang="it-IT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rial" charset="0"/>
              </a:rPr>
              <a:t>LE PIRAMIDI DEI NUMERI”</a:t>
            </a:r>
            <a:r>
              <a:rPr kumimoji="0" lang="it-IT" sz="41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" name="Rettangolo 3"/>
          <p:cNvSpPr/>
          <p:nvPr/>
        </p:nvSpPr>
        <p:spPr>
          <a:xfrm>
            <a:off x="2621550" y="3717032"/>
            <a:ext cx="4392488" cy="466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700" b="1" i="1" dirty="0" smtClean="0">
                <a:solidFill>
                  <a:srgbClr val="002060"/>
                </a:solidFill>
                <a:latin typeface="Gill Sans MT" charset="0"/>
                <a:ea typeface="ＭＳ Ｐゴシック" pitchFamily="34" charset="-128"/>
              </a:rPr>
              <a:t>   </a:t>
            </a:r>
            <a:r>
              <a:rPr lang="it-IT" sz="2700" b="1" i="1" dirty="0" smtClean="0">
                <a:solidFill>
                  <a:srgbClr val="002060"/>
                </a:solidFill>
                <a:ea typeface="ＭＳ Ｐゴシック" pitchFamily="34" charset="-128"/>
              </a:rPr>
              <a:t>CLASSI IV A - IV B</a:t>
            </a:r>
            <a:endParaRPr lang="it-IT" sz="2700" b="1" i="1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204600" y="4365104"/>
            <a:ext cx="4776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ts val="600"/>
              </a:spcBef>
              <a:spcAft>
                <a:spcPct val="0"/>
              </a:spcAft>
              <a:buClr>
                <a:srgbClr val="B83D68"/>
              </a:buClr>
              <a:buSzPct val="80000"/>
            </a:pPr>
            <a:r>
              <a:rPr lang="it-IT" sz="2800" b="1" dirty="0" smtClean="0">
                <a:solidFill>
                  <a:srgbClr val="002060"/>
                </a:solidFill>
                <a:latin typeface="Gill Sans MT" pitchFamily="34" charset="0"/>
                <a:ea typeface="ＭＳ Ｐゴシック" pitchFamily="34" charset="-128"/>
              </a:rPr>
              <a:t>  Anno </a:t>
            </a:r>
            <a:r>
              <a:rPr lang="it-IT" sz="2800" b="1" dirty="0">
                <a:solidFill>
                  <a:srgbClr val="002060"/>
                </a:solidFill>
                <a:latin typeface="Gill Sans MT" pitchFamily="34" charset="0"/>
                <a:ea typeface="ＭＳ Ｐゴシック" pitchFamily="34" charset="-128"/>
              </a:rPr>
              <a:t>scolastico 2014/2015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463872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250" advClick="0" advTm="10000"/>
    </mc:Choice>
    <mc:Fallback>
      <mp:transition xmlns:mp="http://schemas.microsoft.com/office/mac/powerpoint/2008/main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051992" y="98911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204392" y="114151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51520" y="33265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>
                <a:solidFill>
                  <a:srgbClr val="FF0000"/>
                </a:solidFill>
              </a:rPr>
              <a:t>Presentazione della </a:t>
            </a:r>
            <a:r>
              <a:rPr lang="it-IT" sz="2400" b="1" i="1" dirty="0" smtClean="0">
                <a:solidFill>
                  <a:srgbClr val="FF0000"/>
                </a:solidFill>
              </a:rPr>
              <a:t>mini - </a:t>
            </a:r>
            <a:r>
              <a:rPr lang="it-IT" sz="2400" b="1" i="1" dirty="0">
                <a:solidFill>
                  <a:srgbClr val="FF0000"/>
                </a:solidFill>
              </a:rPr>
              <a:t>piramide e scoperta delle regole con l’uso di </a:t>
            </a:r>
            <a:r>
              <a:rPr lang="it-IT" sz="2400" b="1" i="1" dirty="0" smtClean="0">
                <a:solidFill>
                  <a:srgbClr val="FF0000"/>
                </a:solidFill>
              </a:rPr>
              <a:t>moltiplicazione e </a:t>
            </a:r>
            <a:r>
              <a:rPr lang="it-IT" sz="2400" b="1" i="1" dirty="0">
                <a:solidFill>
                  <a:srgbClr val="FF0000"/>
                </a:solidFill>
              </a:rPr>
              <a:t>divisione </a:t>
            </a:r>
            <a:r>
              <a:rPr lang="it-IT" sz="2400" b="1" i="1" dirty="0" smtClean="0">
                <a:solidFill>
                  <a:srgbClr val="FF0000"/>
                </a:solidFill>
              </a:rPr>
              <a:t>come operazioni </a:t>
            </a:r>
            <a:r>
              <a:rPr lang="it-IT" sz="2400" b="1" i="1" dirty="0">
                <a:solidFill>
                  <a:srgbClr val="FF0000"/>
                </a:solidFill>
              </a:rPr>
              <a:t>inverse.</a:t>
            </a:r>
          </a:p>
        </p:txBody>
      </p:sp>
      <p:pic>
        <p:nvPicPr>
          <p:cNvPr id="8" name="Immagine 7" descr="Slide0010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52600"/>
            <a:ext cx="3327400" cy="4610100"/>
          </a:xfrm>
          <a:prstGeom prst="rect">
            <a:avLst/>
          </a:prstGeom>
        </p:spPr>
      </p:pic>
      <p:pic>
        <p:nvPicPr>
          <p:cNvPr id="11" name="Immagine 10" descr="Slide0010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752600"/>
            <a:ext cx="35179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897728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250" advClick="0" advTm="10000"/>
    </mc:Choice>
    <mc:Fallback>
      <mp:transition xmlns:mp="http://schemas.microsoft.com/office/mac/powerpoint/2008/main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lide0011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981200"/>
            <a:ext cx="4864003" cy="4305300"/>
          </a:xfrm>
          <a:prstGeom prst="rect">
            <a:avLst/>
          </a:prstGeom>
        </p:spPr>
      </p:pic>
      <p:pic>
        <p:nvPicPr>
          <p:cNvPr id="4" name="Immagine 3" descr="Slide0011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1" y="381000"/>
            <a:ext cx="41148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798292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250" advClick="0" advTm="10000"/>
    </mc:Choice>
    <mc:Fallback>
      <mp:transition xmlns:mp="http://schemas.microsoft.com/office/mac/powerpoint/2008/main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99592" y="404664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rgbClr val="FF0000"/>
                </a:solidFill>
              </a:rPr>
              <a:t>                 Piramidi a tre piani.</a:t>
            </a:r>
          </a:p>
          <a:p>
            <a:r>
              <a:rPr lang="it-IT" sz="2400" b="1" i="1" dirty="0" smtClean="0">
                <a:solidFill>
                  <a:srgbClr val="FF0000"/>
                </a:solidFill>
              </a:rPr>
              <a:t> Completamento </a:t>
            </a:r>
            <a:r>
              <a:rPr lang="it-IT" sz="2400" b="1" i="1" dirty="0">
                <a:solidFill>
                  <a:srgbClr val="FF0000"/>
                </a:solidFill>
              </a:rPr>
              <a:t>attraverso la risoluzione </a:t>
            </a:r>
            <a:r>
              <a:rPr lang="it-IT" sz="2400" b="1" i="1" dirty="0" smtClean="0">
                <a:solidFill>
                  <a:srgbClr val="FF0000"/>
                </a:solidFill>
              </a:rPr>
              <a:t>di situazioni problematiche</a:t>
            </a:r>
            <a:r>
              <a:rPr lang="it-IT" sz="2400" b="1" i="1" dirty="0">
                <a:solidFill>
                  <a:srgbClr val="FF0000"/>
                </a:solidFill>
              </a:rPr>
              <a:t>.</a:t>
            </a:r>
            <a:r>
              <a:rPr lang="it-IT" sz="2400" b="1" i="1" dirty="0" smtClean="0">
                <a:solidFill>
                  <a:srgbClr val="FF0000"/>
                </a:solidFill>
              </a:rPr>
              <a:t>  </a:t>
            </a:r>
            <a:endParaRPr lang="it-IT" sz="2400" b="1" i="1" dirty="0">
              <a:solidFill>
                <a:srgbClr val="FF0000"/>
              </a:solidFill>
            </a:endParaRPr>
          </a:p>
        </p:txBody>
      </p:sp>
      <p:pic>
        <p:nvPicPr>
          <p:cNvPr id="5" name="Immagine 4" descr="Slide0012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28800"/>
            <a:ext cx="4547152" cy="3486150"/>
          </a:xfrm>
          <a:prstGeom prst="rect">
            <a:avLst/>
          </a:prstGeom>
        </p:spPr>
      </p:pic>
      <p:pic>
        <p:nvPicPr>
          <p:cNvPr id="6" name="Immagine 5" descr="Slide0012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743200"/>
            <a:ext cx="4156038" cy="338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741670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250" advClick="0" advTm="10000"/>
    </mc:Choice>
    <mc:Fallback>
      <mp:transition xmlns:mp="http://schemas.microsoft.com/office/mac/powerpoint/2008/main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39552" y="701080"/>
            <a:ext cx="79292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2000" b="1" i="1" dirty="0">
                <a:solidFill>
                  <a:srgbClr val="FF0000"/>
                </a:solidFill>
              </a:rPr>
              <a:t>Conoscendo i numeri rappresentati nei mattoni del primo </a:t>
            </a:r>
            <a:r>
              <a:rPr lang="it-IT" altLang="it-IT" sz="2000" b="1" i="1" dirty="0" smtClean="0">
                <a:solidFill>
                  <a:srgbClr val="FF0000"/>
                </a:solidFill>
              </a:rPr>
              <a:t>piano gli alunni  completano </a:t>
            </a:r>
            <a:r>
              <a:rPr lang="it-IT" altLang="it-IT" sz="2000" b="1" i="1" dirty="0">
                <a:solidFill>
                  <a:srgbClr val="FF0000"/>
                </a:solidFill>
              </a:rPr>
              <a:t>la </a:t>
            </a:r>
            <a:r>
              <a:rPr lang="it-IT" altLang="it-IT" sz="2000" b="1" i="1" dirty="0" smtClean="0">
                <a:solidFill>
                  <a:srgbClr val="FF0000"/>
                </a:solidFill>
              </a:rPr>
              <a:t>piramide e s</a:t>
            </a:r>
            <a:r>
              <a:rPr lang="it-IT" altLang="it-IT" b="1" i="1" dirty="0" smtClean="0">
                <a:solidFill>
                  <a:srgbClr val="FF0000"/>
                </a:solidFill>
              </a:rPr>
              <a:t>crivono </a:t>
            </a:r>
            <a:r>
              <a:rPr lang="it-IT" altLang="it-IT" b="1" i="1" dirty="0">
                <a:solidFill>
                  <a:srgbClr val="FF0000"/>
                </a:solidFill>
              </a:rPr>
              <a:t>le strategie risolutive</a:t>
            </a:r>
            <a:r>
              <a:rPr lang="it-IT" altLang="it-IT" b="1" dirty="0">
                <a:solidFill>
                  <a:srgbClr val="FF0000"/>
                </a:solidFill>
                <a:latin typeface="Gill Sans MT" pitchFamily="34" charset="0"/>
              </a:rPr>
              <a:t>.</a:t>
            </a:r>
          </a:p>
          <a:p>
            <a:endParaRPr lang="it-IT" altLang="it-IT" dirty="0">
              <a:solidFill>
                <a:srgbClr val="FF0000"/>
              </a:solidFill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5437682" y="1936750"/>
            <a:ext cx="3246437" cy="1612900"/>
            <a:chOff x="797" y="1213"/>
            <a:chExt cx="2045" cy="1016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797" y="1895"/>
              <a:ext cx="682" cy="33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2800" b="1" dirty="0" smtClean="0">
                  <a:solidFill>
                    <a:srgbClr val="002060"/>
                  </a:solidFill>
                </a:rPr>
                <a:t>3</a:t>
              </a:r>
              <a:endParaRPr lang="it-IT" altLang="it-IT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479" y="1899"/>
              <a:ext cx="682" cy="33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2800" b="1" dirty="0" smtClean="0">
                  <a:solidFill>
                    <a:srgbClr val="002060"/>
                  </a:solidFill>
                </a:rPr>
                <a:t>6</a:t>
              </a:r>
              <a:endParaRPr lang="it-IT" altLang="it-IT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138" y="1554"/>
              <a:ext cx="682" cy="345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it-IT" altLang="it-IT" sz="2800" b="1">
                <a:solidFill>
                  <a:schemeClr val="accent2"/>
                </a:solidFill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2160" y="1895"/>
              <a:ext cx="682" cy="33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2800" b="1" dirty="0" smtClean="0">
                  <a:solidFill>
                    <a:srgbClr val="002060"/>
                  </a:solidFill>
                </a:rPr>
                <a:t>7</a:t>
              </a:r>
              <a:endParaRPr lang="it-IT" altLang="it-IT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819" y="1554"/>
              <a:ext cx="682" cy="345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it-IT" altLang="it-IT" sz="2800" b="1">
                <a:solidFill>
                  <a:schemeClr val="accent2"/>
                </a:solidFill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1479" y="1213"/>
              <a:ext cx="682" cy="345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it-IT" altLang="it-IT" sz="2800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13" name="Group 11"/>
          <p:cNvGrpSpPr>
            <a:grpSpLocks/>
          </p:cNvGrpSpPr>
          <p:nvPr/>
        </p:nvGrpSpPr>
        <p:grpSpPr bwMode="auto">
          <a:xfrm>
            <a:off x="5437681" y="4233864"/>
            <a:ext cx="3246438" cy="1612900"/>
            <a:chOff x="797" y="1213"/>
            <a:chExt cx="2045" cy="1016"/>
          </a:xfrm>
        </p:grpSpPr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797" y="1895"/>
              <a:ext cx="682" cy="33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2800" b="1" dirty="0" smtClean="0">
                  <a:solidFill>
                    <a:srgbClr val="002060"/>
                  </a:solidFill>
                </a:rPr>
                <a:t>3</a:t>
              </a:r>
              <a:endParaRPr lang="it-IT" altLang="it-IT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1479" y="1899"/>
              <a:ext cx="682" cy="33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2800" b="1" dirty="0" smtClean="0">
                  <a:solidFill>
                    <a:srgbClr val="002060"/>
                  </a:solidFill>
                </a:rPr>
                <a:t>6</a:t>
              </a:r>
              <a:endParaRPr lang="it-IT" altLang="it-IT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1138" y="1554"/>
              <a:ext cx="682" cy="330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2800" b="1" dirty="0" smtClean="0">
                  <a:solidFill>
                    <a:srgbClr val="002060"/>
                  </a:solidFill>
                </a:rPr>
                <a:t>9</a:t>
              </a:r>
              <a:endParaRPr lang="it-IT" altLang="it-IT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2160" y="1895"/>
              <a:ext cx="682" cy="33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2800" b="1" dirty="0" smtClean="0">
                  <a:solidFill>
                    <a:srgbClr val="002060"/>
                  </a:solidFill>
                </a:rPr>
                <a:t>7</a:t>
              </a:r>
              <a:endParaRPr lang="it-IT" altLang="it-IT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1819" y="1554"/>
              <a:ext cx="682" cy="330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2800" b="1" dirty="0" smtClean="0">
                  <a:solidFill>
                    <a:srgbClr val="002060"/>
                  </a:solidFill>
                </a:rPr>
                <a:t>13</a:t>
              </a:r>
              <a:endParaRPr lang="it-IT" altLang="it-IT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1479" y="1213"/>
              <a:ext cx="682" cy="330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altLang="it-IT" sz="2800" b="1" dirty="0" smtClean="0">
                  <a:solidFill>
                    <a:srgbClr val="002060"/>
                  </a:solidFill>
                </a:rPr>
                <a:t>22</a:t>
              </a:r>
              <a:endParaRPr lang="it-IT" altLang="it-IT" sz="28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0" name="Immagine 19" descr="Slide001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09800"/>
            <a:ext cx="4191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27652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250" advClick="0" advTm="10000"/>
    </mc:Choice>
    <mc:Fallback>
      <mp:transition xmlns:mp="http://schemas.microsoft.com/office/mac/powerpoint/2008/main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Slide0014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79400"/>
            <a:ext cx="3530600" cy="3149600"/>
          </a:xfrm>
          <a:prstGeom prst="rect">
            <a:avLst/>
          </a:prstGeom>
        </p:spPr>
      </p:pic>
      <p:pic>
        <p:nvPicPr>
          <p:cNvPr id="9" name="Immagine 8" descr="Slide0014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8600"/>
            <a:ext cx="4241800" cy="3200400"/>
          </a:xfrm>
          <a:prstGeom prst="rect">
            <a:avLst/>
          </a:prstGeom>
        </p:spPr>
      </p:pic>
      <p:pic>
        <p:nvPicPr>
          <p:cNvPr id="10" name="Immagine 9" descr="Slide0014c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3810000"/>
            <a:ext cx="28956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297178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250" advClick="0" advTm="10000"/>
    </mc:Choice>
    <mc:Fallback>
      <mp:transition xmlns:mp="http://schemas.microsoft.com/office/mac/powerpoint/2008/main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11560" y="260648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2400" b="1" i="1" dirty="0">
                <a:solidFill>
                  <a:srgbClr val="FF0000"/>
                </a:solidFill>
              </a:rPr>
              <a:t>Rappresentare in modo non canonico i numeri </a:t>
            </a:r>
            <a:endParaRPr lang="it-IT" altLang="it-IT" sz="2400" b="1" i="1" dirty="0" smtClean="0">
              <a:solidFill>
                <a:srgbClr val="FF0000"/>
              </a:solidFill>
            </a:endParaRPr>
          </a:p>
          <a:p>
            <a:r>
              <a:rPr lang="it-IT" altLang="it-IT" sz="2000" b="1" i="1" dirty="0" smtClean="0"/>
              <a:t>Introduzione delle parentesi, </a:t>
            </a:r>
            <a:r>
              <a:rPr lang="it-IT" sz="2000" b="1" i="1" dirty="0" smtClean="0"/>
              <a:t>nell’addizione </a:t>
            </a:r>
            <a:r>
              <a:rPr lang="it-IT" sz="2000" b="1" i="1" dirty="0"/>
              <a:t>e </a:t>
            </a:r>
            <a:r>
              <a:rPr lang="it-IT" sz="2000" b="1" i="1" dirty="0" smtClean="0"/>
              <a:t>nella sottrazione.</a:t>
            </a:r>
            <a:endParaRPr lang="it-IT" sz="2000" b="1" i="1" dirty="0"/>
          </a:p>
        </p:txBody>
      </p:sp>
      <p:pic>
        <p:nvPicPr>
          <p:cNvPr id="6" name="Immagine 5" descr="Slide0015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5000"/>
            <a:ext cx="4343400" cy="4522001"/>
          </a:xfrm>
          <a:prstGeom prst="rect">
            <a:avLst/>
          </a:prstGeom>
        </p:spPr>
      </p:pic>
      <p:pic>
        <p:nvPicPr>
          <p:cNvPr id="7" name="Immagine 6" descr="Slide0015b.gif"/>
          <p:cNvPicPr>
            <a:picLocks noChangeAspect="1"/>
          </p:cNvPicPr>
          <p:nvPr/>
        </p:nvPicPr>
        <p:blipFill>
          <a:blip r:embed="rId3">
            <a:lum bright="11000"/>
          </a:blip>
          <a:stretch>
            <a:fillRect/>
          </a:stretch>
        </p:blipFill>
        <p:spPr>
          <a:xfrm>
            <a:off x="5105400" y="1828800"/>
            <a:ext cx="3618722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001750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250" advClick="0" advTm="10000"/>
    </mc:Choice>
    <mc:Fallback>
      <mp:transition xmlns:mp="http://schemas.microsoft.com/office/mac/powerpoint/2008/main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716016" y="1656488"/>
            <a:ext cx="4248472" cy="501317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39552" y="188640"/>
            <a:ext cx="777686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>
                <a:solidFill>
                  <a:srgbClr val="FF0000"/>
                </a:solidFill>
              </a:rPr>
              <a:t>Piramidi </a:t>
            </a:r>
            <a:r>
              <a:rPr lang="it-IT" sz="2000" b="1" i="1" dirty="0" smtClean="0">
                <a:solidFill>
                  <a:srgbClr val="FF0000"/>
                </a:solidFill>
              </a:rPr>
              <a:t>a tre piani con </a:t>
            </a:r>
            <a:r>
              <a:rPr lang="it-IT" sz="2000" b="1" i="1" dirty="0">
                <a:solidFill>
                  <a:srgbClr val="FF0000"/>
                </a:solidFill>
              </a:rPr>
              <a:t>la sostituzione delle lettere ai numeri</a:t>
            </a:r>
            <a:r>
              <a:rPr lang="it-IT" sz="2000" b="1" i="1" dirty="0" smtClean="0">
                <a:solidFill>
                  <a:srgbClr val="FF0000"/>
                </a:solidFill>
              </a:rPr>
              <a:t>.</a:t>
            </a:r>
            <a:r>
              <a:rPr lang="it-IT" altLang="it-IT" sz="2000" b="1" i="1" dirty="0">
                <a:solidFill>
                  <a:srgbClr val="FF0000"/>
                </a:solidFill>
              </a:rPr>
              <a:t> </a:t>
            </a:r>
            <a:endParaRPr lang="it-IT" altLang="it-IT" sz="2000" b="1" i="1" dirty="0" smtClean="0">
              <a:solidFill>
                <a:srgbClr val="FF0000"/>
              </a:solidFill>
            </a:endParaRPr>
          </a:p>
          <a:p>
            <a:r>
              <a:rPr lang="it-IT" altLang="it-IT" b="1" i="1" dirty="0" smtClean="0">
                <a:solidFill>
                  <a:srgbClr val="002060"/>
                </a:solidFill>
              </a:rPr>
              <a:t>Dall’ esplorazione in modo aritmetico per </a:t>
            </a:r>
            <a:r>
              <a:rPr lang="it-IT" altLang="it-IT" b="1" i="1" dirty="0">
                <a:solidFill>
                  <a:srgbClr val="002060"/>
                </a:solidFill>
              </a:rPr>
              <a:t>volgere </a:t>
            </a:r>
            <a:r>
              <a:rPr lang="it-IT" altLang="it-IT" b="1" i="1" dirty="0" smtClean="0">
                <a:solidFill>
                  <a:srgbClr val="002060"/>
                </a:solidFill>
              </a:rPr>
              <a:t>verso </a:t>
            </a:r>
            <a:r>
              <a:rPr lang="it-IT" altLang="it-IT" b="1" i="1" dirty="0">
                <a:solidFill>
                  <a:srgbClr val="002060"/>
                </a:solidFill>
              </a:rPr>
              <a:t>l'algebra e la scoperta </a:t>
            </a:r>
            <a:r>
              <a:rPr lang="it-IT" altLang="it-IT" b="1" i="1" dirty="0" smtClean="0">
                <a:solidFill>
                  <a:srgbClr val="002060"/>
                </a:solidFill>
              </a:rPr>
              <a:t>dell'uso </a:t>
            </a:r>
            <a:r>
              <a:rPr lang="it-IT" altLang="it-IT" b="1" i="1" dirty="0">
                <a:solidFill>
                  <a:srgbClr val="002060"/>
                </a:solidFill>
              </a:rPr>
              <a:t>delle lettere e delle equazioni.</a:t>
            </a:r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1520" y="1656488"/>
            <a:ext cx="4295572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021844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250" advClick="0" advTm="10000"/>
    </mc:Choice>
    <mc:Fallback>
      <mp:transition xmlns:mp="http://schemas.microsoft.com/office/mac/powerpoint/2008/main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95536" y="836712"/>
            <a:ext cx="4295572" cy="558924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860032" y="980728"/>
            <a:ext cx="4104456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089077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250" advClick="0" advTm="10000"/>
    </mc:Choice>
    <mc:Fallback>
      <mp:transition xmlns:mp="http://schemas.microsoft.com/office/mac/powerpoint/2008/main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211960" y="476672"/>
            <a:ext cx="4680520" cy="611567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9513" y="476672"/>
            <a:ext cx="3816424" cy="611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984709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250" advClick="0" advTm="10000"/>
    </mc:Choice>
    <mc:Fallback>
      <mp:transition xmlns:mp="http://schemas.microsoft.com/office/mac/powerpoint/2008/main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8198" y="476672"/>
            <a:ext cx="4299786" cy="563034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716016" y="476672"/>
            <a:ext cx="4243844" cy="563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579715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250" advClick="0" advTm="10000"/>
    </mc:Choice>
    <mc:Fallback>
      <mp:transition xmlns:mp="http://schemas.microsoft.com/office/mac/powerpoint/2008/main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71600" y="609600"/>
            <a:ext cx="72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itchFamily="34" charset="0"/>
              </a:rPr>
              <a:t>            Scuola</a:t>
            </a:r>
            <a:r>
              <a:rPr kumimoji="0" lang="it-IT" sz="2800" b="1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itchFamily="34" charset="0"/>
              </a:rPr>
              <a:t> Primaria </a:t>
            </a:r>
            <a:r>
              <a:rPr lang="it-IT" sz="2800" b="1" i="1" kern="0" noProof="0" dirty="0" smtClean="0">
                <a:solidFill>
                  <a:srgbClr val="002060"/>
                </a:solidFill>
                <a:latin typeface="Gill Sans MT" pitchFamily="34" charset="0"/>
              </a:rPr>
              <a:t>˝Don Milani˝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1" u="none" strike="noStrike" kern="0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itchFamily="34" charset="0"/>
              </a:rPr>
              <a:t> </a:t>
            </a:r>
            <a:r>
              <a:rPr kumimoji="0" lang="it-IT" sz="2800" b="1" i="1" u="none" strike="noStrike" kern="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itchFamily="34" charset="0"/>
              </a:rPr>
              <a:t>                        </a:t>
            </a:r>
            <a:r>
              <a:rPr kumimoji="0" lang="it-IT" sz="2800" b="1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itchFamily="34" charset="0"/>
              </a:rPr>
              <a:t>di Manzolino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b="1" i="1" kern="0" baseline="0" dirty="0" smtClean="0">
                <a:solidFill>
                  <a:srgbClr val="002060"/>
                </a:solidFill>
                <a:latin typeface="Gill Sans MT" pitchFamily="34" charset="0"/>
              </a:rPr>
              <a:t>                        Classi</a:t>
            </a:r>
            <a:r>
              <a:rPr lang="it-IT" sz="2800" b="1" i="1" kern="0" dirty="0" smtClean="0">
                <a:solidFill>
                  <a:srgbClr val="002060"/>
                </a:solidFill>
                <a:latin typeface="Gill Sans MT" pitchFamily="34" charset="0"/>
              </a:rPr>
              <a:t> IV^ A IV^ B</a:t>
            </a:r>
            <a:endParaRPr kumimoji="0" lang="it-IT" sz="28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987824" y="4797152"/>
            <a:ext cx="5976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</a:rPr>
              <a:t>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i="1" kern="0" dirty="0">
                <a:solidFill>
                  <a:srgbClr val="0070C0"/>
                </a:solidFill>
                <a:latin typeface="Gill Sans MT" pitchFamily="34" charset="0"/>
                <a:ea typeface="ＭＳ Ｐゴシック" pitchFamily="34" charset="-128"/>
              </a:rPr>
              <a:t> </a:t>
            </a:r>
            <a:r>
              <a:rPr lang="it-IT" sz="3200" i="1" kern="0" dirty="0" smtClean="0">
                <a:solidFill>
                  <a:srgbClr val="0070C0"/>
                </a:solidFill>
                <a:latin typeface="Gill Sans MT" pitchFamily="34" charset="0"/>
                <a:ea typeface="ＭＳ Ｐゴシック" pitchFamily="34" charset="-128"/>
              </a:rPr>
              <a:t>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</a:rPr>
              <a:t> </a:t>
            </a:r>
            <a:r>
              <a:rPr kumimoji="0" lang="it-IT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</a:rPr>
              <a:t>              </a:t>
            </a:r>
            <a:r>
              <a:rPr kumimoji="0" lang="it-IT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itchFamily="34" charset="0"/>
                <a:ea typeface="ＭＳ Ｐゴシック" pitchFamily="34" charset="-128"/>
              </a:rPr>
              <a:t>Docente: Dina De Cesare</a:t>
            </a:r>
            <a:endParaRPr kumimoji="0" lang="it-IT" sz="2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5" name="Immagine 4" descr="Slide000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057400"/>
            <a:ext cx="6705600" cy="380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339594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250" advClick="0" advTm="10000"/>
    </mc:Choice>
    <mc:Fallback>
      <mp:transition xmlns:mp="http://schemas.microsoft.com/office/mac/powerpoint/2008/main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9512" y="1556792"/>
            <a:ext cx="8496944" cy="4608512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67544" y="448796"/>
            <a:ext cx="8208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2400" b="1" i="1" dirty="0" smtClean="0">
                <a:solidFill>
                  <a:srgbClr val="FF0000"/>
                </a:solidFill>
              </a:rPr>
              <a:t>Completare piramidi </a:t>
            </a:r>
            <a:r>
              <a:rPr lang="it-IT" altLang="it-IT" sz="2400" b="1" i="1" dirty="0">
                <a:solidFill>
                  <a:srgbClr val="FF0000"/>
                </a:solidFill>
              </a:rPr>
              <a:t>a quattro </a:t>
            </a:r>
            <a:r>
              <a:rPr lang="it-IT" altLang="it-IT" sz="2400" b="1" i="1" dirty="0" smtClean="0">
                <a:solidFill>
                  <a:srgbClr val="FF0000"/>
                </a:solidFill>
              </a:rPr>
              <a:t>piani </a:t>
            </a:r>
            <a:r>
              <a:rPr lang="it-IT" altLang="it-IT" sz="2400" b="1" i="1" dirty="0">
                <a:solidFill>
                  <a:srgbClr val="FF0000"/>
                </a:solidFill>
              </a:rPr>
              <a:t>utilizzando le strategie conosciute</a:t>
            </a:r>
            <a:r>
              <a:rPr lang="it-IT" altLang="it-IT" sz="2400" b="1" i="1" dirty="0" smtClean="0"/>
              <a:t>.</a:t>
            </a:r>
            <a:r>
              <a:rPr lang="it-IT" sz="2400" b="1" i="1" dirty="0">
                <a:solidFill>
                  <a:srgbClr val="FF0000"/>
                </a:solidFill>
              </a:rPr>
              <a:t> </a:t>
            </a:r>
            <a:endParaRPr lang="it-IT" sz="2400" b="1" i="1" dirty="0" smtClean="0">
              <a:solidFill>
                <a:srgbClr val="FF0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090775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250" advClick="0" advTm="10000"/>
    </mc:Choice>
    <mc:Fallback>
      <mp:transition xmlns:mp="http://schemas.microsoft.com/office/mac/powerpoint/2008/main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1520" y="1169214"/>
            <a:ext cx="4608512" cy="529124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55576" y="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altLang="it-IT" dirty="0">
              <a:latin typeface="Gill Sans MT" pitchFamily="34" charset="0"/>
            </a:endParaRPr>
          </a:p>
          <a:p>
            <a:endParaRPr lang="it-IT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5148064" y="1169214"/>
            <a:ext cx="3590469" cy="2547818"/>
            <a:chOff x="1425" y="3249"/>
            <a:chExt cx="3876" cy="2508"/>
          </a:xfrm>
        </p:grpSpPr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1425" y="3249"/>
              <a:ext cx="3876" cy="2508"/>
              <a:chOff x="1083" y="8322"/>
              <a:chExt cx="3876" cy="2508"/>
            </a:xfrm>
          </p:grpSpPr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1083" y="10203"/>
                <a:ext cx="969" cy="6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2052" y="10203"/>
                <a:ext cx="969" cy="62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3021" y="10203"/>
                <a:ext cx="969" cy="62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3990" y="10203"/>
                <a:ext cx="969" cy="62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1539" y="9547"/>
                <a:ext cx="969" cy="6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2508" y="9576"/>
                <a:ext cx="969" cy="6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3477" y="9576"/>
                <a:ext cx="969" cy="62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2964" y="8949"/>
                <a:ext cx="969" cy="62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1995" y="8949"/>
                <a:ext cx="969" cy="62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2508" y="8322"/>
                <a:ext cx="969" cy="62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</p:grpSp>
        <p:sp>
          <p:nvSpPr>
            <p:cNvPr id="6" name="Text Box 18"/>
            <p:cNvSpPr txBox="1">
              <a:spLocks noChangeArrowheads="1"/>
            </p:cNvSpPr>
            <p:nvPr/>
          </p:nvSpPr>
          <p:spPr bwMode="auto">
            <a:xfrm>
              <a:off x="1653" y="5215"/>
              <a:ext cx="741" cy="45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/>
                <a:t>7</a:t>
              </a:r>
              <a:endParaRPr lang="it-IT" altLang="it-IT" sz="2400" dirty="0"/>
            </a:p>
          </p:txBody>
        </p:sp>
        <p:sp>
          <p:nvSpPr>
            <p:cNvPr id="7" name="Text Box 19"/>
            <p:cNvSpPr txBox="1">
              <a:spLocks noChangeArrowheads="1"/>
            </p:cNvSpPr>
            <p:nvPr/>
          </p:nvSpPr>
          <p:spPr bwMode="auto">
            <a:xfrm>
              <a:off x="1995" y="4560"/>
              <a:ext cx="741" cy="45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 dirty="0"/>
                <a:t> </a:t>
              </a:r>
              <a:r>
                <a:rPr lang="it-IT" altLang="it-IT" sz="2400" b="1" dirty="0"/>
                <a:t> 10</a:t>
              </a:r>
              <a:endParaRPr lang="it-IT" altLang="it-IT" sz="2400" dirty="0"/>
            </a:p>
          </p:txBody>
        </p:sp>
        <p:sp>
          <p:nvSpPr>
            <p:cNvPr id="8" name="Text Box 20"/>
            <p:cNvSpPr txBox="1">
              <a:spLocks noChangeArrowheads="1"/>
            </p:cNvSpPr>
            <p:nvPr/>
          </p:nvSpPr>
          <p:spPr bwMode="auto">
            <a:xfrm>
              <a:off x="2964" y="3306"/>
              <a:ext cx="741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/>
                <a:t> </a:t>
              </a:r>
              <a:r>
                <a:rPr lang="it-IT" altLang="it-IT" sz="2400" b="1"/>
                <a:t>50</a:t>
              </a:r>
              <a:endParaRPr lang="it-IT" altLang="it-IT" sz="2400"/>
            </a:p>
          </p:txBody>
        </p:sp>
        <p:sp>
          <p:nvSpPr>
            <p:cNvPr id="9" name="Text Box 21"/>
            <p:cNvSpPr txBox="1">
              <a:spLocks noChangeArrowheads="1"/>
            </p:cNvSpPr>
            <p:nvPr/>
          </p:nvSpPr>
          <p:spPr bwMode="auto">
            <a:xfrm>
              <a:off x="3078" y="4560"/>
              <a:ext cx="741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/>
                <a:t>13</a:t>
              </a:r>
              <a:endParaRPr lang="it-IT" altLang="it-IT" sz="2400"/>
            </a:p>
          </p:txBody>
        </p:sp>
      </p:grpSp>
      <p:grpSp>
        <p:nvGrpSpPr>
          <p:cNvPr id="20" name="Group 47"/>
          <p:cNvGrpSpPr>
            <a:grpSpLocks/>
          </p:cNvGrpSpPr>
          <p:nvPr/>
        </p:nvGrpSpPr>
        <p:grpSpPr bwMode="auto">
          <a:xfrm>
            <a:off x="5227264" y="3825284"/>
            <a:ext cx="3590469" cy="2772068"/>
            <a:chOff x="3087" y="1971"/>
            <a:chExt cx="2028" cy="1250"/>
          </a:xfrm>
        </p:grpSpPr>
        <p:grpSp>
          <p:nvGrpSpPr>
            <p:cNvPr id="21" name="Group 24"/>
            <p:cNvGrpSpPr>
              <a:grpSpLocks/>
            </p:cNvGrpSpPr>
            <p:nvPr/>
          </p:nvGrpSpPr>
          <p:grpSpPr bwMode="auto">
            <a:xfrm>
              <a:off x="3087" y="1971"/>
              <a:ext cx="2028" cy="1250"/>
              <a:chOff x="7239" y="6840"/>
              <a:chExt cx="2394" cy="1701"/>
            </a:xfrm>
          </p:grpSpPr>
          <p:grpSp>
            <p:nvGrpSpPr>
              <p:cNvPr id="25" name="Group 25"/>
              <p:cNvGrpSpPr>
                <a:grpSpLocks/>
              </p:cNvGrpSpPr>
              <p:nvPr/>
            </p:nvGrpSpPr>
            <p:grpSpPr bwMode="auto">
              <a:xfrm>
                <a:off x="7239" y="6840"/>
                <a:ext cx="2394" cy="1549"/>
                <a:chOff x="1083" y="8322"/>
                <a:chExt cx="3876" cy="2508"/>
              </a:xfrm>
            </p:grpSpPr>
            <p:sp>
              <p:nvSpPr>
                <p:cNvPr id="34" name="Rectangle 26"/>
                <p:cNvSpPr>
                  <a:spLocks noChangeArrowheads="1"/>
                </p:cNvSpPr>
                <p:nvPr/>
              </p:nvSpPr>
              <p:spPr bwMode="auto">
                <a:xfrm>
                  <a:off x="1083" y="10203"/>
                  <a:ext cx="969" cy="62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35" name="Rectangle 27"/>
                <p:cNvSpPr>
                  <a:spLocks noChangeArrowheads="1"/>
                </p:cNvSpPr>
                <p:nvPr/>
              </p:nvSpPr>
              <p:spPr bwMode="auto">
                <a:xfrm>
                  <a:off x="2052" y="10203"/>
                  <a:ext cx="969" cy="627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36" name="Rectangle 28"/>
                <p:cNvSpPr>
                  <a:spLocks noChangeArrowheads="1"/>
                </p:cNvSpPr>
                <p:nvPr/>
              </p:nvSpPr>
              <p:spPr bwMode="auto">
                <a:xfrm>
                  <a:off x="3021" y="10203"/>
                  <a:ext cx="969" cy="627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37" name="Rectangle 29"/>
                <p:cNvSpPr>
                  <a:spLocks noChangeArrowheads="1"/>
                </p:cNvSpPr>
                <p:nvPr/>
              </p:nvSpPr>
              <p:spPr bwMode="auto">
                <a:xfrm>
                  <a:off x="3990" y="10203"/>
                  <a:ext cx="969" cy="627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38" name="Rectangle 30"/>
                <p:cNvSpPr>
                  <a:spLocks noChangeArrowheads="1"/>
                </p:cNvSpPr>
                <p:nvPr/>
              </p:nvSpPr>
              <p:spPr bwMode="auto">
                <a:xfrm>
                  <a:off x="1539" y="9576"/>
                  <a:ext cx="969" cy="62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39" name="Rectangle 31"/>
                <p:cNvSpPr>
                  <a:spLocks noChangeArrowheads="1"/>
                </p:cNvSpPr>
                <p:nvPr/>
              </p:nvSpPr>
              <p:spPr bwMode="auto">
                <a:xfrm>
                  <a:off x="2508" y="9576"/>
                  <a:ext cx="969" cy="62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40" name="Rectangle 32"/>
                <p:cNvSpPr>
                  <a:spLocks noChangeArrowheads="1"/>
                </p:cNvSpPr>
                <p:nvPr/>
              </p:nvSpPr>
              <p:spPr bwMode="auto">
                <a:xfrm>
                  <a:off x="3477" y="9576"/>
                  <a:ext cx="969" cy="62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41" name="Rectangle 33"/>
                <p:cNvSpPr>
                  <a:spLocks noChangeArrowheads="1"/>
                </p:cNvSpPr>
                <p:nvPr/>
              </p:nvSpPr>
              <p:spPr bwMode="auto">
                <a:xfrm>
                  <a:off x="2964" y="8949"/>
                  <a:ext cx="969" cy="627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42" name="Rectangle 34"/>
                <p:cNvSpPr>
                  <a:spLocks noChangeArrowheads="1"/>
                </p:cNvSpPr>
                <p:nvPr/>
              </p:nvSpPr>
              <p:spPr bwMode="auto">
                <a:xfrm>
                  <a:off x="1995" y="8949"/>
                  <a:ext cx="969" cy="62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  <p:sp>
              <p:nvSpPr>
                <p:cNvPr id="43" name="Rectangle 35"/>
                <p:cNvSpPr>
                  <a:spLocks noChangeArrowheads="1"/>
                </p:cNvSpPr>
                <p:nvPr/>
              </p:nvSpPr>
              <p:spPr bwMode="auto">
                <a:xfrm>
                  <a:off x="2508" y="8322"/>
                  <a:ext cx="969" cy="62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it-IT" altLang="it-IT" sz="1800"/>
                </a:p>
              </p:txBody>
            </p:sp>
          </p:grpSp>
          <p:sp>
            <p:nvSpPr>
              <p:cNvPr id="26" name="Text Box 36"/>
              <p:cNvSpPr txBox="1">
                <a:spLocks noChangeArrowheads="1"/>
              </p:cNvSpPr>
              <p:nvPr/>
            </p:nvSpPr>
            <p:spPr bwMode="auto">
              <a:xfrm>
                <a:off x="9029" y="7917"/>
                <a:ext cx="458" cy="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1800"/>
              </a:p>
            </p:txBody>
          </p:sp>
          <p:sp>
            <p:nvSpPr>
              <p:cNvPr id="27" name="Text Box 37"/>
              <p:cNvSpPr txBox="1">
                <a:spLocks noChangeArrowheads="1"/>
              </p:cNvSpPr>
              <p:nvPr/>
            </p:nvSpPr>
            <p:spPr bwMode="auto">
              <a:xfrm>
                <a:off x="7809" y="7239"/>
                <a:ext cx="570" cy="37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1600" b="1" dirty="0"/>
                  <a:t>  </a:t>
                </a:r>
                <a:r>
                  <a:rPr lang="it-IT" altLang="it-IT" sz="2400" b="1" dirty="0"/>
                  <a:t>23</a:t>
                </a:r>
              </a:p>
            </p:txBody>
          </p:sp>
          <p:sp>
            <p:nvSpPr>
              <p:cNvPr id="28" name="Text Box 38"/>
              <p:cNvSpPr txBox="1">
                <a:spLocks noChangeArrowheads="1"/>
              </p:cNvSpPr>
              <p:nvPr/>
            </p:nvSpPr>
            <p:spPr bwMode="auto">
              <a:xfrm>
                <a:off x="8550" y="8085"/>
                <a:ext cx="570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/>
                  <a:t>10</a:t>
                </a:r>
              </a:p>
            </p:txBody>
          </p:sp>
          <p:sp>
            <p:nvSpPr>
              <p:cNvPr id="29" name="Text Box 39"/>
              <p:cNvSpPr txBox="1">
                <a:spLocks noChangeArrowheads="1"/>
              </p:cNvSpPr>
              <p:nvPr/>
            </p:nvSpPr>
            <p:spPr bwMode="auto">
              <a:xfrm>
                <a:off x="7980" y="8085"/>
                <a:ext cx="570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400" b="1" dirty="0"/>
                  <a:t>3</a:t>
                </a:r>
                <a:endParaRPr lang="it-IT" altLang="it-IT" sz="2400" dirty="0"/>
              </a:p>
            </p:txBody>
          </p:sp>
          <p:sp>
            <p:nvSpPr>
              <p:cNvPr id="30" name="Text Box 40"/>
              <p:cNvSpPr txBox="1">
                <a:spLocks noChangeArrowheads="1"/>
              </p:cNvSpPr>
              <p:nvPr/>
            </p:nvSpPr>
            <p:spPr bwMode="auto">
              <a:xfrm>
                <a:off x="8151" y="6840"/>
                <a:ext cx="570" cy="5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400" dirty="0"/>
                  <a:t>50</a:t>
                </a:r>
              </a:p>
            </p:txBody>
          </p:sp>
          <p:sp>
            <p:nvSpPr>
              <p:cNvPr id="31" name="Text Box 41"/>
              <p:cNvSpPr txBox="1">
                <a:spLocks noChangeArrowheads="1"/>
              </p:cNvSpPr>
              <p:nvPr/>
            </p:nvSpPr>
            <p:spPr bwMode="auto">
              <a:xfrm>
                <a:off x="8265" y="7686"/>
                <a:ext cx="570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400" dirty="0"/>
                  <a:t>13</a:t>
                </a:r>
              </a:p>
            </p:txBody>
          </p:sp>
          <p:sp>
            <p:nvSpPr>
              <p:cNvPr id="32" name="Text Box 42"/>
              <p:cNvSpPr txBox="1">
                <a:spLocks noChangeArrowheads="1"/>
              </p:cNvSpPr>
              <p:nvPr/>
            </p:nvSpPr>
            <p:spPr bwMode="auto">
              <a:xfrm>
                <a:off x="7638" y="7686"/>
                <a:ext cx="570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400" dirty="0"/>
                  <a:t>10</a:t>
                </a:r>
              </a:p>
            </p:txBody>
          </p:sp>
          <p:sp>
            <p:nvSpPr>
              <p:cNvPr id="33" name="Text Box 43"/>
              <p:cNvSpPr txBox="1">
                <a:spLocks noChangeArrowheads="1"/>
              </p:cNvSpPr>
              <p:nvPr/>
            </p:nvSpPr>
            <p:spPr bwMode="auto">
              <a:xfrm>
                <a:off x="7410" y="8085"/>
                <a:ext cx="486" cy="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400" dirty="0"/>
                  <a:t>7</a:t>
                </a:r>
              </a:p>
            </p:txBody>
          </p:sp>
        </p:grpSp>
        <p:sp>
          <p:nvSpPr>
            <p:cNvPr id="22" name="Text Box 44"/>
            <p:cNvSpPr txBox="1">
              <a:spLocks noChangeArrowheads="1"/>
            </p:cNvSpPr>
            <p:nvPr/>
          </p:nvSpPr>
          <p:spPr bwMode="auto">
            <a:xfrm>
              <a:off x="4116" y="2279"/>
              <a:ext cx="458" cy="23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/>
                <a:t>27</a:t>
              </a:r>
              <a:endParaRPr lang="it-IT" altLang="it-IT" sz="2400" dirty="0"/>
            </a:p>
          </p:txBody>
        </p:sp>
        <p:sp>
          <p:nvSpPr>
            <p:cNvPr id="23" name="Text Box 45"/>
            <p:cNvSpPr txBox="1">
              <a:spLocks noChangeArrowheads="1"/>
            </p:cNvSpPr>
            <p:nvPr/>
          </p:nvSpPr>
          <p:spPr bwMode="auto">
            <a:xfrm>
              <a:off x="4339" y="2548"/>
              <a:ext cx="508" cy="26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dirty="0"/>
                <a:t>14</a:t>
              </a:r>
            </a:p>
          </p:txBody>
        </p:sp>
        <p:sp>
          <p:nvSpPr>
            <p:cNvPr id="24" name="Text Box 46"/>
            <p:cNvSpPr txBox="1">
              <a:spLocks noChangeArrowheads="1"/>
            </p:cNvSpPr>
            <p:nvPr/>
          </p:nvSpPr>
          <p:spPr bwMode="auto">
            <a:xfrm>
              <a:off x="4680" y="2866"/>
              <a:ext cx="389" cy="18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600" b="1" dirty="0"/>
                <a:t>  </a:t>
              </a:r>
              <a:r>
                <a:rPr lang="it-IT" altLang="it-IT" sz="2400" b="1" dirty="0"/>
                <a:t>4</a:t>
              </a:r>
              <a:endParaRPr lang="it-IT" altLang="it-IT" sz="2400" dirty="0"/>
            </a:p>
          </p:txBody>
        </p:sp>
      </p:grpSp>
      <p:sp>
        <p:nvSpPr>
          <p:cNvPr id="44" name="CasellaDiTesto 43"/>
          <p:cNvSpPr txBox="1"/>
          <p:nvPr/>
        </p:nvSpPr>
        <p:spPr>
          <a:xfrm>
            <a:off x="179512" y="116632"/>
            <a:ext cx="8212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2000" b="1" i="1" dirty="0">
                <a:solidFill>
                  <a:srgbClr val="FF0000"/>
                </a:solidFill>
              </a:rPr>
              <a:t>Attività di verifica: completare piramidi a quattro piani evidenziando le strategie utilizzate.</a:t>
            </a:r>
          </a:p>
          <a:p>
            <a:endParaRPr lang="it-IT" sz="2000" b="1" i="1" dirty="0">
              <a:solidFill>
                <a:srgbClr val="FF0000"/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274197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250" advClick="0" advTm="10000"/>
    </mc:Choice>
    <mc:Fallback>
      <mp:transition xmlns:mp="http://schemas.microsoft.com/office/mac/powerpoint/2008/main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7504" y="3717032"/>
            <a:ext cx="4966191" cy="301029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92080" y="1196752"/>
            <a:ext cx="3672408" cy="496855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1520" y="260648"/>
            <a:ext cx="4822175" cy="331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803054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250" advClick="0" advTm="10000"/>
    </mc:Choice>
    <mc:Fallback>
      <mp:transition xmlns:mp="http://schemas.microsoft.com/office/mac/powerpoint/2008/main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3568" y="494116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 smtClean="0"/>
              <a:t>   Giulia</a:t>
            </a:r>
            <a:endParaRPr lang="it-IT" sz="2800" b="1" i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483768" y="4944149"/>
            <a:ext cx="1908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 smtClean="0"/>
              <a:t>Matteo C.</a:t>
            </a:r>
            <a:endParaRPr lang="it-IT" sz="2800" b="1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499992" y="4931467"/>
            <a:ext cx="1957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 smtClean="0"/>
              <a:t>  Alessio  </a:t>
            </a:r>
            <a:endParaRPr lang="it-IT" sz="2800" b="1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084168" y="494116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    </a:t>
            </a:r>
            <a:r>
              <a:rPr lang="it-IT" sz="2800" b="1" i="1" dirty="0" smtClean="0"/>
              <a:t>David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 rot="10800000" flipV="1">
            <a:off x="899592" y="3727412"/>
            <a:ext cx="16921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/>
              <a:t> </a:t>
            </a:r>
            <a:r>
              <a:rPr lang="it-IT" sz="2800" b="1" i="1" dirty="0" smtClean="0"/>
              <a:t>Gabriele</a:t>
            </a:r>
            <a:endParaRPr lang="it-IT" sz="2800" b="1" i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023828" y="3933056"/>
            <a:ext cx="1908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 smtClean="0"/>
              <a:t>    Antonio</a:t>
            </a:r>
            <a:endParaRPr lang="it-IT" sz="2800" b="1" i="1" dirty="0"/>
          </a:p>
        </p:txBody>
      </p:sp>
      <p:sp>
        <p:nvSpPr>
          <p:cNvPr id="10" name="CasellaDiTesto 9"/>
          <p:cNvSpPr txBox="1"/>
          <p:nvPr/>
        </p:nvSpPr>
        <p:spPr>
          <a:xfrm rot="10800000" flipV="1">
            <a:off x="5292079" y="4039846"/>
            <a:ext cx="2536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 smtClean="0"/>
              <a:t>     Matteo B.</a:t>
            </a:r>
            <a:endParaRPr lang="it-IT" sz="2800" b="1" i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259632" y="2996952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   </a:t>
            </a:r>
            <a:r>
              <a:rPr lang="it-IT" sz="2800" b="1" i="1" dirty="0" smtClean="0"/>
              <a:t>Valentina</a:t>
            </a:r>
            <a:endParaRPr lang="it-IT" sz="2800" b="1" i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211960" y="299695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 smtClean="0"/>
              <a:t>  Giorgio</a:t>
            </a:r>
            <a:endParaRPr lang="it-IT" sz="2800" b="1" i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907704" y="2177861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 smtClean="0"/>
              <a:t>    Greta</a:t>
            </a:r>
            <a:endParaRPr lang="it-IT" sz="2800" b="1" i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644008" y="1700808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 smtClean="0"/>
              <a:t>          Diego</a:t>
            </a:r>
            <a:endParaRPr lang="it-IT" sz="2800" b="1" i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6444208" y="299695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 smtClean="0"/>
              <a:t>Davide</a:t>
            </a:r>
            <a:endParaRPr lang="it-IT" sz="2800" b="1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775916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250" advClick="0" advTm="10000"/>
    </mc:Choice>
    <mc:Fallback>
      <mp:transition xmlns:mp="http://schemas.microsoft.com/office/mac/powerpoint/2008/main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67544" y="476671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rgbClr val="FF0000"/>
                </a:solidFill>
              </a:rPr>
              <a:t>Presentazione delle mini - piramidi </a:t>
            </a:r>
            <a:r>
              <a:rPr lang="it-IT" sz="2400" b="1" i="1" dirty="0">
                <a:solidFill>
                  <a:srgbClr val="FF0000"/>
                </a:solidFill>
              </a:rPr>
              <a:t>e</a:t>
            </a:r>
            <a:r>
              <a:rPr lang="it-IT" sz="2400" b="1" i="1" dirty="0" smtClean="0">
                <a:solidFill>
                  <a:srgbClr val="FF0000"/>
                </a:solidFill>
              </a:rPr>
              <a:t> delle regole </a:t>
            </a:r>
            <a:r>
              <a:rPr lang="it-IT" sz="2400" b="1" i="1" dirty="0">
                <a:solidFill>
                  <a:srgbClr val="FF0000"/>
                </a:solidFill>
              </a:rPr>
              <a:t>con l’uso di </a:t>
            </a:r>
            <a:r>
              <a:rPr lang="it-IT" sz="2400" b="1" i="1" dirty="0" smtClean="0">
                <a:solidFill>
                  <a:srgbClr val="FF0000"/>
                </a:solidFill>
              </a:rPr>
              <a:t>addizione e sottrazione come operazioni inverse; </a:t>
            </a:r>
            <a:r>
              <a:rPr lang="it-IT" sz="2400" b="1" i="1" dirty="0">
                <a:solidFill>
                  <a:srgbClr val="FF0000"/>
                </a:solidFill>
              </a:rPr>
              <a:t>c</a:t>
            </a:r>
            <a:r>
              <a:rPr lang="it-IT" sz="2400" b="1" i="1" dirty="0" smtClean="0">
                <a:solidFill>
                  <a:srgbClr val="FF0000"/>
                </a:solidFill>
              </a:rPr>
              <a:t>onsolidamento della proprietà commutativa.</a:t>
            </a:r>
          </a:p>
          <a:p>
            <a:r>
              <a:rPr lang="it-IT" sz="2000" b="1" i="1" dirty="0" smtClean="0">
                <a:solidFill>
                  <a:srgbClr val="002060"/>
                </a:solidFill>
              </a:rPr>
              <a:t>               </a:t>
            </a:r>
            <a:r>
              <a:rPr lang="it-IT" sz="2000" b="1" i="1" dirty="0" smtClean="0">
                <a:solidFill>
                  <a:srgbClr val="7030A0"/>
                </a:solidFill>
              </a:rPr>
              <a:t>Gli </a:t>
            </a:r>
            <a:r>
              <a:rPr lang="it-IT" sz="2000" b="1" i="1" dirty="0">
                <a:solidFill>
                  <a:srgbClr val="7030A0"/>
                </a:solidFill>
              </a:rPr>
              <a:t>alunni descrivono le </a:t>
            </a:r>
            <a:r>
              <a:rPr lang="it-IT" sz="2000" b="1" i="1" dirty="0" smtClean="0">
                <a:solidFill>
                  <a:srgbClr val="7030A0"/>
                </a:solidFill>
              </a:rPr>
              <a:t>mini-piramidi e le                          </a:t>
            </a:r>
          </a:p>
          <a:p>
            <a:r>
              <a:rPr lang="it-IT" sz="2000" b="1" i="1" dirty="0" smtClean="0">
                <a:solidFill>
                  <a:srgbClr val="7030A0"/>
                </a:solidFill>
              </a:rPr>
              <a:t>             relazioni fra i numeri scritti nei tre mattoncini</a:t>
            </a:r>
            <a:endParaRPr lang="it-IT" sz="2000" b="1" i="1" dirty="0">
              <a:solidFill>
                <a:srgbClr val="7030A0"/>
              </a:solidFill>
            </a:endParaRPr>
          </a:p>
        </p:txBody>
      </p:sp>
      <p:pic>
        <p:nvPicPr>
          <p:cNvPr id="5" name="Immagine 4" descr="Slide0003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743200"/>
            <a:ext cx="3365500" cy="3848100"/>
          </a:xfrm>
          <a:prstGeom prst="rect">
            <a:avLst/>
          </a:prstGeom>
        </p:spPr>
      </p:pic>
      <p:pic>
        <p:nvPicPr>
          <p:cNvPr id="6" name="Immagine 5" descr="Slide0003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743200"/>
            <a:ext cx="3669792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830691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250" advClick="0" advTm="10000"/>
    </mc:Choice>
    <mc:Fallback>
      <mp:transition xmlns:mp="http://schemas.microsoft.com/office/mac/powerpoint/2008/main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331912" y="444549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7" name="Immagine 6" descr="Slide0004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"/>
            <a:ext cx="3559915" cy="3276600"/>
          </a:xfrm>
          <a:prstGeom prst="rect">
            <a:avLst/>
          </a:prstGeom>
        </p:spPr>
      </p:pic>
      <p:pic>
        <p:nvPicPr>
          <p:cNvPr id="8" name="Immagine 7" descr="Slide0004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206" y="457200"/>
            <a:ext cx="4303594" cy="3276600"/>
          </a:xfrm>
          <a:prstGeom prst="rect">
            <a:avLst/>
          </a:prstGeom>
        </p:spPr>
      </p:pic>
      <p:pic>
        <p:nvPicPr>
          <p:cNvPr id="9" name="Immagine 8" descr="Slide0004c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4038600"/>
            <a:ext cx="4419600" cy="252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060754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250" advClick="0" advTm="10000"/>
    </mc:Choice>
    <mc:Fallback>
      <mp:transition xmlns:mp="http://schemas.microsoft.com/office/mac/powerpoint/2008/main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139700" y="963613"/>
            <a:ext cx="8220075" cy="650875"/>
          </a:xfrm>
          <a:prstGeom prst="rect">
            <a:avLst/>
          </a:prstGeom>
          <a:solidFill>
            <a:srgbClr val="CC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i="1" dirty="0">
                <a:solidFill>
                  <a:srgbClr val="002060"/>
                </a:solidFill>
              </a:rPr>
              <a:t>Problema: se si scambiano fra loro i due mattoni in basso, il numero che figura nel mattone in alto cambia?</a:t>
            </a:r>
          </a:p>
        </p:txBody>
      </p:sp>
      <p:grpSp>
        <p:nvGrpSpPr>
          <p:cNvPr id="7174" name="Group 4"/>
          <p:cNvGrpSpPr>
            <a:grpSpLocks/>
          </p:cNvGrpSpPr>
          <p:nvPr/>
        </p:nvGrpSpPr>
        <p:grpSpPr bwMode="auto">
          <a:xfrm>
            <a:off x="1504950" y="1925639"/>
            <a:ext cx="2165350" cy="1071563"/>
            <a:chOff x="948" y="1289"/>
            <a:chExt cx="1364" cy="675"/>
          </a:xfrm>
          <a:solidFill>
            <a:srgbClr val="00B050"/>
          </a:solidFill>
        </p:grpSpPr>
        <p:sp>
          <p:nvSpPr>
            <p:cNvPr id="7188" name="Text Box 5"/>
            <p:cNvSpPr txBox="1">
              <a:spLocks noChangeArrowheads="1"/>
            </p:cNvSpPr>
            <p:nvPr/>
          </p:nvSpPr>
          <p:spPr bwMode="auto">
            <a:xfrm>
              <a:off x="948" y="1634"/>
              <a:ext cx="682" cy="33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2800" b="1" dirty="0" err="1">
                  <a:solidFill>
                    <a:srgbClr val="002060"/>
                  </a:solidFill>
                </a:rPr>
                <a:t>5</a:t>
              </a:r>
              <a:endParaRPr lang="it-IT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2" name="Text Box 6"/>
            <p:cNvSpPr txBox="1">
              <a:spLocks noChangeArrowheads="1"/>
            </p:cNvSpPr>
            <p:nvPr/>
          </p:nvSpPr>
          <p:spPr bwMode="auto">
            <a:xfrm>
              <a:off x="1630" y="1634"/>
              <a:ext cx="682" cy="33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2800" b="1">
                  <a:solidFill>
                    <a:srgbClr val="002060"/>
                  </a:solidFill>
                </a:rPr>
                <a:t>4</a:t>
              </a:r>
            </a:p>
          </p:txBody>
        </p:sp>
        <p:sp>
          <p:nvSpPr>
            <p:cNvPr id="7190" name="Text Box 7"/>
            <p:cNvSpPr txBox="1">
              <a:spLocks noChangeArrowheads="1"/>
            </p:cNvSpPr>
            <p:nvPr/>
          </p:nvSpPr>
          <p:spPr bwMode="auto">
            <a:xfrm>
              <a:off x="1289" y="1289"/>
              <a:ext cx="682" cy="330"/>
            </a:xfrm>
            <a:prstGeom prst="rect">
              <a:avLst/>
            </a:prstGeom>
            <a:grpFill/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it-IT" sz="2800" b="1">
                <a:solidFill>
                  <a:srgbClr val="002060"/>
                </a:solidFill>
              </a:endParaRPr>
            </a:p>
          </p:txBody>
        </p:sp>
      </p:grpSp>
      <p:grpSp>
        <p:nvGrpSpPr>
          <p:cNvPr id="7175" name="Group 8"/>
          <p:cNvGrpSpPr>
            <a:grpSpLocks/>
          </p:cNvGrpSpPr>
          <p:nvPr/>
        </p:nvGrpSpPr>
        <p:grpSpPr bwMode="auto">
          <a:xfrm>
            <a:off x="5353050" y="1925639"/>
            <a:ext cx="2165350" cy="1071563"/>
            <a:chOff x="3372" y="1116"/>
            <a:chExt cx="1364" cy="675"/>
          </a:xfrm>
        </p:grpSpPr>
        <p:sp>
          <p:nvSpPr>
            <p:cNvPr id="7185" name="Text Box 9"/>
            <p:cNvSpPr txBox="1">
              <a:spLocks noChangeArrowheads="1"/>
            </p:cNvSpPr>
            <p:nvPr/>
          </p:nvSpPr>
          <p:spPr bwMode="auto">
            <a:xfrm>
              <a:off x="3372" y="1461"/>
              <a:ext cx="682" cy="33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2800" b="1" dirty="0">
                  <a:solidFill>
                    <a:srgbClr val="002060"/>
                  </a:solidFill>
                </a:rPr>
                <a:t>4</a:t>
              </a:r>
            </a:p>
          </p:txBody>
        </p:sp>
        <p:sp>
          <p:nvSpPr>
            <p:cNvPr id="7186" name="Text Box 10"/>
            <p:cNvSpPr txBox="1">
              <a:spLocks noChangeArrowheads="1"/>
            </p:cNvSpPr>
            <p:nvPr/>
          </p:nvSpPr>
          <p:spPr bwMode="auto">
            <a:xfrm>
              <a:off x="4054" y="1461"/>
              <a:ext cx="682" cy="33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2800" b="1" dirty="0">
                  <a:solidFill>
                    <a:srgbClr val="002060"/>
                  </a:solidFill>
                </a:rPr>
                <a:t>5</a:t>
              </a:r>
            </a:p>
          </p:txBody>
        </p:sp>
        <p:sp>
          <p:nvSpPr>
            <p:cNvPr id="7187" name="Text Box 11"/>
            <p:cNvSpPr txBox="1">
              <a:spLocks noChangeArrowheads="1"/>
            </p:cNvSpPr>
            <p:nvPr/>
          </p:nvSpPr>
          <p:spPr bwMode="auto">
            <a:xfrm>
              <a:off x="3713" y="1116"/>
              <a:ext cx="682" cy="345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it-IT" sz="2800" b="1">
                <a:solidFill>
                  <a:schemeClr val="accent2"/>
                </a:solidFill>
              </a:endParaRPr>
            </a:p>
          </p:txBody>
        </p:sp>
      </p:grp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39700" y="3368675"/>
            <a:ext cx="8761413" cy="925513"/>
          </a:xfrm>
          <a:prstGeom prst="rect">
            <a:avLst/>
          </a:prstGeom>
          <a:solidFill>
            <a:srgbClr val="CC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i="1" dirty="0">
                <a:solidFill>
                  <a:srgbClr val="002060"/>
                </a:solidFill>
              </a:rPr>
              <a:t>Scrivere un numero in forma additiva in modi diversi</a:t>
            </a:r>
          </a:p>
          <a:p>
            <a:pPr eaLnBrk="1" hangingPunct="1"/>
            <a:r>
              <a:rPr lang="it-IT" i="1" dirty="0">
                <a:solidFill>
                  <a:srgbClr val="002060"/>
                </a:solidFill>
              </a:rPr>
              <a:t>La mia mini-piramide ha in cima un mattone in cui è rappresentato il numero 12. Sai dirmi quali numeri possono figurare nei mattoni sui quali esso appoggia?</a:t>
            </a:r>
          </a:p>
        </p:txBody>
      </p:sp>
      <p:grpSp>
        <p:nvGrpSpPr>
          <p:cNvPr id="7181" name="Group 13"/>
          <p:cNvGrpSpPr>
            <a:grpSpLocks/>
          </p:cNvGrpSpPr>
          <p:nvPr/>
        </p:nvGrpSpPr>
        <p:grpSpPr bwMode="auto">
          <a:xfrm>
            <a:off x="2406650" y="4667250"/>
            <a:ext cx="2165350" cy="1095375"/>
            <a:chOff x="3372" y="1116"/>
            <a:chExt cx="1364" cy="690"/>
          </a:xfrm>
        </p:grpSpPr>
        <p:sp>
          <p:nvSpPr>
            <p:cNvPr id="7182" name="Text Box 14"/>
            <p:cNvSpPr txBox="1">
              <a:spLocks noChangeArrowheads="1"/>
            </p:cNvSpPr>
            <p:nvPr/>
          </p:nvSpPr>
          <p:spPr bwMode="auto">
            <a:xfrm>
              <a:off x="3372" y="1461"/>
              <a:ext cx="682" cy="345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it-IT" sz="2800" b="1">
                <a:solidFill>
                  <a:schemeClr val="accent2"/>
                </a:solidFill>
              </a:endParaRPr>
            </a:p>
          </p:txBody>
        </p:sp>
        <p:sp>
          <p:nvSpPr>
            <p:cNvPr id="7183" name="Text Box 15"/>
            <p:cNvSpPr txBox="1">
              <a:spLocks noChangeArrowheads="1"/>
            </p:cNvSpPr>
            <p:nvPr/>
          </p:nvSpPr>
          <p:spPr bwMode="auto">
            <a:xfrm>
              <a:off x="4054" y="1461"/>
              <a:ext cx="682" cy="345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it-IT" sz="2800" b="1">
                <a:solidFill>
                  <a:schemeClr val="accent2"/>
                </a:solidFill>
              </a:endParaRPr>
            </a:p>
          </p:txBody>
        </p:sp>
        <p:sp>
          <p:nvSpPr>
            <p:cNvPr id="7184" name="Text Box 16"/>
            <p:cNvSpPr txBox="1">
              <a:spLocks noChangeArrowheads="1"/>
            </p:cNvSpPr>
            <p:nvPr/>
          </p:nvSpPr>
          <p:spPr bwMode="auto">
            <a:xfrm>
              <a:off x="3704" y="1116"/>
              <a:ext cx="682" cy="33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2800" b="1" dirty="0">
                  <a:solidFill>
                    <a:srgbClr val="002060"/>
                  </a:solidFill>
                </a:rPr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87634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250" advClick="0" advTm="10000"/>
    </mc:Choice>
    <mc:Fallback>
      <mp:transition xmlns:mp="http://schemas.microsoft.com/office/mac/powerpoint/2008/main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1" animBg="1"/>
      <p:bldP spid="71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533115" y="330744"/>
            <a:ext cx="62646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rgbClr val="FF0000"/>
                </a:solidFill>
              </a:rPr>
              <a:t>              Scopriamo la regola </a:t>
            </a:r>
          </a:p>
          <a:p>
            <a:r>
              <a:rPr lang="it-IT" sz="2400" b="1" i="1" dirty="0" smtClean="0">
                <a:solidFill>
                  <a:srgbClr val="FF0000"/>
                </a:solidFill>
              </a:rPr>
              <a:t>Il numero in alto è uguale alla somma dei numeri nei mattoncino  in basso.</a:t>
            </a:r>
            <a:r>
              <a:rPr lang="it-IT" altLang="it-IT" sz="2400" dirty="0">
                <a:latin typeface="Gill Sans MT" pitchFamily="34" charset="0"/>
              </a:rPr>
              <a:t> </a:t>
            </a:r>
            <a:endParaRPr lang="it-IT" altLang="it-IT" sz="2400" dirty="0" smtClean="0">
              <a:latin typeface="Gill Sans MT" pitchFamily="34" charset="0"/>
            </a:endParaRPr>
          </a:p>
          <a:p>
            <a:endParaRPr lang="it-IT" sz="2000" b="1" i="1" dirty="0">
              <a:solidFill>
                <a:srgbClr val="FF0000"/>
              </a:solidFill>
            </a:endParaRPr>
          </a:p>
        </p:txBody>
      </p:sp>
      <p:pic>
        <p:nvPicPr>
          <p:cNvPr id="7" name="Immagine 6" descr="Slide00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2133600"/>
            <a:ext cx="7677150" cy="413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449602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250" advClick="0" advTm="10000"/>
    </mc:Choice>
    <mc:Fallback>
      <mp:transition xmlns:mp="http://schemas.microsoft.com/office/mac/powerpoint/2008/main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lide0007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38150"/>
            <a:ext cx="4165600" cy="5981700"/>
          </a:xfrm>
          <a:prstGeom prst="rect">
            <a:avLst/>
          </a:prstGeom>
        </p:spPr>
      </p:pic>
      <p:pic>
        <p:nvPicPr>
          <p:cNvPr id="5" name="Immagine 4" descr="Slide0007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31800"/>
            <a:ext cx="41910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476280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250" advClick="0" advTm="10000"/>
    </mc:Choice>
    <mc:Fallback>
      <mp:transition xmlns:mp="http://schemas.microsoft.com/office/mac/powerpoint/2008/main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FFED0B9-8727-4DB7-9651-8D581A87D780}" type="slidenum">
              <a:rPr lang="it-IT"/>
              <a:pPr eaLnBrk="1" hangingPunct="1"/>
              <a:t>8</a:t>
            </a:fld>
            <a:endParaRPr lang="it-IT"/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242888" y="945404"/>
            <a:ext cx="8901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dirty="0"/>
              <a:t>Attraverso opportune situazioni problematiche ci </a:t>
            </a:r>
            <a:r>
              <a:rPr lang="it-IT" dirty="0" smtClean="0"/>
              <a:t> avviciniamo </a:t>
            </a:r>
            <a:r>
              <a:rPr lang="it-IT" dirty="0"/>
              <a:t>alla sottrazione.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82600" y="1444625"/>
            <a:ext cx="8229600" cy="1016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sz="2000" b="1" i="1" dirty="0" smtClean="0">
                <a:solidFill>
                  <a:srgbClr val="002060"/>
                </a:solidFill>
                <a:latin typeface="+mn-lt"/>
              </a:rPr>
              <a:t>Antonio </a:t>
            </a:r>
            <a:r>
              <a:rPr lang="it-IT" sz="2000" b="1" i="1" dirty="0">
                <a:solidFill>
                  <a:srgbClr val="002060"/>
                </a:solidFill>
                <a:latin typeface="+mn-lt"/>
              </a:rPr>
              <a:t>ha costruito la sua piramide. A </a:t>
            </a:r>
            <a:r>
              <a:rPr lang="it-IT" sz="2000" b="1" i="1" dirty="0" smtClean="0">
                <a:solidFill>
                  <a:srgbClr val="002060"/>
                </a:solidFill>
                <a:latin typeface="+mn-lt"/>
              </a:rPr>
              <a:t>Greta </a:t>
            </a:r>
            <a:r>
              <a:rPr lang="it-IT" sz="2000" b="1" i="1" dirty="0">
                <a:solidFill>
                  <a:srgbClr val="002060"/>
                </a:solidFill>
                <a:latin typeface="+mn-lt"/>
              </a:rPr>
              <a:t>piaceva e l'ha copiata, ma una macchia è caduta sul foglio. </a:t>
            </a:r>
            <a:r>
              <a:rPr lang="it-IT" sz="2000" b="1" i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it-IT" sz="2000" b="1" i="1" dirty="0">
                <a:solidFill>
                  <a:srgbClr val="002060"/>
                </a:solidFill>
                <a:latin typeface="+mn-lt"/>
              </a:rPr>
              <a:t>C</a:t>
            </a:r>
            <a:r>
              <a:rPr lang="it-IT" sz="2000" b="1" i="1" dirty="0" smtClean="0">
                <a:solidFill>
                  <a:srgbClr val="002060"/>
                </a:solidFill>
                <a:latin typeface="+mn-lt"/>
              </a:rPr>
              <a:t>osa </a:t>
            </a:r>
            <a:r>
              <a:rPr lang="it-IT" sz="2000" b="1" i="1" dirty="0">
                <a:solidFill>
                  <a:srgbClr val="002060"/>
                </a:solidFill>
                <a:latin typeface="+mn-lt"/>
              </a:rPr>
              <a:t>c'era scritto sotto la macchia?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444625" y="2706689"/>
            <a:ext cx="2165350" cy="1071563"/>
            <a:chOff x="948" y="1806"/>
            <a:chExt cx="1364" cy="675"/>
          </a:xfrm>
        </p:grpSpPr>
        <p:grpSp>
          <p:nvGrpSpPr>
            <p:cNvPr id="8211" name="Group 6"/>
            <p:cNvGrpSpPr>
              <a:grpSpLocks/>
            </p:cNvGrpSpPr>
            <p:nvPr/>
          </p:nvGrpSpPr>
          <p:grpSpPr bwMode="auto">
            <a:xfrm>
              <a:off x="948" y="1806"/>
              <a:ext cx="1364" cy="675"/>
              <a:chOff x="948" y="1289"/>
              <a:chExt cx="1364" cy="675"/>
            </a:xfrm>
          </p:grpSpPr>
          <p:sp>
            <p:nvSpPr>
              <p:cNvPr id="8213" name="Text Box 7"/>
              <p:cNvSpPr txBox="1">
                <a:spLocks noChangeArrowheads="1"/>
              </p:cNvSpPr>
              <p:nvPr/>
            </p:nvSpPr>
            <p:spPr bwMode="auto">
              <a:xfrm>
                <a:off x="948" y="1634"/>
                <a:ext cx="682" cy="330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it-IT" sz="2800" b="1" dirty="0">
                    <a:solidFill>
                      <a:srgbClr val="002060"/>
                    </a:solidFill>
                  </a:rPr>
                  <a:t>13</a:t>
                </a:r>
              </a:p>
            </p:txBody>
          </p:sp>
          <p:sp>
            <p:nvSpPr>
              <p:cNvPr id="8214" name="Text Box 8"/>
              <p:cNvSpPr txBox="1">
                <a:spLocks noChangeArrowheads="1"/>
              </p:cNvSpPr>
              <p:nvPr/>
            </p:nvSpPr>
            <p:spPr bwMode="auto">
              <a:xfrm>
                <a:off x="1630" y="1634"/>
                <a:ext cx="682" cy="330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it-IT" sz="2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8215" name="Text Box 9"/>
              <p:cNvSpPr txBox="1">
                <a:spLocks noChangeArrowheads="1"/>
              </p:cNvSpPr>
              <p:nvPr/>
            </p:nvSpPr>
            <p:spPr bwMode="auto">
              <a:xfrm>
                <a:off x="1289" y="1289"/>
                <a:ext cx="682" cy="330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it-IT" sz="2800" b="1" dirty="0">
                    <a:solidFill>
                      <a:srgbClr val="002060"/>
                    </a:solidFill>
                  </a:rPr>
                  <a:t>28</a:t>
                </a:r>
              </a:p>
            </p:txBody>
          </p:sp>
        </p:grpSp>
        <p:sp>
          <p:nvSpPr>
            <p:cNvPr id="8212" name="Freeform 10"/>
            <p:cNvSpPr>
              <a:spLocks/>
            </p:cNvSpPr>
            <p:nvPr/>
          </p:nvSpPr>
          <p:spPr bwMode="auto">
            <a:xfrm>
              <a:off x="1706" y="2160"/>
              <a:ext cx="426" cy="281"/>
            </a:xfrm>
            <a:custGeom>
              <a:avLst/>
              <a:gdLst>
                <a:gd name="T0" fmla="*/ 10 w 426"/>
                <a:gd name="T1" fmla="*/ 122 h 281"/>
                <a:gd name="T2" fmla="*/ 145 w 426"/>
                <a:gd name="T3" fmla="*/ 275 h 281"/>
                <a:gd name="T4" fmla="*/ 298 w 426"/>
                <a:gd name="T5" fmla="*/ 266 h 281"/>
                <a:gd name="T6" fmla="*/ 352 w 426"/>
                <a:gd name="T7" fmla="*/ 212 h 281"/>
                <a:gd name="T8" fmla="*/ 397 w 426"/>
                <a:gd name="T9" fmla="*/ 185 h 281"/>
                <a:gd name="T10" fmla="*/ 424 w 426"/>
                <a:gd name="T11" fmla="*/ 158 h 281"/>
                <a:gd name="T12" fmla="*/ 415 w 426"/>
                <a:gd name="T13" fmla="*/ 23 h 281"/>
                <a:gd name="T14" fmla="*/ 361 w 426"/>
                <a:gd name="T15" fmla="*/ 23 h 281"/>
                <a:gd name="T16" fmla="*/ 244 w 426"/>
                <a:gd name="T17" fmla="*/ 32 h 281"/>
                <a:gd name="T18" fmla="*/ 73 w 426"/>
                <a:gd name="T19" fmla="*/ 59 h 281"/>
                <a:gd name="T20" fmla="*/ 37 w 426"/>
                <a:gd name="T21" fmla="*/ 95 h 281"/>
                <a:gd name="T22" fmla="*/ 10 w 426"/>
                <a:gd name="T23" fmla="*/ 122 h 2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26" h="281">
                  <a:moveTo>
                    <a:pt x="10" y="122"/>
                  </a:moveTo>
                  <a:cubicBezTo>
                    <a:pt x="56" y="185"/>
                    <a:pt x="82" y="233"/>
                    <a:pt x="145" y="275"/>
                  </a:cubicBezTo>
                  <a:cubicBezTo>
                    <a:pt x="196" y="272"/>
                    <a:pt x="249" y="281"/>
                    <a:pt x="298" y="266"/>
                  </a:cubicBezTo>
                  <a:cubicBezTo>
                    <a:pt x="322" y="259"/>
                    <a:pt x="330" y="225"/>
                    <a:pt x="352" y="212"/>
                  </a:cubicBezTo>
                  <a:cubicBezTo>
                    <a:pt x="367" y="203"/>
                    <a:pt x="383" y="195"/>
                    <a:pt x="397" y="185"/>
                  </a:cubicBezTo>
                  <a:cubicBezTo>
                    <a:pt x="407" y="177"/>
                    <a:pt x="415" y="167"/>
                    <a:pt x="424" y="158"/>
                  </a:cubicBezTo>
                  <a:cubicBezTo>
                    <a:pt x="421" y="113"/>
                    <a:pt x="426" y="67"/>
                    <a:pt x="415" y="23"/>
                  </a:cubicBezTo>
                  <a:cubicBezTo>
                    <a:pt x="409" y="0"/>
                    <a:pt x="367" y="22"/>
                    <a:pt x="361" y="23"/>
                  </a:cubicBezTo>
                  <a:cubicBezTo>
                    <a:pt x="322" y="28"/>
                    <a:pt x="283" y="29"/>
                    <a:pt x="244" y="32"/>
                  </a:cubicBezTo>
                  <a:cubicBezTo>
                    <a:pt x="153" y="62"/>
                    <a:pt x="209" y="49"/>
                    <a:pt x="73" y="59"/>
                  </a:cubicBezTo>
                  <a:cubicBezTo>
                    <a:pt x="53" y="118"/>
                    <a:pt x="81" y="60"/>
                    <a:pt x="37" y="95"/>
                  </a:cubicBezTo>
                  <a:cubicBezTo>
                    <a:pt x="0" y="124"/>
                    <a:pt x="35" y="122"/>
                    <a:pt x="10" y="12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bg2">
                  <a:lumMod val="2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solidFill>
                  <a:srgbClr val="002060"/>
                </a:solidFill>
              </a:endParaRPr>
            </a:p>
          </p:txBody>
        </p:sp>
      </p:grpSp>
      <p:grpSp>
        <p:nvGrpSpPr>
          <p:cNvPr id="8203" name="Group 11"/>
          <p:cNvGrpSpPr>
            <a:grpSpLocks/>
          </p:cNvGrpSpPr>
          <p:nvPr/>
        </p:nvGrpSpPr>
        <p:grpSpPr bwMode="auto">
          <a:xfrm>
            <a:off x="5233988" y="2647951"/>
            <a:ext cx="2165350" cy="1071563"/>
            <a:chOff x="3335" y="1806"/>
            <a:chExt cx="1364" cy="675"/>
          </a:xfrm>
        </p:grpSpPr>
        <p:grpSp>
          <p:nvGrpSpPr>
            <p:cNvPr id="8206" name="Group 12"/>
            <p:cNvGrpSpPr>
              <a:grpSpLocks/>
            </p:cNvGrpSpPr>
            <p:nvPr/>
          </p:nvGrpSpPr>
          <p:grpSpPr bwMode="auto">
            <a:xfrm>
              <a:off x="3335" y="1806"/>
              <a:ext cx="1364" cy="675"/>
              <a:chOff x="948" y="1289"/>
              <a:chExt cx="1364" cy="675"/>
            </a:xfrm>
          </p:grpSpPr>
          <p:sp>
            <p:nvSpPr>
              <p:cNvPr id="8208" name="Text Box 13"/>
              <p:cNvSpPr txBox="1">
                <a:spLocks noChangeArrowheads="1"/>
              </p:cNvSpPr>
              <p:nvPr/>
            </p:nvSpPr>
            <p:spPr bwMode="auto">
              <a:xfrm>
                <a:off x="948" y="1634"/>
                <a:ext cx="682" cy="330"/>
              </a:xfrm>
              <a:prstGeom prst="rect">
                <a:avLst/>
              </a:prstGeom>
              <a:noFill/>
              <a:ln w="2857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it-IT" sz="28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4" name="Text Box 14"/>
              <p:cNvSpPr txBox="1">
                <a:spLocks noChangeArrowheads="1"/>
              </p:cNvSpPr>
              <p:nvPr/>
            </p:nvSpPr>
            <p:spPr bwMode="auto">
              <a:xfrm>
                <a:off x="1630" y="1634"/>
                <a:ext cx="682" cy="330"/>
              </a:xfrm>
              <a:prstGeom prst="rect">
                <a:avLst/>
              </a:prstGeom>
              <a:noFill/>
              <a:ln w="2857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it-IT" sz="2800" b="1">
                    <a:solidFill>
                      <a:srgbClr val="002060"/>
                    </a:solidFill>
                  </a:rPr>
                  <a:t>15</a:t>
                </a:r>
              </a:p>
            </p:txBody>
          </p:sp>
          <p:sp>
            <p:nvSpPr>
              <p:cNvPr id="5" name="Text Box 15"/>
              <p:cNvSpPr txBox="1">
                <a:spLocks noChangeArrowheads="1"/>
              </p:cNvSpPr>
              <p:nvPr/>
            </p:nvSpPr>
            <p:spPr bwMode="auto">
              <a:xfrm>
                <a:off x="1289" y="1289"/>
                <a:ext cx="682" cy="330"/>
              </a:xfrm>
              <a:prstGeom prst="rect">
                <a:avLst/>
              </a:prstGeom>
              <a:noFill/>
              <a:ln w="2857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it-IT" sz="2800" b="1">
                    <a:solidFill>
                      <a:srgbClr val="002060"/>
                    </a:solidFill>
                  </a:rPr>
                  <a:t>28</a:t>
                </a:r>
              </a:p>
            </p:txBody>
          </p:sp>
        </p:grpSp>
        <p:sp>
          <p:nvSpPr>
            <p:cNvPr id="8207" name="Freeform 16"/>
            <p:cNvSpPr>
              <a:spLocks/>
            </p:cNvSpPr>
            <p:nvPr/>
          </p:nvSpPr>
          <p:spPr bwMode="auto">
            <a:xfrm>
              <a:off x="3486" y="2160"/>
              <a:ext cx="426" cy="281"/>
            </a:xfrm>
            <a:custGeom>
              <a:avLst/>
              <a:gdLst>
                <a:gd name="T0" fmla="*/ 10 w 426"/>
                <a:gd name="T1" fmla="*/ 122 h 281"/>
                <a:gd name="T2" fmla="*/ 145 w 426"/>
                <a:gd name="T3" fmla="*/ 275 h 281"/>
                <a:gd name="T4" fmla="*/ 298 w 426"/>
                <a:gd name="T5" fmla="*/ 266 h 281"/>
                <a:gd name="T6" fmla="*/ 352 w 426"/>
                <a:gd name="T7" fmla="*/ 212 h 281"/>
                <a:gd name="T8" fmla="*/ 397 w 426"/>
                <a:gd name="T9" fmla="*/ 185 h 281"/>
                <a:gd name="T10" fmla="*/ 424 w 426"/>
                <a:gd name="T11" fmla="*/ 158 h 281"/>
                <a:gd name="T12" fmla="*/ 415 w 426"/>
                <a:gd name="T13" fmla="*/ 23 h 281"/>
                <a:gd name="T14" fmla="*/ 361 w 426"/>
                <a:gd name="T15" fmla="*/ 23 h 281"/>
                <a:gd name="T16" fmla="*/ 244 w 426"/>
                <a:gd name="T17" fmla="*/ 32 h 281"/>
                <a:gd name="T18" fmla="*/ 73 w 426"/>
                <a:gd name="T19" fmla="*/ 59 h 281"/>
                <a:gd name="T20" fmla="*/ 37 w 426"/>
                <a:gd name="T21" fmla="*/ 95 h 281"/>
                <a:gd name="T22" fmla="*/ 10 w 426"/>
                <a:gd name="T23" fmla="*/ 122 h 2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26" h="281">
                  <a:moveTo>
                    <a:pt x="10" y="122"/>
                  </a:moveTo>
                  <a:cubicBezTo>
                    <a:pt x="56" y="185"/>
                    <a:pt x="82" y="233"/>
                    <a:pt x="145" y="275"/>
                  </a:cubicBezTo>
                  <a:cubicBezTo>
                    <a:pt x="196" y="272"/>
                    <a:pt x="249" y="281"/>
                    <a:pt x="298" y="266"/>
                  </a:cubicBezTo>
                  <a:cubicBezTo>
                    <a:pt x="322" y="259"/>
                    <a:pt x="330" y="225"/>
                    <a:pt x="352" y="212"/>
                  </a:cubicBezTo>
                  <a:cubicBezTo>
                    <a:pt x="367" y="203"/>
                    <a:pt x="383" y="195"/>
                    <a:pt x="397" y="185"/>
                  </a:cubicBezTo>
                  <a:cubicBezTo>
                    <a:pt x="407" y="177"/>
                    <a:pt x="415" y="167"/>
                    <a:pt x="424" y="158"/>
                  </a:cubicBezTo>
                  <a:cubicBezTo>
                    <a:pt x="421" y="113"/>
                    <a:pt x="426" y="67"/>
                    <a:pt x="415" y="23"/>
                  </a:cubicBezTo>
                  <a:cubicBezTo>
                    <a:pt x="409" y="0"/>
                    <a:pt x="367" y="22"/>
                    <a:pt x="361" y="23"/>
                  </a:cubicBezTo>
                  <a:cubicBezTo>
                    <a:pt x="322" y="28"/>
                    <a:pt x="283" y="29"/>
                    <a:pt x="244" y="32"/>
                  </a:cubicBezTo>
                  <a:cubicBezTo>
                    <a:pt x="153" y="62"/>
                    <a:pt x="209" y="49"/>
                    <a:pt x="73" y="59"/>
                  </a:cubicBezTo>
                  <a:cubicBezTo>
                    <a:pt x="53" y="118"/>
                    <a:pt x="81" y="60"/>
                    <a:pt x="37" y="95"/>
                  </a:cubicBezTo>
                  <a:cubicBezTo>
                    <a:pt x="0" y="124"/>
                    <a:pt x="35" y="122"/>
                    <a:pt x="10" y="12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>
                <a:solidFill>
                  <a:srgbClr val="002060"/>
                </a:solidFill>
              </a:endParaRPr>
            </a:p>
          </p:txBody>
        </p:sp>
      </p:grp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242888" y="4270375"/>
            <a:ext cx="457041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i="1" dirty="0" smtClean="0"/>
              <a:t> </a:t>
            </a:r>
            <a:r>
              <a:rPr lang="it-IT" b="1" i="1" dirty="0">
                <a:solidFill>
                  <a:srgbClr val="FF0000"/>
                </a:solidFill>
              </a:rPr>
              <a:t>S</a:t>
            </a:r>
            <a:r>
              <a:rPr lang="it-IT" b="1" i="1" dirty="0" smtClean="0">
                <a:solidFill>
                  <a:srgbClr val="FF0000"/>
                </a:solidFill>
              </a:rPr>
              <a:t>i </a:t>
            </a:r>
            <a:r>
              <a:rPr lang="it-IT" b="1" i="1" dirty="0">
                <a:solidFill>
                  <a:srgbClr val="FF0000"/>
                </a:solidFill>
              </a:rPr>
              <a:t>propone </a:t>
            </a:r>
            <a:r>
              <a:rPr lang="it-IT" b="1" i="1" dirty="0" smtClean="0">
                <a:solidFill>
                  <a:srgbClr val="FF0000"/>
                </a:solidFill>
              </a:rPr>
              <a:t>una rappresentazione </a:t>
            </a:r>
            <a:r>
              <a:rPr lang="it-IT" b="1" i="1" dirty="0">
                <a:solidFill>
                  <a:srgbClr val="FF0000"/>
                </a:solidFill>
              </a:rPr>
              <a:t>diversa da </a:t>
            </a:r>
            <a:r>
              <a:rPr lang="it-IT" b="1" i="1" dirty="0" smtClean="0">
                <a:solidFill>
                  <a:srgbClr val="FF0000"/>
                </a:solidFill>
              </a:rPr>
              <a:t>quella della macchia </a:t>
            </a:r>
            <a:r>
              <a:rPr lang="it-IT" sz="2000" b="1" dirty="0" smtClean="0">
                <a:solidFill>
                  <a:srgbClr val="FF0000"/>
                </a:solidFill>
              </a:rPr>
              <a:t>(n)</a:t>
            </a:r>
            <a:endParaRPr lang="it-IT" sz="2000" b="1" dirty="0">
              <a:solidFill>
                <a:srgbClr val="FF0000"/>
              </a:solidFill>
            </a:endParaRPr>
          </a:p>
        </p:txBody>
      </p:sp>
      <p:grpSp>
        <p:nvGrpSpPr>
          <p:cNvPr id="8210" name="Group 18"/>
          <p:cNvGrpSpPr>
            <a:grpSpLocks/>
          </p:cNvGrpSpPr>
          <p:nvPr/>
        </p:nvGrpSpPr>
        <p:grpSpPr bwMode="auto">
          <a:xfrm>
            <a:off x="5233988" y="4511676"/>
            <a:ext cx="2165350" cy="1071563"/>
            <a:chOff x="948" y="1289"/>
            <a:chExt cx="1364" cy="675"/>
          </a:xfrm>
        </p:grpSpPr>
        <p:sp>
          <p:nvSpPr>
            <p:cNvPr id="6" name="Text Box 19"/>
            <p:cNvSpPr txBox="1">
              <a:spLocks noChangeArrowheads="1"/>
            </p:cNvSpPr>
            <p:nvPr/>
          </p:nvSpPr>
          <p:spPr bwMode="auto">
            <a:xfrm>
              <a:off x="948" y="1634"/>
              <a:ext cx="682" cy="330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2800" b="1">
                  <a:solidFill>
                    <a:srgbClr val="002060"/>
                  </a:solidFill>
                </a:rPr>
                <a:t>n</a:t>
              </a:r>
            </a:p>
          </p:txBody>
        </p:sp>
        <p:sp>
          <p:nvSpPr>
            <p:cNvPr id="8204" name="Text Box 20"/>
            <p:cNvSpPr txBox="1">
              <a:spLocks noChangeArrowheads="1"/>
            </p:cNvSpPr>
            <p:nvPr/>
          </p:nvSpPr>
          <p:spPr bwMode="auto">
            <a:xfrm>
              <a:off x="1630" y="1634"/>
              <a:ext cx="682" cy="330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2800" b="1">
                  <a:solidFill>
                    <a:srgbClr val="002060"/>
                  </a:solidFill>
                </a:rPr>
                <a:t>15</a:t>
              </a:r>
            </a:p>
          </p:txBody>
        </p:sp>
        <p:sp>
          <p:nvSpPr>
            <p:cNvPr id="8205" name="Text Box 21"/>
            <p:cNvSpPr txBox="1">
              <a:spLocks noChangeArrowheads="1"/>
            </p:cNvSpPr>
            <p:nvPr/>
          </p:nvSpPr>
          <p:spPr bwMode="auto">
            <a:xfrm>
              <a:off x="1289" y="1289"/>
              <a:ext cx="682" cy="330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t-IT" sz="2800" b="1">
                  <a:solidFill>
                    <a:srgbClr val="002060"/>
                  </a:solidFill>
                </a:rPr>
                <a:t>28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756907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250" advClick="0" advTm="10000"/>
    </mc:Choice>
    <mc:Fallback>
      <mp:transition xmlns:mp="http://schemas.microsoft.com/office/mac/powerpoint/2008/main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2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971600" y="980728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it-IT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Approccio all’incognita</a:t>
            </a:r>
            <a:endParaRPr lang="it-IT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magine 4" descr="Slide0009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28800"/>
            <a:ext cx="3848100" cy="4546600"/>
          </a:xfrm>
          <a:prstGeom prst="rect">
            <a:avLst/>
          </a:prstGeom>
        </p:spPr>
      </p:pic>
      <p:pic>
        <p:nvPicPr>
          <p:cNvPr id="6" name="Immagine 5" descr="Slide0009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828800"/>
            <a:ext cx="39497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67709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250" advClick="0" advTm="10000"/>
    </mc:Choice>
    <mc:Fallback>
      <mp:transition xmlns:mp="http://schemas.microsoft.com/office/mac/powerpoint/2008/main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Elica">
  <a:themeElements>
    <a:clrScheme name="Elic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lic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ic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735</TotalTime>
  <Words>424</Words>
  <Application>Microsoft Office PowerPoint</Application>
  <PresentationFormat>Presentazione su schermo (4:3)</PresentationFormat>
  <Paragraphs>82</Paragraphs>
  <Slides>23</Slides>
  <Notes>1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Elica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Dina De cesare</dc:creator>
  <cp:lastModifiedBy>Roberta Gardosi</cp:lastModifiedBy>
  <cp:revision>108</cp:revision>
  <dcterms:created xsi:type="dcterms:W3CDTF">2015-07-14T19:19:15Z</dcterms:created>
  <dcterms:modified xsi:type="dcterms:W3CDTF">2015-07-14T20:43:26Z</dcterms:modified>
</cp:coreProperties>
</file>