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62" r:id="rId3"/>
    <p:sldId id="261" r:id="rId4"/>
    <p:sldId id="260" r:id="rId5"/>
    <p:sldId id="259" r:id="rId6"/>
    <p:sldId id="257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Sezione predefinita" id="{847E9E61-92D2-4002-8616-D23C6B4DABDE}">
          <p14:sldIdLst>
            <p14:sldId id="256"/>
            <p14:sldId id="262"/>
            <p14:sldId id="261"/>
            <p14:sldId id="260"/>
          </p14:sldIdLst>
        </p14:section>
        <p14:section name="Sezione senza titolo" id="{5BB797D8-72DA-4C8C-A2E3-C05C1D65A960}">
          <p14:sldIdLst>
            <p14:sldId id="259"/>
            <p14:sldId id="257"/>
            <p14:sldId id="258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Fiorella Moliterno" initials="FM" lastIdx="3" clrIdx="0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f18093cd2845d5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141" d="100"/>
          <a:sy n="141" d="100"/>
        </p:scale>
        <p:origin x="-15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872796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048657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24443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67429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44866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68828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412125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40869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366316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89348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23660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F0963-A1FE-4EAE-90A8-083A7C763AB2}" type="datetimeFigureOut">
              <a:rPr lang="it-IT" smtClean="0"/>
              <a:pPr/>
              <a:t>12-08-2015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0C74-4AE7-4152-B5B4-F26A5EAC038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84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p:transition spd="slow" advClick="0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5"/>
          </a:xfrm>
        </p:spPr>
        <p:txBody>
          <a:bodyPr/>
          <a:lstStyle/>
          <a:p>
            <a:r>
              <a:rPr lang="it-IT" dirty="0" smtClean="0"/>
              <a:t>Progetto accoglienza classe 3^A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608512"/>
          </a:xfrm>
        </p:spPr>
        <p:txBody>
          <a:bodyPr>
            <a:noAutofit/>
          </a:bodyPr>
          <a:lstStyle/>
          <a:p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Premessa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primo giorno di scuola non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lo stesso 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ciascun bambino: per alcuni si tratta di ritornare in un posto lasciato solo qualche mese prima ed è un appuntamento che viene vissuto generalmente in modo positivo; per altri è un evento atteso e temuto allo stesso tempo, carico di aspettative, ma anche di paure per il distacco dalla famiglia. Accogliere i  bambini significa aiutarli a stabilire relazioni positive con adulti e coetanei, che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facciano invogliare a  tornare a scuola, superando il distacco con i familiari e vivendo la scuola come esperienza piacevole e stimolante. Li ritroveremo più grandi, autonomi, pieni di entusiasmo e di voglia di essere “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grandi”.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due mesi trascorsi a casa rendono, tuttavia, opportuno offrire il tempo necessario a “ritrovarsi” e a sentirsi nuovamente a proprio agio nella realtà scolastica. Dedicheremo le prime settimane ad attività che consentiranno da un lato di recuperare la sintonia con il gruppo lavoro, dall’altro di aiutare il bambino a riflettere sul significato dello stare insieme. Il periodo dell'accoglienza non è un momento veloce e di passaggio e neppure una strategia mirata verso eventuali nuovi arrivati. L'atteggiamento accogliente deve protrarsi nel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tempo,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costituire un elemento di continuità, un'attenzione costante alle dinamiche affettive e ai bisogni che emergono dei bambini.</a:t>
            </a:r>
          </a:p>
          <a:p>
            <a:endParaRPr lang="it-IT" sz="1400" dirty="0" smtClean="0"/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66458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mp:transition xmlns:mp="http://schemas.microsoft.com/office/mac/powerpoint/2008/main"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b="1" dirty="0" smtClean="0"/>
              <a:t>A </a:t>
            </a:r>
            <a:r>
              <a:rPr lang="it-IT" b="1" dirty="0" err="1" smtClean="0"/>
              <a:t>T</a:t>
            </a:r>
            <a:r>
              <a:rPr lang="it-IT" b="1" dirty="0" smtClean="0"/>
              <a:t> </a:t>
            </a:r>
            <a:r>
              <a:rPr lang="it-IT" b="1" dirty="0" err="1" smtClean="0"/>
              <a:t>T</a:t>
            </a:r>
            <a:r>
              <a:rPr lang="it-IT" b="1" dirty="0" smtClean="0"/>
              <a:t> I </a:t>
            </a:r>
            <a:r>
              <a:rPr lang="it-IT" b="1" dirty="0" err="1" smtClean="0"/>
              <a:t>V</a:t>
            </a:r>
            <a:r>
              <a:rPr lang="it-IT" b="1" dirty="0" smtClean="0"/>
              <a:t> I </a:t>
            </a:r>
            <a:r>
              <a:rPr lang="it-IT" b="1" dirty="0" err="1" smtClean="0"/>
              <a:t>T</a:t>
            </a:r>
            <a:r>
              <a:rPr lang="it-IT" b="1" dirty="0" smtClean="0"/>
              <a:t> </a:t>
            </a:r>
            <a:r>
              <a:rPr lang="it-IT" b="1" dirty="0" err="1" smtClean="0"/>
              <a:t>À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L’attività si incentrerà sul laboratorio manuale “Dal chicco al pane”, l’esperienza della preparazione del pane a scuola è sempre interessante e divertente, essa si svolgerà nella prima settimana di scuola</a:t>
            </a:r>
            <a:r>
              <a:rPr lang="it-IT" dirty="0" smtClean="0"/>
              <a:t>.</a:t>
            </a:r>
          </a:p>
          <a:p>
            <a:pPr marL="0" indent="0"/>
            <a:endParaRPr lang="it-IT" dirty="0" smtClean="0"/>
          </a:p>
          <a:p>
            <a:pPr marL="0" indent="0">
              <a:buNone/>
            </a:pPr>
            <a:r>
              <a:rPr lang="it-IT" b="1" dirty="0" err="1" smtClean="0"/>
              <a:t>F</a:t>
            </a:r>
            <a:r>
              <a:rPr lang="it-IT" b="1" dirty="0" smtClean="0"/>
              <a:t> </a:t>
            </a:r>
            <a:r>
              <a:rPr lang="it-IT" b="1" dirty="0"/>
              <a:t>I N A L I </a:t>
            </a:r>
            <a:r>
              <a:rPr lang="it-IT" b="1" dirty="0" err="1"/>
              <a:t>T</a:t>
            </a:r>
            <a:r>
              <a:rPr lang="it-IT" b="1" dirty="0" smtClean="0"/>
              <a:t> </a:t>
            </a:r>
            <a:r>
              <a:rPr lang="it-IT" b="1" dirty="0" err="1" smtClean="0"/>
              <a:t>À</a:t>
            </a:r>
            <a:r>
              <a:rPr lang="it-IT" b="1" dirty="0" smtClean="0"/>
              <a:t>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1. Facilitare un progressivo adattamento alla realtà scolastica, attraverso l'esplorazione </a:t>
            </a:r>
          </a:p>
          <a:p>
            <a:pPr marL="0" indent="0">
              <a:buNone/>
            </a:pPr>
            <a:r>
              <a:rPr lang="it-IT" dirty="0"/>
              <a:t>di uno spazio accogliente, sereno e stimolante per una positiva socializzazione. </a:t>
            </a:r>
          </a:p>
          <a:p>
            <a:pPr marL="0" indent="0">
              <a:buNone/>
            </a:pPr>
            <a:r>
              <a:rPr lang="it-IT" dirty="0"/>
              <a:t>2. Rinnovare e consolidare il senso di appartenenza alla comunità scolastica (alunni </a:t>
            </a:r>
          </a:p>
          <a:p>
            <a:pPr marL="0" indent="0">
              <a:buNone/>
            </a:pPr>
            <a:r>
              <a:rPr lang="it-IT" dirty="0"/>
              <a:t>frequentanti).</a:t>
            </a:r>
          </a:p>
          <a:p>
            <a:pPr marL="0" indent="0">
              <a:buNone/>
            </a:pPr>
            <a:r>
              <a:rPr lang="it-IT" dirty="0" err="1"/>
              <a:t>3</a:t>
            </a:r>
            <a:r>
              <a:rPr lang="it-IT" dirty="0" smtClean="0"/>
              <a:t>. Predisporre </a:t>
            </a:r>
            <a:r>
              <a:rPr lang="it-IT" dirty="0"/>
              <a:t>un percorso che promuova nel bambino la percezione di essere accolto e accettato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smtClean="0"/>
              <a:t> dall’ambiente </a:t>
            </a:r>
            <a:r>
              <a:rPr lang="it-IT" dirty="0"/>
              <a:t>scolastico e che ne stimoli il desiderio di farne parte in modo attivo.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b="1" dirty="0"/>
              <a:t>B I S O G N I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• Affettivi: ascolto, comprensione, comunicazione, sicurezza e stabilità, accettazione. </a:t>
            </a:r>
          </a:p>
          <a:p>
            <a:pPr marL="0" indent="0">
              <a:buNone/>
            </a:pPr>
            <a:r>
              <a:rPr lang="it-IT" dirty="0"/>
              <a:t>• Cognitivi: curiosità, scoperta, esplorazione, gioco, comunicazione. </a:t>
            </a:r>
          </a:p>
          <a:p>
            <a:pPr marL="0" indent="0">
              <a:buNone/>
            </a:pPr>
            <a:r>
              <a:rPr lang="it-IT" dirty="0"/>
              <a:t>• Sociali: contatto con gli altri e relazione, partecipazione.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6299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mp:transition xmlns:mp="http://schemas.microsoft.com/office/mac/powerpoint/2008/main"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95736" y="1412776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95736" y="1412776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98768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mp:transition xmlns:mp="http://schemas.microsoft.com/office/mac/powerpoint/2008/main"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404664"/>
            <a:ext cx="8568952" cy="576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986199" y="842474"/>
            <a:ext cx="5387625" cy="5688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919302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mp:transition xmlns:mp="http://schemas.microsoft.com/office/mac/powerpoint/2008/main"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19672" y="1600200"/>
            <a:ext cx="5688632" cy="3845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532085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mp:transition xmlns:mp="http://schemas.microsoft.com/office/mac/powerpoint/2008/main"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27684" y="1600200"/>
            <a:ext cx="5688632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491487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mp:transition xmlns:mp="http://schemas.microsoft.com/office/mac/powerpoint/2008/main"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3657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91680" y="1600200"/>
            <a:ext cx="5318720" cy="3657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7664" y="1600199"/>
            <a:ext cx="5976664" cy="40017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918097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mp:transition xmlns:mp="http://schemas.microsoft.com/office/mac/powerpoint/2008/main"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Ecco infine i nostri buoni panini, caldi e profumati.</a:t>
            </a: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25333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mp:transition xmlns:mp="http://schemas.microsoft.com/office/mac/powerpoint/2008/main"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 rot="16200000">
            <a:off x="2232375" y="517721"/>
            <a:ext cx="4679249" cy="5472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16108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8000"/>
    </mc:Choice>
    <mc:Fallback>
      <mp:transition xmlns:mp="http://schemas.microsoft.com/office/mac/powerpoint/2008/main"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425</Words>
  <Application>Microsoft Office PowerPoint</Application>
  <PresentationFormat>Presentazione su schermo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Progetto accoglienza classe 3^A</vt:lpstr>
      <vt:lpstr>Diapositiva 2</vt:lpstr>
      <vt:lpstr>Diapositiva 3</vt:lpstr>
      <vt:lpstr>Diapositiva 4</vt:lpstr>
      <vt:lpstr>Diapositiva 5</vt:lpstr>
      <vt:lpstr>Diapositiva 6</vt:lpstr>
      <vt:lpstr>Diapositiva 7</vt:lpstr>
      <vt:lpstr>Ecco infine i nostri buoni panini, caldi e profumati.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accoglienza classe 3^A</dc:title>
  <dc:creator>Fiorella</dc:creator>
  <cp:lastModifiedBy>Roberta Gardosi</cp:lastModifiedBy>
  <cp:revision>18</cp:revision>
  <dcterms:created xsi:type="dcterms:W3CDTF">2015-08-12T08:47:18Z</dcterms:created>
  <dcterms:modified xsi:type="dcterms:W3CDTF">2015-08-12T08:54:37Z</dcterms:modified>
</cp:coreProperties>
</file>