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2" r:id="rId5"/>
    <p:sldId id="260" r:id="rId6"/>
    <p:sldId id="264" r:id="rId7"/>
    <p:sldId id="263" r:id="rId8"/>
    <p:sldId id="272" r:id="rId9"/>
    <p:sldId id="265" r:id="rId10"/>
    <p:sldId id="273" r:id="rId11"/>
    <p:sldId id="266" r:id="rId12"/>
    <p:sldId id="274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2D0AA-1A7D-4F2D-A676-EBBD1D95C6E8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7560B-0506-442A-92F1-C6C7AF624E6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560B-0506-442A-92F1-C6C7AF624E6B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E90020-36A6-4243-94DE-1A73DB54992C}" type="datetimeFigureOut">
              <a:rPr lang="it-IT" smtClean="0"/>
              <a:pPr/>
              <a:t>13/06/2018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2C9A4E0-4283-4FEF-B2CD-F36311910B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Progetto CLIL</a:t>
            </a:r>
            <a:b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Grammar</a:t>
            </a: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135912" cy="1970808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 “G. Marconi”</a:t>
            </a:r>
          </a:p>
          <a:p>
            <a:r>
              <a:rPr lang="it-IT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Castelfranco Emilia</a:t>
            </a:r>
          </a:p>
          <a:p>
            <a:r>
              <a:rPr lang="it-IT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A.S. 2017/2018</a:t>
            </a:r>
          </a:p>
          <a:p>
            <a:endParaRPr lang="it-IT" sz="2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Docente: Licia Focci</a:t>
            </a:r>
            <a:endParaRPr lang="it-IT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ancora parole in inglese …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IMG_20180601_1455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991" y="1124744"/>
            <a:ext cx="4270545" cy="3672408"/>
          </a:xfrm>
        </p:spPr>
      </p:pic>
      <p:pic>
        <p:nvPicPr>
          <p:cNvPr id="6" name="Segnaposto contenuto 5" descr="IMG_20180601_1455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Correzione delle parole alla LIM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parole lim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4402832" cy="3486145"/>
          </a:xfrm>
        </p:spPr>
      </p:pic>
      <p:pic>
        <p:nvPicPr>
          <p:cNvPr id="8" name="Immagine 7" descr="parole lim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577413"/>
            <a:ext cx="3312368" cy="44164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1520" y="4941168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casa delle parti del discorso, con simboli e categorie in inglese, rappresenta uno strumento facilitatore per l’analisi grammaticale.</a:t>
            </a: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continuiamo a correggere …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IMG_20180601_1516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968552" cy="3744416"/>
          </a:xfrm>
        </p:spPr>
      </p:pic>
      <p:pic>
        <p:nvPicPr>
          <p:cNvPr id="6" name="Segnaposto contenuto 5" descr="IMG_20180601_1516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2160" y="2708920"/>
            <a:ext cx="2870634" cy="3827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8929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Analisi grammaticale delle frasi in inglese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Segnaposto contenuto 7" descr="analisi logica 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722438"/>
            <a:ext cx="3394472" cy="4525962"/>
          </a:xfrm>
        </p:spPr>
      </p:pic>
      <p:pic>
        <p:nvPicPr>
          <p:cNvPr id="7" name="Segnaposto contenuto 6" descr="analisi logica 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4038600" cy="3027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925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diversi stili di analisi …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analisi logica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038600" cy="3030509"/>
          </a:xfrm>
        </p:spPr>
      </p:pic>
      <p:pic>
        <p:nvPicPr>
          <p:cNvPr id="6" name="Segnaposto contenuto 5" descr="analisi logica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038600" cy="3028950"/>
          </a:xfrm>
        </p:spPr>
      </p:pic>
      <p:sp>
        <p:nvSpPr>
          <p:cNvPr id="7" name="CasellaDiTesto 6"/>
          <p:cNvSpPr txBox="1"/>
          <p:nvPr/>
        </p:nvSpPr>
        <p:spPr>
          <a:xfrm>
            <a:off x="467544" y="112474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Primo passaggio: individuazione dei nomi presenti in tutte le frasi.</a:t>
            </a:r>
            <a:endParaRPr lang="it-IT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60032" y="112474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Secondo passaggio: riconoscimento degli articoli.</a:t>
            </a:r>
            <a:endParaRPr lang="it-IT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53732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 esiste un ordine con cui analizzare le varie parti del discorso all’interno delle frasi: c’è chi procede individuando la stessa categoria in tutte le frasi (es. tutti i nomi), e chi procede analizzando una frase alla volta.</a:t>
            </a: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Correzione delle frasi alla lavagna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analisi frase lavagna 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038600" cy="3028950"/>
          </a:xfrm>
        </p:spPr>
      </p:pic>
      <p:pic>
        <p:nvPicPr>
          <p:cNvPr id="6" name="Segnaposto contenuto 5" descr="analisi frase lavagna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038600" cy="3166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 frasi analizzate con i simboli Montessori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analisi logica 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491064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Tutti gli strumenti in gioco …</a:t>
            </a:r>
            <a:b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simboli, parole e frasi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materiali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5904656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Breve descrizione</a:t>
            </a:r>
            <a:endParaRPr lang="it-IT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 progetto “Grammar” è stato svolto dalle classi 5°A e 5°B dell’ IC “G. Marconi” di Castelfranco Emilia (MO) a giugno 2018, per un totale di circa 10 ore.</a:t>
            </a:r>
          </a:p>
          <a:p>
            <a:pPr>
              <a:lnSpc>
                <a:spcPct val="150000"/>
              </a:lnSpc>
            </a:pPr>
            <a:r>
              <a:rPr lang="it-IT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E’ una proposta progettuale finalizzata allo sviluppo della metodologia CLIL (Content Language Integrated Learning), al consolidamento delle conoscenze grammaticali e della riflessione linguistica (</a:t>
            </a:r>
            <a:r>
              <a:rPr lang="it-IT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imparare ad imparare</a:t>
            </a:r>
            <a:r>
              <a:rPr lang="it-IT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it-IT" sz="1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“[…]il docente affiancherà gradualmente attività di riflessione che aiuteranno l’alunno a riconoscere sia le convenzioni in uso in quella determinata comunità linguistica sia le regole della lingua.[…]”. </a:t>
            </a:r>
            <a:r>
              <a:rPr lang="it-IT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(Indicazioni per il Curricolo, 2007, pag.59)</a:t>
            </a:r>
            <a:endParaRPr lang="it-IT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899592" y="260648"/>
          <a:ext cx="7488832" cy="6192688"/>
        </p:xfrm>
        <a:graphic>
          <a:graphicData uri="http://schemas.openxmlformats.org/drawingml/2006/table">
            <a:tbl>
              <a:tblPr/>
              <a:tblGrid>
                <a:gridCol w="1385844"/>
                <a:gridCol w="6102988"/>
              </a:tblGrid>
              <a:tr h="184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Arial Narrow"/>
                          <a:ea typeface="Calibri"/>
                          <a:cs typeface="Times New Roman"/>
                        </a:rPr>
                        <a:t>Discipline</a:t>
                      </a:r>
                      <a:endParaRPr lang="it-IT" sz="18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 Narrow"/>
                          <a:ea typeface="Calibri"/>
                          <a:cs typeface="Times New Roman"/>
                        </a:rPr>
                        <a:t>Lingua </a:t>
                      </a:r>
                      <a:r>
                        <a:rPr lang="it-IT" sz="1400" b="1" dirty="0" smtClean="0">
                          <a:latin typeface="Arial Narrow"/>
                          <a:ea typeface="Calibri"/>
                          <a:cs typeface="Times New Roman"/>
                        </a:rPr>
                        <a:t>inglese</a:t>
                      </a: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: parti</a:t>
                      </a:r>
                      <a:r>
                        <a:rPr lang="it-IT" sz="1400" baseline="0" dirty="0" smtClean="0">
                          <a:latin typeface="Arial Narrow"/>
                          <a:ea typeface="Calibri"/>
                          <a:cs typeface="Times New Roman"/>
                        </a:rPr>
                        <a:t> del discorso in lingua inglese ( articolo, nome, aggettivo, verbo, avverbio, pronome, preposizione, interiezione, coniugazione),  arricchimento del lessico.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Arial Narrow"/>
                          <a:ea typeface="Calibri"/>
                          <a:cs typeface="Times New Roman"/>
                        </a:rPr>
                        <a:t>Italiano</a:t>
                      </a: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it-IT" sz="1400" baseline="0" dirty="0" smtClean="0">
                          <a:latin typeface="Arial Narrow"/>
                          <a:ea typeface="Calibri"/>
                          <a:cs typeface="Times New Roman"/>
                        </a:rPr>
                        <a:t> riflessione linguistica, trasferibilità delle regole grammaticali dalla lingua madre alla lingua straniera, schede  impostate per l’analisi grammaticale di parole e frasi.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 Narrow"/>
                          <a:ea typeface="Calibri"/>
                          <a:cs typeface="Times New Roman"/>
                        </a:rPr>
                        <a:t>Tecnologia</a:t>
                      </a:r>
                      <a:r>
                        <a:rPr lang="it-IT" sz="1400" dirty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it-IT" sz="1400" baseline="0" dirty="0" smtClean="0">
                          <a:latin typeface="Arial Narrow"/>
                          <a:ea typeface="Calibri"/>
                          <a:cs typeface="Times New Roman"/>
                        </a:rPr>
                        <a:t> uso della LIM</a:t>
                      </a: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.</a:t>
                      </a:r>
                      <a:endParaRPr lang="it-IT" sz="14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Arial Narrow"/>
                          <a:ea typeface="Calibri"/>
                          <a:cs typeface="Times New Roman"/>
                        </a:rPr>
                        <a:t>Destinatari </a:t>
                      </a:r>
                      <a:endParaRPr lang="it-IT" sz="18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Arial Narrow"/>
                          <a:ea typeface="Calibri"/>
                          <a:cs typeface="Times New Roman"/>
                        </a:rPr>
                        <a:t>Tempi </a:t>
                      </a:r>
                      <a:endParaRPr lang="it-IT" sz="18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Arial Narrow"/>
                          <a:ea typeface="Calibri"/>
                          <a:cs typeface="Times New Roman"/>
                        </a:rPr>
                        <a:t>Materiali e strumenti</a:t>
                      </a:r>
                      <a:endParaRPr lang="it-IT" sz="18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Classi </a:t>
                      </a:r>
                      <a:r>
                        <a:rPr lang="it-IT" sz="1400" dirty="0">
                          <a:latin typeface="Arial Narrow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° </a:t>
                      </a:r>
                      <a:r>
                        <a:rPr lang="it-IT" sz="1400" dirty="0">
                          <a:latin typeface="Arial Narrow"/>
                          <a:ea typeface="Calibri"/>
                          <a:cs typeface="Times New Roman"/>
                        </a:rPr>
                        <a:t>A e </a:t>
                      </a: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5° </a:t>
                      </a:r>
                      <a:r>
                        <a:rPr lang="it-IT" sz="1400" dirty="0">
                          <a:latin typeface="Arial Narrow"/>
                          <a:ea typeface="Calibri"/>
                          <a:cs typeface="Times New Roman"/>
                        </a:rPr>
                        <a:t>B, scuola primaria “G. Marconi “, Castelfranco </a:t>
                      </a: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Emilia (MO)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giugno 2018, 10 </a:t>
                      </a:r>
                      <a:r>
                        <a:rPr lang="it-IT" sz="1400" smtClean="0">
                          <a:latin typeface="Arial Narrow"/>
                          <a:ea typeface="Calibri"/>
                          <a:cs typeface="Times New Roman"/>
                        </a:rPr>
                        <a:t>ore circa</a:t>
                      </a:r>
                      <a:endParaRPr lang="it-IT" sz="1400" dirty="0" smtClean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Schede, LIM,</a:t>
                      </a:r>
                      <a:r>
                        <a:rPr lang="it-IT" sz="1400" baseline="0" dirty="0" smtClean="0">
                          <a:latin typeface="Arial Narrow"/>
                          <a:ea typeface="Calibri"/>
                          <a:cs typeface="Times New Roman"/>
                        </a:rPr>
                        <a:t> schemi</a:t>
                      </a:r>
                      <a:endParaRPr lang="it-IT" sz="1400" dirty="0" smtClean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Arial Narrow"/>
                          <a:ea typeface="Calibri"/>
                          <a:cs typeface="Times New Roman"/>
                        </a:rPr>
                        <a:t>Attività</a:t>
                      </a:r>
                      <a:r>
                        <a:rPr lang="it-IT" sz="1800" b="1" baseline="0" dirty="0" smtClean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endParaRPr lang="it-IT" sz="1800" b="1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 Narrow"/>
                          <a:ea typeface="Calibri"/>
                          <a:cs typeface="Times New Roman"/>
                        </a:rPr>
                        <a:t>L’insegnante </a:t>
                      </a: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svolge</a:t>
                      </a:r>
                      <a:r>
                        <a:rPr lang="it-IT" sz="1400" baseline="0" dirty="0" smtClean="0">
                          <a:latin typeface="Arial Narrow"/>
                          <a:ea typeface="Calibri"/>
                          <a:cs typeface="Times New Roman"/>
                        </a:rPr>
                        <a:t> la lezione parlando inglese. Gli alunni possono decidere se parlare inglese o italiano. Vengono mostrate le parti del discorso scritte in inglese e abbinate ai simboli relativi all’approccio Montessori. Ogni alunno riproduce  parti del discorso e simboli.</a:t>
                      </a:r>
                      <a:endParaRPr lang="it-IT" sz="14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Per</a:t>
                      </a:r>
                      <a:r>
                        <a:rPr lang="it-IT" sz="1400" baseline="0" dirty="0" smtClean="0">
                          <a:latin typeface="Arial Narrow"/>
                          <a:ea typeface="Calibri"/>
                          <a:cs typeface="Times New Roman"/>
                        </a:rPr>
                        <a:t> consolidare, le parti del discorso scritte in inglese vengono abbinate alla traduzione in italiano.  Viene consegnata una lista di 48 parole da definire: analisi grammaticale in inglese.</a:t>
                      </a:r>
                      <a:endParaRPr lang="it-IT" sz="14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Infine, vengono consegnate 11 frasi</a:t>
                      </a:r>
                      <a:r>
                        <a:rPr lang="it-IT" sz="1400" baseline="0" dirty="0" smtClean="0">
                          <a:latin typeface="Arial Narrow"/>
                          <a:ea typeface="Calibri"/>
                          <a:cs typeface="Times New Roman"/>
                        </a:rPr>
                        <a:t> in lingua inglese: l’alunno legge e comprende il messaggio; successivamente svolge l’analisi grammaticale con i simboli Montessori.</a:t>
                      </a:r>
                      <a:endParaRPr lang="it-IT" sz="14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Arial Narrow"/>
                          <a:ea typeface="Calibri"/>
                          <a:cs typeface="Times New Roman"/>
                        </a:rPr>
                        <a:t>Controllo</a:t>
                      </a:r>
                      <a:endParaRPr lang="it-IT" sz="1800" b="1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Ogni lavoro</a:t>
                      </a:r>
                      <a:r>
                        <a:rPr lang="it-IT" sz="1400" baseline="0" dirty="0" smtClean="0">
                          <a:latin typeface="Arial Narrow"/>
                          <a:ea typeface="Calibri"/>
                          <a:cs typeface="Times New Roman"/>
                        </a:rPr>
                        <a:t> è controllato dall’alunno attraverso la correzione collettiva effettuata alla lavagna o alla LIM.</a:t>
                      </a:r>
                      <a:endParaRPr lang="it-IT" sz="14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Arial Narrow"/>
                          <a:ea typeface="Calibri"/>
                          <a:cs typeface="Times New Roman"/>
                        </a:rPr>
                        <a:t>Prodotto </a:t>
                      </a:r>
                      <a:endParaRPr lang="it-IT" sz="18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 Narrow"/>
                          <a:ea typeface="Calibri"/>
                          <a:cs typeface="Times New Roman"/>
                        </a:rPr>
                        <a:t>Tre schede sulla riflessione linguistica da aggiungere al fascicolo delle regole di italiano</a:t>
                      </a:r>
                      <a:r>
                        <a:rPr lang="it-IT" sz="1400" baseline="0" dirty="0" smtClean="0">
                          <a:latin typeface="Arial Narrow"/>
                          <a:ea typeface="Calibri"/>
                          <a:cs typeface="Times New Roman"/>
                        </a:rPr>
                        <a:t> e/o inglese.</a:t>
                      </a:r>
                      <a:endParaRPr lang="it-IT" sz="14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32127" marR="3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Schede di lavoro</a:t>
            </a:r>
            <a:b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(casa delle parti del discorso, lista di parole e frasi per svolgere l’analisi grammaticale)</a:t>
            </a:r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Segnaposto contenuto 3" descr="schede di lavo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3"/>
            <a:ext cx="7632848" cy="49699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039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Presentazione delle parti del discorso in inglese: simboli Montessori e parole</a:t>
            </a:r>
            <a:endParaRPr lang="it-IT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simboli LI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59370" cy="4248472"/>
          </a:xfrm>
        </p:spPr>
      </p:pic>
      <p:pic>
        <p:nvPicPr>
          <p:cNvPr id="6" name="Segnaposto contenuto 5" descr="parte del discorso tradot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9217" y="2276872"/>
            <a:ext cx="4474783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casa delle parti del discorso: simboli e parole in inglese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simboli 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722438"/>
            <a:ext cx="3394472" cy="4525962"/>
          </a:xfrm>
        </p:spPr>
      </p:pic>
      <p:pic>
        <p:nvPicPr>
          <p:cNvPr id="6" name="Segnaposto contenuto 5" descr="simboli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72243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gli alunni al lavoro …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simboli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268760"/>
            <a:ext cx="3618403" cy="4824536"/>
          </a:xfrm>
        </p:spPr>
      </p:pic>
      <p:pic>
        <p:nvPicPr>
          <p:cNvPr id="6" name="Segnaposto contenuto 5" descr="simboli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84783"/>
            <a:ext cx="3600400" cy="4800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altri lavori …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IMG_20180601_1454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722438"/>
            <a:ext cx="3394472" cy="4525962"/>
          </a:xfrm>
        </p:spPr>
      </p:pic>
      <p:pic>
        <p:nvPicPr>
          <p:cNvPr id="6" name="Segnaposto contenuto 5" descr="IMG_20180601_1455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72243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48 parole: analisi grammaticale</a:t>
            </a:r>
            <a:endParaRPr lang="it-IT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egnaposto contenuto 4" descr="parole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722438"/>
            <a:ext cx="3394472" cy="4525962"/>
          </a:xfrm>
        </p:spPr>
      </p:pic>
      <p:pic>
        <p:nvPicPr>
          <p:cNvPr id="6" name="Segnaposto contenuto 5" descr="simboli e paro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72243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536</Words>
  <Application>Microsoft Office PowerPoint</Application>
  <PresentationFormat>Presentazione su schermo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Verve</vt:lpstr>
      <vt:lpstr>Progetto CLIL Grammar</vt:lpstr>
      <vt:lpstr>Breve descrizione</vt:lpstr>
      <vt:lpstr>Diapositiva 3</vt:lpstr>
      <vt:lpstr> Schede di lavoro (casa delle parti del discorso, lista di parole e frasi per svolgere l’analisi grammaticale) </vt:lpstr>
      <vt:lpstr>Presentazione delle parti del discorso in inglese: simboli Montessori e parole</vt:lpstr>
      <vt:lpstr>La casa delle parti del discorso: simboli e parole in inglese</vt:lpstr>
      <vt:lpstr>… gli alunni al lavoro …</vt:lpstr>
      <vt:lpstr>… altri lavori …</vt:lpstr>
      <vt:lpstr>48 parole: analisi grammaticale</vt:lpstr>
      <vt:lpstr>… ancora parole in inglese …</vt:lpstr>
      <vt:lpstr>Correzione delle parole alla LIM</vt:lpstr>
      <vt:lpstr>… continuiamo a correggere …</vt:lpstr>
      <vt:lpstr>Analisi grammaticale delle frasi in inglese</vt:lpstr>
      <vt:lpstr>… diversi stili di analisi …</vt:lpstr>
      <vt:lpstr>Correzione delle frasi alla lavagna</vt:lpstr>
      <vt:lpstr>Le frasi analizzate con i simboli Montessori</vt:lpstr>
      <vt:lpstr>Tutti gli strumenti in gioco … simboli, parole e frasi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CLIL Grammar</dc:title>
  <dc:creator>Licia Focci</dc:creator>
  <cp:lastModifiedBy>Licia Focci</cp:lastModifiedBy>
  <cp:revision>27</cp:revision>
  <dcterms:created xsi:type="dcterms:W3CDTF">2018-06-13T14:18:24Z</dcterms:created>
  <dcterms:modified xsi:type="dcterms:W3CDTF">2018-06-13T21:49:47Z</dcterms:modified>
</cp:coreProperties>
</file>