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  <p:sldMasterId id="2147483721" r:id="rId3"/>
    <p:sldMasterId id="2147483766" r:id="rId4"/>
    <p:sldMasterId id="2147483778" r:id="rId5"/>
    <p:sldMasterId id="2147483785" r:id="rId6"/>
    <p:sldMasterId id="2147483797" r:id="rId7"/>
    <p:sldMasterId id="2147483814" r:id="rId8"/>
    <p:sldMasterId id="2147483826" r:id="rId9"/>
    <p:sldMasterId id="2147483839" r:id="rId10"/>
  </p:sldMasterIdLst>
  <p:notesMasterIdLst>
    <p:notesMasterId r:id="rId79"/>
  </p:notesMasterIdLst>
  <p:sldIdLst>
    <p:sldId id="257" r:id="rId11"/>
    <p:sldId id="284" r:id="rId12"/>
    <p:sldId id="361" r:id="rId13"/>
    <p:sldId id="285" r:id="rId14"/>
    <p:sldId id="286" r:id="rId15"/>
    <p:sldId id="258" r:id="rId16"/>
    <p:sldId id="259" r:id="rId17"/>
    <p:sldId id="325" r:id="rId18"/>
    <p:sldId id="266" r:id="rId19"/>
    <p:sldId id="362" r:id="rId20"/>
    <p:sldId id="368" r:id="rId21"/>
    <p:sldId id="260" r:id="rId22"/>
    <p:sldId id="288" r:id="rId23"/>
    <p:sldId id="261" r:id="rId24"/>
    <p:sldId id="287" r:id="rId25"/>
    <p:sldId id="263" r:id="rId26"/>
    <p:sldId id="326" r:id="rId27"/>
    <p:sldId id="327" r:id="rId28"/>
    <p:sldId id="328" r:id="rId29"/>
    <p:sldId id="289" r:id="rId30"/>
    <p:sldId id="329" r:id="rId31"/>
    <p:sldId id="268" r:id="rId32"/>
    <p:sldId id="358" r:id="rId33"/>
    <p:sldId id="269" r:id="rId34"/>
    <p:sldId id="273" r:id="rId35"/>
    <p:sldId id="270" r:id="rId36"/>
    <p:sldId id="331" r:id="rId37"/>
    <p:sldId id="332" r:id="rId38"/>
    <p:sldId id="366" r:id="rId39"/>
    <p:sldId id="333" r:id="rId40"/>
    <p:sldId id="291" r:id="rId41"/>
    <p:sldId id="271" r:id="rId42"/>
    <p:sldId id="346" r:id="rId43"/>
    <p:sldId id="347" r:id="rId44"/>
    <p:sldId id="342" r:id="rId45"/>
    <p:sldId id="344" r:id="rId46"/>
    <p:sldId id="348" r:id="rId47"/>
    <p:sldId id="334" r:id="rId48"/>
    <p:sldId id="335" r:id="rId49"/>
    <p:sldId id="360" r:id="rId50"/>
    <p:sldId id="336" r:id="rId51"/>
    <p:sldId id="337" r:id="rId52"/>
    <p:sldId id="339" r:id="rId53"/>
    <p:sldId id="340" r:id="rId54"/>
    <p:sldId id="275" r:id="rId55"/>
    <p:sldId id="292" r:id="rId56"/>
    <p:sldId id="293" r:id="rId57"/>
    <p:sldId id="365" r:id="rId58"/>
    <p:sldId id="276" r:id="rId59"/>
    <p:sldId id="277" r:id="rId60"/>
    <p:sldId id="278" r:id="rId61"/>
    <p:sldId id="279" r:id="rId62"/>
    <p:sldId id="280" r:id="rId63"/>
    <p:sldId id="364" r:id="rId64"/>
    <p:sldId id="281" r:id="rId65"/>
    <p:sldId id="303" r:id="rId66"/>
    <p:sldId id="282" r:id="rId67"/>
    <p:sldId id="355" r:id="rId68"/>
    <p:sldId id="367" r:id="rId69"/>
    <p:sldId id="350" r:id="rId70"/>
    <p:sldId id="351" r:id="rId71"/>
    <p:sldId id="352" r:id="rId72"/>
    <p:sldId id="353" r:id="rId73"/>
    <p:sldId id="283" r:id="rId74"/>
    <p:sldId id="354" r:id="rId75"/>
    <p:sldId id="369" r:id="rId76"/>
    <p:sldId id="357" r:id="rId77"/>
    <p:sldId id="356" r:id="rId7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viewProps" Target="viewProps.xml"/><Relationship Id="rId86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o Grossi" userId="130715904_tp_dropbox" providerId="OAuth2" clId="{B8633518-4594-7544-AEC9-43D1EEE25B55}"/>
    <pc:docChg chg="custSel modSld">
      <pc:chgData name="Adriano Grossi" userId="130715904_tp_dropbox" providerId="OAuth2" clId="{B8633518-4594-7544-AEC9-43D1EEE25B55}" dt="2018-06-28T22:07:22.982" v="156" actId="20577"/>
      <pc:docMkLst>
        <pc:docMk/>
      </pc:docMkLst>
      <pc:sldChg chg="modSp">
        <pc:chgData name="Adriano Grossi" userId="130715904_tp_dropbox" providerId="OAuth2" clId="{B8633518-4594-7544-AEC9-43D1EEE25B55}" dt="2018-06-28T22:05:06.962" v="150" actId="313"/>
        <pc:sldMkLst>
          <pc:docMk/>
          <pc:sldMk cId="3056100071" sldId="257"/>
        </pc:sldMkLst>
        <pc:spChg chg="mod">
          <ac:chgData name="Adriano Grossi" userId="130715904_tp_dropbox" providerId="OAuth2" clId="{B8633518-4594-7544-AEC9-43D1EEE25B55}" dt="2018-06-28T22:05:06.962" v="150" actId="313"/>
          <ac:spMkLst>
            <pc:docMk/>
            <pc:sldMk cId="3056100071" sldId="257"/>
            <ac:spMk id="10" creationId="{00000000-0000-0000-0000-000000000000}"/>
          </ac:spMkLst>
        </pc:spChg>
      </pc:sldChg>
      <pc:sldChg chg="modSp">
        <pc:chgData name="Adriano Grossi" userId="130715904_tp_dropbox" providerId="OAuth2" clId="{B8633518-4594-7544-AEC9-43D1EEE25B55}" dt="2018-06-28T22:07:22.982" v="156" actId="20577"/>
        <pc:sldMkLst>
          <pc:docMk/>
          <pc:sldMk cId="2522652350" sldId="258"/>
        </pc:sldMkLst>
        <pc:spChg chg="mod">
          <ac:chgData name="Adriano Grossi" userId="130715904_tp_dropbox" providerId="OAuth2" clId="{B8633518-4594-7544-AEC9-43D1EEE25B55}" dt="2018-06-28T22:07:22.982" v="156" actId="20577"/>
          <ac:spMkLst>
            <pc:docMk/>
            <pc:sldMk cId="2522652350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DDEC-0E9E-4C1F-A605-9C3A527EB39D}" type="datetimeFigureOut">
              <a:rPr lang="it-IT" smtClean="0"/>
              <a:pPr/>
              <a:t>02/10/2018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4AF07-0645-4EAD-98DE-12C006C7A4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16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F2C4E-97F9-4207-9B27-1783C1528EB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12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813414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0AA55-822D-4015-B019-E3E4B7BF745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4166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B9B33-961B-43B5-A081-AE9037BEE12D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612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53EDB-BF92-46A0-A030-EAE09BF4EFDA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0871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BED5B-A370-4320-8810-63A8366B323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848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8CCB1-A472-4DB8-9C70-2EDECA3E883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248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B4AEC-521E-4D72-A11F-7C165265A0A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5565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595CA-5A04-4918-A5A0-1F2A3263DDD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237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FEC57-BC02-4532-83AB-19DA562AB4DA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9506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26AF2-EE16-4DA6-992D-9185A1FAA995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667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38308-FD0D-4775-BDEB-B416857E505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8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448186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506A1-485A-4ADA-8BCB-00891AFE95B5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5460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CA440-810C-4A51-90A4-75D25F9F1614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590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0AA55-822D-4015-B019-E3E4B7BF745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7192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B9B33-961B-43B5-A081-AE9037BEE12D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40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1776884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45606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8195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64292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18844-7E83-4FC6-9DCB-597BAA4DE55D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53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EA9CE-0FF8-4FB9-AC06-B1F1690E3C5C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16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5BE7-2D7C-4EC7-B98F-67E8E41531F1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2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CFDE-FC98-4E4B-97C6-4348CD51E4A0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3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1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FF5F-F51B-464F-B633-D2AF5F496E6E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380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C9F8D-8A1D-4A01-99B7-58D61A234BC4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671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3202-9509-43C9-8B78-9FF26A13E3A3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71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66FC-ABB9-46A5-BC93-0D1215E54AB7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35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CEC2-1445-4EDF-AFC0-C2570B6B674D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09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D85A-E5E4-40A3-A731-CB22A4FD3ACD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6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4192-1A1D-497D-9F89-A17F08D62C55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59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84625-FBB2-414A-B7DB-CF0010418674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810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AFB9-68C3-4CE1-81DD-23BB4037433E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84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8BDE-7A22-4E67-A81A-58EF97F60D0B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1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E8F69-B5D1-46FD-AF67-07DF6EDEB5F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138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A5BE7-2D7C-4EC7-B98F-67E8E41531F1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54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ACFDE-FC98-4E4B-97C6-4348CD51E4A0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435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DFF5F-F51B-464F-B633-D2AF5F496E6E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39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C9F8D-8A1D-4A01-99B7-58D61A234BC4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05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E3202-9509-43C9-8B78-9FF26A13E3A3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724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66FC-ABB9-46A5-BC93-0D1215E54AB7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25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FCEC2-1445-4EDF-AFC0-C2570B6B674D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11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1D85A-E5E4-40A3-A731-CB22A4FD3ACD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E4192-1A1D-497D-9F89-A17F08D62C55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29494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84625-FBB2-414A-B7DB-CF0010418674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76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C5C66-EF06-45C5-B469-B5084C7895BD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239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AFB9-68C3-4CE1-81DD-23BB4037433E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20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8BDE-7A22-4E67-A81A-58EF97F60D0B}" type="slidenum">
              <a:rPr lang="it-IT" smtClean="0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470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37804" y="261846"/>
            <a:ext cx="11316393" cy="6334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51416" y="474663"/>
            <a:ext cx="10642600" cy="5889625"/>
          </a:xfrm>
          <a:custGeom>
            <a:avLst/>
            <a:gdLst/>
            <a:ahLst/>
            <a:cxnLst/>
            <a:rect l="l" t="t" r="r" b="b"/>
            <a:pathLst>
              <a:path w="7981950" h="5889625">
                <a:moveTo>
                  <a:pt x="0" y="0"/>
                </a:moveTo>
                <a:lnTo>
                  <a:pt x="7981944" y="0"/>
                </a:lnTo>
                <a:lnTo>
                  <a:pt x="7981944" y="5889615"/>
                </a:lnTo>
                <a:lnTo>
                  <a:pt x="0" y="588961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51416" y="6134101"/>
            <a:ext cx="10642600" cy="1905"/>
          </a:xfrm>
          <a:custGeom>
            <a:avLst/>
            <a:gdLst/>
            <a:ahLst/>
            <a:cxnLst/>
            <a:rect l="l" t="t" r="r" b="b"/>
            <a:pathLst>
              <a:path w="7981950" h="1904">
                <a:moveTo>
                  <a:pt x="0" y="0"/>
                </a:moveTo>
                <a:lnTo>
                  <a:pt x="7981944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51416" y="3427413"/>
            <a:ext cx="10642600" cy="1905"/>
          </a:xfrm>
          <a:custGeom>
            <a:avLst/>
            <a:gdLst/>
            <a:ahLst/>
            <a:cxnLst/>
            <a:rect l="l" t="t" r="r" b="b"/>
            <a:pathLst>
              <a:path w="7981950" h="1904">
                <a:moveTo>
                  <a:pt x="0" y="0"/>
                </a:moveTo>
                <a:lnTo>
                  <a:pt x="7981944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6692" y="1563687"/>
            <a:ext cx="7158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7287B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49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97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708" y="20784"/>
            <a:ext cx="12136576" cy="68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0783" y="236538"/>
            <a:ext cx="11497733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40783" y="6380163"/>
            <a:ext cx="11497733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40783" y="1633537"/>
            <a:ext cx="11497733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40783" y="1601787"/>
            <a:ext cx="11497733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8337" y="2157095"/>
            <a:ext cx="38159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7287B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78609" y="1880870"/>
            <a:ext cx="36042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26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708" y="20784"/>
            <a:ext cx="12136576" cy="68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0783" y="236538"/>
            <a:ext cx="11497733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40783" y="6380163"/>
            <a:ext cx="11497733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46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708" y="20784"/>
            <a:ext cx="12136576" cy="68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957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37804" y="261846"/>
            <a:ext cx="11316393" cy="6334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51416" y="474663"/>
            <a:ext cx="10642600" cy="5889625"/>
          </a:xfrm>
          <a:custGeom>
            <a:avLst/>
            <a:gdLst/>
            <a:ahLst/>
            <a:cxnLst/>
            <a:rect l="l" t="t" r="r" b="b"/>
            <a:pathLst>
              <a:path w="7981950" h="5889625">
                <a:moveTo>
                  <a:pt x="0" y="0"/>
                </a:moveTo>
                <a:lnTo>
                  <a:pt x="7981944" y="0"/>
                </a:lnTo>
                <a:lnTo>
                  <a:pt x="7981944" y="5889615"/>
                </a:lnTo>
                <a:lnTo>
                  <a:pt x="0" y="588961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51416" y="6134101"/>
            <a:ext cx="10642600" cy="1905"/>
          </a:xfrm>
          <a:custGeom>
            <a:avLst/>
            <a:gdLst/>
            <a:ahLst/>
            <a:cxnLst/>
            <a:rect l="l" t="t" r="r" b="b"/>
            <a:pathLst>
              <a:path w="7981950" h="1904">
                <a:moveTo>
                  <a:pt x="0" y="0"/>
                </a:moveTo>
                <a:lnTo>
                  <a:pt x="7981944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51416" y="3427413"/>
            <a:ext cx="10642600" cy="1905"/>
          </a:xfrm>
          <a:custGeom>
            <a:avLst/>
            <a:gdLst/>
            <a:ahLst/>
            <a:cxnLst/>
            <a:rect l="l" t="t" r="r" b="b"/>
            <a:pathLst>
              <a:path w="7981950" h="1904">
                <a:moveTo>
                  <a:pt x="0" y="0"/>
                </a:moveTo>
                <a:lnTo>
                  <a:pt x="7981944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6692" y="1563687"/>
            <a:ext cx="7158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7287B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719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324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708" y="20784"/>
            <a:ext cx="12136576" cy="68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0783" y="236538"/>
            <a:ext cx="11497733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40783" y="6380163"/>
            <a:ext cx="11497733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40783" y="1633537"/>
            <a:ext cx="11497733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40783" y="1601787"/>
            <a:ext cx="11497733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8337" y="2157095"/>
            <a:ext cx="38159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7287B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78609" y="1880870"/>
            <a:ext cx="36042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65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39CF5-15BD-4DCA-990B-E8EA993E2A5A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4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708" y="20784"/>
            <a:ext cx="12136576" cy="68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0783" y="236538"/>
            <a:ext cx="11497733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40783" y="6380163"/>
            <a:ext cx="11497733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963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708" y="20784"/>
            <a:ext cx="12136576" cy="68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09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A300F-C9F0-447C-8443-ADCDF9D3F1CC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927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FF782-2CE4-4BAA-B177-70FDCA7B6205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960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8E075-21EA-4887-A072-CF8D04EE6CF8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60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84DBD-A292-4574-97C8-EF9E20D0246D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82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0A633-3C7C-495B-9BD9-E3354A9D1717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872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455B3-287F-4561-B0C3-68CC75F2FA7E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22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C8CB0D-D2C4-4EFB-A111-717FAE577047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31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078DA-B797-4783-93A1-80A87DDA8C6B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4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7FB55-8996-44AB-8233-E6CDE71CC6DA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893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A3D42-F32F-418F-A0EF-11D56716B612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96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E6EDD-CE2C-44AE-9DB0-A7CD0BAD8783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025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0DA0FA-63EB-4D3D-BFAB-4DA9103C2E93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66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F2C4E-97F9-4207-9B27-1783C1528EB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948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738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E8F69-B5D1-46FD-AF67-07DF6EDEB5F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37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C5C66-EF06-45C5-B469-B5084C7895BD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875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39CF5-15BD-4DCA-990B-E8EA993E2A5A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926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7FB55-8996-44AB-8233-E6CDE71CC6DA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3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14246-6240-4F55-9A87-3CA608EE015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8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14246-6240-4F55-9A87-3CA608EE015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25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914D9-3547-4AAA-B3AE-1557D141FE7C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D5CE-6102-4991-B9CB-FB507BAEBD4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67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31234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3832795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23484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29180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324527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18844-7E83-4FC6-9DCB-597BAA4DE55D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8757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EA9CE-0FF8-4FB9-AC06-B1F1690E3C5C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8307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F2C4E-97F9-4207-9B27-1783C1528EB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7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914D9-3547-4AAA-B3AE-1557D141FE7C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2394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14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E8F69-B5D1-46FD-AF67-07DF6EDEB5F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988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C5C66-EF06-45C5-B469-B5084C7895BD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1368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39CF5-15BD-4DCA-990B-E8EA993E2A5A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2271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7FB55-8996-44AB-8233-E6CDE71CC6DA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13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14246-6240-4F55-9A87-3CA608EE015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9518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914D9-3547-4AAA-B3AE-1557D141FE7C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7641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D5CE-6102-4991-B9CB-FB507BAEBD4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10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18844-7E83-4FC6-9DCB-597BAA4DE55D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39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EA9CE-0FF8-4FB9-AC06-B1F1690E3C5C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6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D5CE-6102-4991-B9CB-FB507BAEBD4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3135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53EDB-BF92-46A0-A030-EAE09BF4EFDA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997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BED5B-A370-4320-8810-63A8366B323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888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8CCB1-A472-4DB8-9C70-2EDECA3E883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51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B4AEC-521E-4D72-A11F-7C165265A0A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34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595CA-5A04-4918-A5A0-1F2A3263DDD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659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FEC57-BC02-4532-83AB-19DA562AB4DA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792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26AF2-EE16-4DA6-992D-9185A1FAA995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907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38308-FD0D-4775-BDEB-B416857E505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8831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506A1-485A-4ADA-8BCB-00891AFE95B5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6935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CA440-810C-4A51-90A4-75D25F9F1614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04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27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47902-8C64-4F9E-A707-D838EB57D04E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63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2CEDF-6E3B-45C6-9FCF-5013FEB2D298}" type="slidenum">
              <a:rPr 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36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2CEDF-6E3B-45C6-9FCF-5013FEB2D298}" type="slidenum">
              <a:rPr 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6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2323" y="535941"/>
            <a:ext cx="446735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3673" y="2340292"/>
            <a:ext cx="76846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8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2323" y="535941"/>
            <a:ext cx="446735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3673" y="2340292"/>
            <a:ext cx="76846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287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7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Adriano Grossi 25/9/2018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CAF12-DD72-4A39-869C-63DCD15CC390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1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24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26776-B683-41D7-A1DA-615E56DF9A70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87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47902-8C64-4F9E-A707-D838EB57D04E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320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-videos.bid/video/l/clip_le-parole-sergio-endrigo_221804a0.html" TargetMode="Externa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TgrRd4b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astrocche.it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r10asYOD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www.youtube.com/watch?v=fspKxVhE5Mk" TargetMode="External"/><Relationship Id="rId5" Type="http://schemas.openxmlformats.org/officeDocument/2006/relationships/hyperlink" Target="https://www.youtube.com/watch?v=9ht4tIot8XY" TargetMode="External"/><Relationship Id="rId4" Type="http://schemas.openxmlformats.org/officeDocument/2006/relationships/hyperlink" Target="https://www.youtube.com/watch?v=B9NlZAkav8c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omprensivocolonna.it/images/Documenti/haiku-dinverno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qbNPMT915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67073" y="0"/>
            <a:ext cx="9708408" cy="14283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I. C . «Marconi» Castelfranco Emilia</a:t>
            </a:r>
            <a:br>
              <a:rPr lang="it-IT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it-IT" sz="3200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Leggere e </a:t>
            </a:r>
            <a:r>
              <a:rPr lang="it-IT" sz="3200" b="1" kern="100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scrivere:una</a:t>
            </a:r>
            <a:r>
              <a:rPr lang="it-IT" sz="3200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passione per sempre</a:t>
            </a:r>
            <a:endParaRPr lang="es-ES" altLang="it-IT" sz="3200" dirty="0">
              <a:solidFill>
                <a:schemeClr val="tx1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F2C4E-97F9-4207-9B27-1783C1528EB1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343" name="CasellaDiTesto 6"/>
          <p:cNvSpPr txBox="1">
            <a:spLocks noChangeArrowheads="1"/>
          </p:cNvSpPr>
          <p:nvPr/>
        </p:nvSpPr>
        <p:spPr bwMode="auto">
          <a:xfrm>
            <a:off x="1626074" y="1628800"/>
            <a:ext cx="8790407" cy="15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Dalla prima alfabetizzazione (“strumentale”) allo sviluppo della </a:t>
            </a:r>
            <a:r>
              <a:rPr kumimoji="0" lang="it-IT" alt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literacy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Motivi e tracciati di comprensione e produzione linguistica nella scuola primaria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279577" y="5301209"/>
            <a:ext cx="5240339" cy="584761"/>
          </a:xfrm>
          <a:prstGeom prst="rect">
            <a:avLst/>
          </a:prstGeom>
          <a:solidFill>
            <a:srgbClr val="92D050"/>
          </a:solidFill>
        </p:spPr>
        <p:txBody>
          <a:bodyPr wrap="square" lIns="91425" tIns="45713" rIns="91425" bIns="45713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Adriano Grossi </a:t>
            </a:r>
            <a:r>
              <a:rPr lang="it-IT" sz="3200" b="1" kern="0" dirty="0" smtClean="0">
                <a:solidFill>
                  <a:srgbClr val="000000"/>
                </a:solidFill>
                <a:latin typeface="Calibri"/>
                <a:cs typeface="Times New Roman"/>
              </a:rPr>
              <a:t>2/10/</a:t>
            </a: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2018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68203" y="3145633"/>
            <a:ext cx="8566866" cy="1617436"/>
          </a:xfrm>
          <a:prstGeom prst="rect">
            <a:avLst/>
          </a:prstGeom>
          <a:solidFill>
            <a:srgbClr val="990000"/>
          </a:solidFill>
        </p:spPr>
        <p:txBody>
          <a:bodyPr wrap="square" lIns="91425" tIns="45713" rIns="91425" bIns="45713" anchor="t"/>
          <a:lstStyle/>
          <a:p>
            <a:pPr marL="0" marR="0" lvl="0" indent="0" algn="l" defTabSz="914259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Viaggio nella scrittura </a:t>
            </a:r>
            <a:r>
              <a:rPr lang="it-IT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La scrittura creativa. </a:t>
            </a:r>
            <a:r>
              <a:rPr lang="it-IT" sz="3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« </a:t>
            </a:r>
            <a:r>
              <a:rPr lang="it-IT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ali della </a:t>
            </a:r>
            <a:r>
              <a:rPr lang="it-IT" sz="3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fantasia -</a:t>
            </a:r>
            <a:r>
              <a:rPr lang="it-IT" sz="3200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Parolando</a:t>
            </a:r>
            <a:r>
              <a:rPr lang="it-IT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2650" y="3756351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1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Clr>
                <a:srgbClr val="A53010"/>
              </a:buClr>
              <a:buNone/>
            </a:pPr>
            <a:r>
              <a:rPr lang="it-IT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Bottega di scrittura creativa «Sulle ali della fantasia. </a:t>
            </a:r>
            <a:r>
              <a:rPr lang="it-IT" sz="36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Parolando</a:t>
            </a:r>
            <a:r>
              <a:rPr lang="it-IT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7642" y="3261814"/>
            <a:ext cx="3383573" cy="34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9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Clr>
                <a:srgbClr val="A53010"/>
              </a:buClr>
              <a:buNone/>
            </a:pPr>
            <a:r>
              <a:rPr lang="it-IT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Manipolare il significante dal punto di vista grafico e fonico</a:t>
            </a:r>
            <a:endParaRPr lang="it-IT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Bottega di esercizi creativi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344" y="1605836"/>
            <a:ext cx="10631605" cy="452596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 defTabSz="273050">
              <a:buNone/>
              <a:tabLst>
                <a:tab pos="0" algn="l"/>
              </a:tabLst>
            </a:pPr>
            <a:r>
              <a:rPr lang="it-IT" sz="2400" dirty="0"/>
              <a:t>	</a:t>
            </a:r>
            <a:r>
              <a:rPr lang="it-IT" sz="3600" dirty="0"/>
              <a:t>Manipolare il significante dal punto di vista grafico e fonico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4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9600" y="2123271"/>
            <a:ext cx="103116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Incipit</a:t>
            </a:r>
          </a:p>
        </p:txBody>
      </p:sp>
    </p:spTree>
    <p:extLst>
      <p:ext uri="{BB962C8B-B14F-4D97-AF65-F5344CB8AC3E}">
        <p14:creationId xmlns:p14="http://schemas.microsoft.com/office/powerpoint/2010/main" xmlns="" val="32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4407" y="959369"/>
            <a:ext cx="7729728" cy="3101983"/>
          </a:xfrm>
        </p:spPr>
        <p:txBody>
          <a:bodyPr>
            <a:normAutofit/>
          </a:bodyPr>
          <a:lstStyle/>
          <a:p>
            <a:r>
              <a:rPr lang="it-IT" sz="3200" dirty="0"/>
              <a:t>Prima di intervenire sulle parole dal punto di vista del significante per effettuare </a:t>
            </a:r>
            <a:r>
              <a:rPr lang="it-IT" sz="3200" dirty="0" smtClean="0"/>
              <a:t>giochi </a:t>
            </a:r>
            <a:r>
              <a:rPr lang="it-IT" sz="3200" dirty="0"/>
              <a:t>di e con le parole, generiamo delle </a:t>
            </a:r>
            <a:r>
              <a:rPr lang="it-IT" sz="3200" b="1" dirty="0"/>
              <a:t>situazioni  ludiche </a:t>
            </a:r>
            <a:r>
              <a:rPr lang="it-IT" sz="3200" dirty="0"/>
              <a:t>in cui gli alunni in coppie e in piccolo gruppo associno a modo loro parole distanti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69826" y="4607089"/>
            <a:ext cx="8975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it-IT" sz="3200" dirty="0" smtClean="0">
                <a:solidFill>
                  <a:srgbClr val="C00000"/>
                </a:solidFill>
                <a:hlinkClick r:id="rId2"/>
              </a:rPr>
              <a:t>music-videos.bid/video/l/clip_le-parole-sergio-endrigo_221804a0.html</a:t>
            </a:r>
            <a:endParaRPr lang="it-IT" sz="3200" dirty="0" smtClean="0">
              <a:solidFill>
                <a:srgbClr val="C00000"/>
              </a:solidFill>
            </a:endParaRPr>
          </a:p>
          <a:p>
            <a:endParaRPr lang="it-IT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6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Binomio FANTASTICO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2400" dirty="0">
                <a:solidFill>
                  <a:srgbClr val="000000"/>
                </a:solidFill>
              </a:rPr>
              <a:t>Insomma dire  le cose  in un modo particolare con una forma strana seguendo il pensiero </a:t>
            </a:r>
            <a:r>
              <a:rPr lang="it-IT" sz="2400" b="1" dirty="0">
                <a:solidFill>
                  <a:srgbClr val="000000"/>
                </a:solidFill>
              </a:rPr>
              <a:t>analogico o fantastico </a:t>
            </a:r>
            <a:r>
              <a:rPr lang="it-IT" sz="2400" dirty="0">
                <a:solidFill>
                  <a:srgbClr val="000000"/>
                </a:solidFill>
              </a:rPr>
              <a:t>investendo prima sul </a:t>
            </a:r>
            <a:r>
              <a:rPr lang="it-IT" sz="2400" b="1" dirty="0">
                <a:solidFill>
                  <a:srgbClr val="000000"/>
                </a:solidFill>
              </a:rPr>
              <a:t>significato</a:t>
            </a:r>
            <a:r>
              <a:rPr lang="it-IT" sz="2400" dirty="0">
                <a:solidFill>
                  <a:srgbClr val="000000"/>
                </a:solidFill>
              </a:rPr>
              <a:t> e poi sulla </a:t>
            </a:r>
            <a:r>
              <a:rPr lang="it-IT" sz="2400" b="1" dirty="0">
                <a:solidFill>
                  <a:srgbClr val="000000"/>
                </a:solidFill>
              </a:rPr>
              <a:t>forma.</a:t>
            </a:r>
          </a:p>
          <a:p>
            <a:pPr lvl="0"/>
            <a:r>
              <a:rPr lang="it-IT" sz="2400" dirty="0">
                <a:solidFill>
                  <a:srgbClr val="000000"/>
                </a:solidFill>
              </a:rPr>
              <a:t>Seguiamo il </a:t>
            </a:r>
            <a:r>
              <a:rPr lang="it-IT" sz="2400" b="1" dirty="0">
                <a:solidFill>
                  <a:srgbClr val="000000"/>
                </a:solidFill>
              </a:rPr>
              <a:t>Binomio fantastico </a:t>
            </a:r>
            <a:r>
              <a:rPr lang="it-IT" sz="2400" dirty="0">
                <a:solidFill>
                  <a:srgbClr val="000000"/>
                </a:solidFill>
              </a:rPr>
              <a:t>di </a:t>
            </a:r>
            <a:r>
              <a:rPr lang="it-IT" sz="2400" dirty="0" err="1">
                <a:solidFill>
                  <a:srgbClr val="000000"/>
                </a:solidFill>
              </a:rPr>
              <a:t>rodariana</a:t>
            </a:r>
            <a:r>
              <a:rPr lang="it-IT" sz="2400" dirty="0">
                <a:solidFill>
                  <a:srgbClr val="000000"/>
                </a:solidFill>
              </a:rPr>
              <a:t> memoria</a:t>
            </a:r>
          </a:p>
          <a:p>
            <a:pPr lvl="0"/>
            <a:r>
              <a:rPr lang="it-IT" sz="2400" dirty="0">
                <a:solidFill>
                  <a:srgbClr val="000000"/>
                </a:solidFill>
              </a:rPr>
              <a:t>Regole: creare intrecci, situazioni </a:t>
            </a:r>
            <a:r>
              <a:rPr lang="it-IT" sz="2400" b="1" dirty="0">
                <a:solidFill>
                  <a:srgbClr val="000000"/>
                </a:solidFill>
              </a:rPr>
              <a:t>impreviste</a:t>
            </a:r>
            <a:r>
              <a:rPr lang="it-IT" sz="2400" dirty="0">
                <a:solidFill>
                  <a:srgbClr val="000000"/>
                </a:solidFill>
              </a:rPr>
              <a:t> e </a:t>
            </a:r>
            <a:r>
              <a:rPr lang="it-IT" sz="2400" b="1" dirty="0">
                <a:solidFill>
                  <a:srgbClr val="000000"/>
                </a:solidFill>
              </a:rPr>
              <a:t>surreali</a:t>
            </a:r>
          </a:p>
          <a:p>
            <a:pPr lvl="0"/>
            <a:endParaRPr lang="it-IT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7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5918" y="283496"/>
            <a:ext cx="7729728" cy="1188720"/>
          </a:xfrm>
        </p:spPr>
        <p:txBody>
          <a:bodyPr/>
          <a:lstStyle/>
          <a:p>
            <a:r>
              <a:rPr lang="it-IT" dirty="0"/>
              <a:t>Dalla Grammatica della fantasia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546" y="1600204"/>
            <a:ext cx="11586950" cy="45259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LiberationSerif"/>
              </a:rPr>
              <a:t>«Prendiamo pure, a questo punto, le parole «cane» e «armadio».</a:t>
            </a:r>
          </a:p>
          <a:p>
            <a:r>
              <a:rPr lang="it-IT" sz="2400" dirty="0">
                <a:latin typeface="LiberationSerif"/>
              </a:rPr>
              <a:t>Il procedimento più semplice per create tra loro un rapporto è quello di collegarle con una preposizione articolata. Otteniamo così diverse figure:</a:t>
            </a:r>
          </a:p>
          <a:p>
            <a:r>
              <a:rPr lang="it-IT" sz="2400" dirty="0">
                <a:latin typeface="LiberationSerif"/>
              </a:rPr>
              <a:t>il cane con l'armadio,</a:t>
            </a:r>
          </a:p>
          <a:p>
            <a:r>
              <a:rPr lang="it-IT" sz="2400" dirty="0">
                <a:latin typeface="LiberationSerif"/>
              </a:rPr>
              <a:t>l'armadio del cane,</a:t>
            </a:r>
          </a:p>
          <a:p>
            <a:r>
              <a:rPr lang="it-IT" sz="2400" dirty="0">
                <a:latin typeface="LiberationSerif"/>
              </a:rPr>
              <a:t>il cane sull'armadio,</a:t>
            </a:r>
          </a:p>
          <a:p>
            <a:r>
              <a:rPr lang="it-IT" sz="2400" dirty="0">
                <a:latin typeface="LiberationSerif"/>
              </a:rPr>
              <a:t>il cane nell'armadio,</a:t>
            </a:r>
          </a:p>
          <a:p>
            <a:r>
              <a:rPr lang="it-IT" sz="2400" dirty="0">
                <a:latin typeface="LiberationSerif"/>
              </a:rPr>
              <a:t>eccetera.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37783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it-IT" sz="3200" spc="-3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lang="it-IT" sz="3200" spc="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it-IT" sz="3200" spc="-3" dirty="0">
                <a:solidFill>
                  <a:prstClr val="black"/>
                </a:solidFill>
                <a:latin typeface="Verdana"/>
                <a:cs typeface="Verdana"/>
              </a:rPr>
              <a:t>SIMILITUDINE</a:t>
            </a:r>
            <a:r>
              <a:rPr lang="it-IT" sz="3200" dirty="0">
                <a:solidFill>
                  <a:prstClr val="black"/>
                </a:solidFill>
                <a:latin typeface="Verdana"/>
                <a:cs typeface="Verdana"/>
              </a:rPr>
              <a:t/>
            </a:r>
            <a:br>
              <a:rPr lang="it-IT" sz="32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it-IT" sz="3200" dirty="0"/>
          </a:p>
        </p:txBody>
      </p:sp>
      <p:sp>
        <p:nvSpPr>
          <p:cNvPr id="6" name="object 5"/>
          <p:cNvSpPr txBox="1">
            <a:spLocks noGrp="1"/>
          </p:cNvSpPr>
          <p:nvPr>
            <p:ph idx="1"/>
          </p:nvPr>
        </p:nvSpPr>
        <p:spPr>
          <a:xfrm>
            <a:off x="977639" y="1689928"/>
            <a:ext cx="9905999" cy="358542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defTabSz="586405">
              <a:spcBef>
                <a:spcPts val="13"/>
              </a:spcBef>
            </a:pPr>
            <a:endParaRPr sz="802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r>
              <a:rPr sz="1800" b="1" spc="-3" dirty="0">
                <a:solidFill>
                  <a:prstClr val="black"/>
                </a:solidFill>
                <a:latin typeface="Verdana"/>
                <a:cs typeface="Verdana"/>
              </a:rPr>
              <a:t>La similitudine </a:t>
            </a:r>
            <a:r>
              <a:rPr sz="1800" b="1" dirty="0">
                <a:solidFill>
                  <a:prstClr val="black"/>
                </a:solidFill>
                <a:latin typeface="Verdana"/>
                <a:cs typeface="Verdana"/>
              </a:rPr>
              <a:t>è </a:t>
            </a:r>
            <a:r>
              <a:rPr sz="1800" b="1" spc="-6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1800" b="1" spc="-3" dirty="0">
                <a:solidFill>
                  <a:prstClr val="black"/>
                </a:solidFill>
                <a:latin typeface="Verdana"/>
                <a:cs typeface="Verdana"/>
              </a:rPr>
              <a:t>paragone introdotto </a:t>
            </a:r>
            <a:r>
              <a:rPr sz="1800" b="1" dirty="0">
                <a:solidFill>
                  <a:prstClr val="black"/>
                </a:solidFill>
                <a:latin typeface="Verdana"/>
                <a:cs typeface="Verdana"/>
              </a:rPr>
              <a:t>dalle </a:t>
            </a:r>
            <a:r>
              <a:rPr sz="1800" b="1" spc="-3" dirty="0">
                <a:solidFill>
                  <a:prstClr val="black"/>
                </a:solidFill>
                <a:latin typeface="Verdana"/>
                <a:cs typeface="Verdana"/>
              </a:rPr>
              <a:t>parole  </a:t>
            </a:r>
            <a:r>
              <a:rPr sz="1800" b="1" spc="-6" dirty="0">
                <a:solidFill>
                  <a:prstClr val="black"/>
                </a:solidFill>
                <a:latin typeface="Verdana"/>
                <a:cs typeface="Verdana"/>
              </a:rPr>
              <a:t>come, </a:t>
            </a:r>
            <a:r>
              <a:rPr sz="1800" b="1" spc="-3" dirty="0">
                <a:solidFill>
                  <a:prstClr val="black"/>
                </a:solidFill>
                <a:latin typeface="Verdana"/>
                <a:cs typeface="Verdana"/>
              </a:rPr>
              <a:t>sembra,</a:t>
            </a:r>
            <a:r>
              <a:rPr sz="1800" b="1" spc="1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b="1" spc="-3" dirty="0">
                <a:solidFill>
                  <a:prstClr val="black"/>
                </a:solidFill>
                <a:latin typeface="Verdana"/>
                <a:cs typeface="Verdana"/>
              </a:rPr>
              <a:t>pare</a:t>
            </a:r>
            <a:r>
              <a:rPr sz="1800" b="1" spc="-3" dirty="0" smtClean="0">
                <a:solidFill>
                  <a:prstClr val="black"/>
                </a:solidFill>
                <a:latin typeface="Verdana"/>
                <a:cs typeface="Verdana"/>
              </a:rPr>
              <a:t>...</a:t>
            </a:r>
            <a:r>
              <a:rPr lang="it-IT" dirty="0">
                <a:solidFill>
                  <a:prstClr val="white"/>
                </a:solidFill>
              </a:rPr>
              <a:t> </a:t>
            </a:r>
            <a:endParaRPr lang="it-IT" dirty="0" smtClean="0">
              <a:solidFill>
                <a:prstClr val="white"/>
              </a:solidFill>
            </a:endParaRPr>
          </a:p>
          <a:p>
            <a:pPr lvl="0"/>
            <a:r>
              <a:rPr lang="it-IT" sz="1800" b="1" spc="-3" dirty="0" smtClean="0">
                <a:solidFill>
                  <a:prstClr val="black"/>
                </a:solidFill>
                <a:latin typeface="Verdana"/>
                <a:cs typeface="Verdana"/>
              </a:rPr>
              <a:t>Si </a:t>
            </a:r>
            <a:r>
              <a:rPr lang="it-IT" sz="1800" b="1" spc="-3" dirty="0">
                <a:solidFill>
                  <a:prstClr val="black"/>
                </a:solidFill>
                <a:latin typeface="Verdana"/>
                <a:cs typeface="Verdana"/>
              </a:rPr>
              <a:t>costruiscono a partire dall’osservazione analogica della realtà.</a:t>
            </a:r>
          </a:p>
          <a:p>
            <a:pPr lvl="0"/>
            <a:r>
              <a:rPr lang="it-IT" sz="1800" b="1" spc="-3" dirty="0">
                <a:solidFill>
                  <a:prstClr val="black"/>
                </a:solidFill>
                <a:latin typeface="Verdana"/>
                <a:cs typeface="Verdana"/>
              </a:rPr>
              <a:t>Cogliere le somiglianze tra le cose.</a:t>
            </a:r>
          </a:p>
          <a:p>
            <a:pPr marL="301347" marR="3258" indent="-147008" defTabSz="586405">
              <a:lnSpc>
                <a:spcPct val="101400"/>
              </a:lnSpc>
              <a:spcBef>
                <a:spcPts val="3"/>
              </a:spcBef>
              <a:buFontTx/>
              <a:buAutoNum type="arabicPeriod"/>
              <a:tabLst>
                <a:tab pos="301753" algn="l"/>
              </a:tabLst>
            </a:pPr>
            <a:r>
              <a:rPr sz="1800" dirty="0" smtClean="0">
                <a:solidFill>
                  <a:prstClr val="black"/>
                </a:solidFill>
                <a:latin typeface="Verdana"/>
                <a:cs typeface="Verdana"/>
              </a:rPr>
              <a:t>GIOCO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: i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bambini,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ognuno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per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conto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suo, scrivono su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 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foglietto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una 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più similitudini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relativi </a:t>
            </a:r>
            <a:r>
              <a:rPr sz="1800" spc="-6" dirty="0">
                <a:solidFill>
                  <a:prstClr val="black"/>
                </a:solidFill>
                <a:latin typeface="Verdana"/>
                <a:cs typeface="Verdana"/>
              </a:rPr>
              <a:t>alla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loro personalità,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al 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loro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carattere.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L'insegnante, raccolte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tutte </a:t>
            </a:r>
            <a:r>
              <a:rPr sz="1800" spc="-6" dirty="0">
                <a:solidFill>
                  <a:prstClr val="black"/>
                </a:solidFill>
                <a:latin typeface="Verdana"/>
                <a:cs typeface="Verdana"/>
              </a:rPr>
              <a:t>le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produzioni  anonime, </a:t>
            </a:r>
            <a:r>
              <a:rPr sz="1800" spc="3" dirty="0">
                <a:solidFill>
                  <a:prstClr val="black"/>
                </a:solidFill>
                <a:latin typeface="Verdana"/>
                <a:cs typeface="Verdana"/>
              </a:rPr>
              <a:t>li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legge ad </a:t>
            </a:r>
            <a:r>
              <a:rPr sz="1800" spc="3" dirty="0">
                <a:solidFill>
                  <a:prstClr val="black"/>
                </a:solidFill>
                <a:latin typeface="Verdana"/>
                <a:cs typeface="Verdana"/>
              </a:rPr>
              <a:t>uno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ad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uno.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Gli alunni devono indovinare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il 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compagno che li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ha</a:t>
            </a:r>
            <a:r>
              <a:rPr sz="1800" spc="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prodotti.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10"/>
              </a:spcBef>
              <a:buFont typeface="Verdana"/>
              <a:buAutoNum type="arabicPeriod"/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175107" indent="-147008" defTabSz="586405">
              <a:lnSpc>
                <a:spcPct val="101600"/>
              </a:lnSpc>
              <a:spcBef>
                <a:spcPts val="3"/>
              </a:spcBef>
              <a:buFontTx/>
              <a:buAutoNum type="arabicPeriod"/>
              <a:tabLst>
                <a:tab pos="301753" algn="l"/>
              </a:tabLst>
            </a:pP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ESEMPI: Sono bello come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il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sole/Sono intelligente </a:t>
            </a:r>
            <a:r>
              <a:rPr sz="1800" spc="-6" dirty="0">
                <a:solidFill>
                  <a:prstClr val="black"/>
                </a:solidFill>
                <a:latin typeface="Verdana"/>
                <a:cs typeface="Verdana"/>
              </a:rPr>
              <a:t>come 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Frankstein/Sono talmente piccolo che sembro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</a:t>
            </a:r>
            <a:r>
              <a:rPr sz="1800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dirty="0" err="1" smtClean="0">
                <a:solidFill>
                  <a:prstClr val="black"/>
                </a:solidFill>
                <a:latin typeface="Verdana"/>
                <a:cs typeface="Verdana"/>
              </a:rPr>
              <a:t>nano</a:t>
            </a:r>
            <a:r>
              <a:rPr sz="1800" dirty="0" smtClean="0">
                <a:solidFill>
                  <a:prstClr val="black"/>
                </a:solidFill>
                <a:latin typeface="Verdana"/>
                <a:cs typeface="Verdana"/>
              </a:rPr>
              <a:t>/</a:t>
            </a:r>
            <a:r>
              <a:rPr sz="1800" dirty="0" err="1" smtClean="0">
                <a:solidFill>
                  <a:prstClr val="black"/>
                </a:solidFill>
                <a:latin typeface="Verdana"/>
                <a:cs typeface="Verdana"/>
              </a:rPr>
              <a:t>Sono</a:t>
            </a:r>
            <a:r>
              <a:rPr lang="it-IT" sz="1800" dirty="0" smtClean="0">
                <a:solidFill>
                  <a:prstClr val="black"/>
                </a:solidFill>
                <a:latin typeface="Verdana"/>
                <a:cs typeface="Verdana"/>
              </a:rPr>
              <a:t>……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9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pc="-3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lang="it-IT" sz="3200" spc="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it-IT" sz="3200" spc="-3" dirty="0">
                <a:solidFill>
                  <a:prstClr val="black"/>
                </a:solidFill>
                <a:latin typeface="Verdana"/>
                <a:cs typeface="Verdana"/>
              </a:rPr>
              <a:t>SIMILITUDINE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141411" y="2581466"/>
            <a:ext cx="7939500" cy="2182496"/>
          </a:xfrm>
          <a:prstGeom prst="rect">
            <a:avLst/>
          </a:prstGeom>
        </p:spPr>
        <p:txBody>
          <a:bodyPr vert="horz" wrap="square" lIns="0" tIns="6516" rIns="0" bIns="0" rtlCol="0">
            <a:spAutoFit/>
          </a:bodyPr>
          <a:lstStyle/>
          <a:p>
            <a:pPr marL="8145" marR="3258" defTabSz="586405">
              <a:lnSpc>
                <a:spcPct val="101400"/>
              </a:lnSpc>
              <a:spcBef>
                <a:spcPts val="51"/>
              </a:spcBef>
            </a:pPr>
            <a:r>
              <a:rPr lang="it-IT" sz="2000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2800" dirty="0" err="1" smtClean="0">
                <a:solidFill>
                  <a:prstClr val="black"/>
                </a:solidFill>
                <a:latin typeface="Verdana"/>
                <a:cs typeface="Verdana"/>
              </a:rPr>
              <a:t>ravo</a:t>
            </a:r>
            <a:r>
              <a:rPr sz="2800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6" dirty="0">
                <a:solidFill>
                  <a:prstClr val="black"/>
                </a:solidFill>
                <a:latin typeface="Verdana"/>
                <a:cs typeface="Verdana"/>
              </a:rPr>
              <a:t>in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matematica come </a:t>
            </a:r>
            <a:r>
              <a:rPr sz="2800" dirty="0">
                <a:solidFill>
                  <a:prstClr val="black"/>
                </a:solidFill>
                <a:latin typeface="Verdana"/>
                <a:cs typeface="Verdana"/>
              </a:rPr>
              <a:t>uno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scienziato/Sono </a:t>
            </a:r>
            <a:r>
              <a:rPr sz="2800" dirty="0">
                <a:solidFill>
                  <a:prstClr val="black"/>
                </a:solidFill>
                <a:latin typeface="Verdana"/>
                <a:cs typeface="Verdana"/>
              </a:rPr>
              <a:t>agitata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che  sembro </a:t>
            </a:r>
            <a:r>
              <a:rPr sz="2800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uragano/Sono lento come </a:t>
            </a:r>
            <a:r>
              <a:rPr sz="2800" dirty="0">
                <a:solidFill>
                  <a:prstClr val="black"/>
                </a:solidFill>
                <a:latin typeface="Verdana"/>
                <a:cs typeface="Verdana"/>
              </a:rPr>
              <a:t>una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lumaca/Sono veloce  </a:t>
            </a:r>
            <a:r>
              <a:rPr sz="2800" spc="-6" dirty="0">
                <a:solidFill>
                  <a:prstClr val="black"/>
                </a:solidFill>
                <a:latin typeface="Verdana"/>
                <a:cs typeface="Verdana"/>
              </a:rPr>
              <a:t>come </a:t>
            </a:r>
            <a:r>
              <a:rPr sz="2800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ghepardo/Sono forte come </a:t>
            </a:r>
            <a:r>
              <a:rPr sz="2800" dirty="0">
                <a:solidFill>
                  <a:prstClr val="black"/>
                </a:solidFill>
                <a:latin typeface="Verdana"/>
                <a:cs typeface="Verdana"/>
              </a:rPr>
              <a:t>un</a:t>
            </a:r>
            <a:r>
              <a:rPr sz="2800" spc="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3" dirty="0">
                <a:solidFill>
                  <a:prstClr val="black"/>
                </a:solidFill>
                <a:latin typeface="Verdana"/>
                <a:cs typeface="Verdana"/>
              </a:rPr>
              <a:t>leone.</a:t>
            </a:r>
            <a:endParaRPr sz="2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9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8458" y="0"/>
            <a:ext cx="9905998" cy="1478570"/>
          </a:xfrm>
        </p:spPr>
        <p:txBody>
          <a:bodyPr/>
          <a:lstStyle/>
          <a:p>
            <a:r>
              <a:rPr lang="it-IT" dirty="0" err="1" smtClean="0"/>
              <a:t>MEtafora</a:t>
            </a:r>
            <a:endParaRPr lang="it-IT" dirty="0"/>
          </a:p>
        </p:txBody>
      </p:sp>
      <p:sp>
        <p:nvSpPr>
          <p:cNvPr id="6" name="object 4"/>
          <p:cNvSpPr txBox="1">
            <a:spLocks noGrp="1"/>
          </p:cNvSpPr>
          <p:nvPr>
            <p:ph idx="1"/>
          </p:nvPr>
        </p:nvSpPr>
        <p:spPr>
          <a:xfrm>
            <a:off x="755866" y="1478570"/>
            <a:ext cx="10517185" cy="468925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sz="1400" b="1" dirty="0" err="1" smtClean="0">
                <a:solidFill>
                  <a:prstClr val="black"/>
                </a:solidFill>
                <a:latin typeface="Verdana"/>
                <a:cs typeface="Verdana"/>
              </a:rPr>
              <a:t>Dalla</a:t>
            </a:r>
            <a:r>
              <a:rPr sz="1400" b="1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3" dirty="0">
                <a:solidFill>
                  <a:prstClr val="black"/>
                </a:solidFill>
                <a:latin typeface="Verdana"/>
                <a:cs typeface="Verdana"/>
              </a:rPr>
              <a:t>similitudine alla metafora, con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1400" b="1" spc="-3" dirty="0">
                <a:solidFill>
                  <a:prstClr val="black"/>
                </a:solidFill>
                <a:latin typeface="Verdana"/>
                <a:cs typeface="Verdana"/>
              </a:rPr>
              <a:t>esempio:  Paolo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è </a:t>
            </a:r>
            <a:r>
              <a:rPr sz="1400" b="1" spc="-6" dirty="0">
                <a:solidFill>
                  <a:prstClr val="black"/>
                </a:solidFill>
                <a:latin typeface="Verdana"/>
                <a:cs typeface="Verdana"/>
              </a:rPr>
              <a:t>alto come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una </a:t>
            </a:r>
            <a:r>
              <a:rPr sz="1400" b="1" spc="-3" dirty="0">
                <a:solidFill>
                  <a:prstClr val="black"/>
                </a:solidFill>
                <a:latin typeface="Verdana"/>
                <a:cs typeface="Verdana"/>
              </a:rPr>
              <a:t>montagna. Cancelliamo "alto" 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400" b="1" spc="-6" dirty="0">
                <a:solidFill>
                  <a:prstClr val="black"/>
                </a:solidFill>
                <a:latin typeface="Verdana"/>
                <a:cs typeface="Verdana"/>
              </a:rPr>
              <a:t>"come"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400" b="1" spc="-3" dirty="0">
                <a:solidFill>
                  <a:prstClr val="black"/>
                </a:solidFill>
                <a:latin typeface="Verdana"/>
                <a:cs typeface="Verdana"/>
              </a:rPr>
              <a:t>ci rimane “Paolo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è una</a:t>
            </a:r>
            <a:r>
              <a:rPr sz="1400" b="1" spc="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3" dirty="0" err="1">
                <a:solidFill>
                  <a:prstClr val="black"/>
                </a:solidFill>
                <a:latin typeface="Verdana"/>
                <a:cs typeface="Verdana"/>
              </a:rPr>
              <a:t>montagna</a:t>
            </a:r>
            <a:r>
              <a:rPr sz="1400" b="1" spc="-3" dirty="0" smtClean="0">
                <a:solidFill>
                  <a:prstClr val="black"/>
                </a:solidFill>
                <a:latin typeface="Verdana"/>
                <a:cs typeface="Verdana"/>
              </a:rPr>
              <a:t>”.</a:t>
            </a:r>
            <a:r>
              <a:rPr lang="it-IT" sz="1800" dirty="0">
                <a:solidFill>
                  <a:prstClr val="white"/>
                </a:solidFill>
              </a:rPr>
              <a:t> </a:t>
            </a:r>
            <a:r>
              <a:rPr lang="it-IT" sz="1400" b="1" dirty="0">
                <a:solidFill>
                  <a:prstClr val="black"/>
                </a:solidFill>
                <a:latin typeface="Verdana"/>
                <a:cs typeface="Verdana"/>
              </a:rPr>
              <a:t>La metafora è  una similitudine contratta.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it-IT" sz="1400" b="1" dirty="0" err="1">
                <a:solidFill>
                  <a:prstClr val="black"/>
                </a:solidFill>
                <a:latin typeface="Verdana"/>
                <a:cs typeface="Verdana"/>
              </a:rPr>
              <a:t>Cfr</a:t>
            </a:r>
            <a:r>
              <a:rPr lang="it-IT" sz="1400" b="1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it-IT" sz="1400" b="1" dirty="0" err="1">
                <a:solidFill>
                  <a:prstClr val="black"/>
                </a:solidFill>
                <a:latin typeface="Verdana"/>
                <a:cs typeface="Verdana"/>
              </a:rPr>
              <a:t>pagg</a:t>
            </a:r>
            <a:r>
              <a:rPr lang="it-IT" sz="1400" b="1" dirty="0">
                <a:solidFill>
                  <a:prstClr val="black"/>
                </a:solidFill>
                <a:latin typeface="Verdana"/>
                <a:cs typeface="Verdana"/>
              </a:rPr>
              <a:t> 53-59 Calicanto; </a:t>
            </a:r>
            <a:r>
              <a:rPr lang="it-IT" sz="1400" b="1" dirty="0" err="1">
                <a:solidFill>
                  <a:prstClr val="black"/>
                </a:solidFill>
                <a:latin typeface="Verdana"/>
                <a:cs typeface="Verdana"/>
              </a:rPr>
              <a:t>pagg</a:t>
            </a:r>
            <a:r>
              <a:rPr lang="it-IT" sz="1400" b="1" dirty="0">
                <a:solidFill>
                  <a:prstClr val="black"/>
                </a:solidFill>
                <a:latin typeface="Verdana"/>
                <a:cs typeface="Verdana"/>
              </a:rPr>
              <a:t> 68-75 Esercizi di scrittura creativa</a:t>
            </a:r>
          </a:p>
          <a:p>
            <a:pPr marL="301347" marR="320079" indent="-147008" defTabSz="586405">
              <a:lnSpc>
                <a:spcPct val="100800"/>
              </a:lnSpc>
              <a:buFont typeface="Verdana"/>
              <a:buAutoNum type="arabicPeriod"/>
              <a:tabLst>
                <a:tab pos="301753" algn="l"/>
              </a:tabLst>
            </a:pP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1347" marR="3258" indent="-147008" defTabSz="586405">
              <a:lnSpc>
                <a:spcPct val="101099"/>
              </a:lnSpc>
              <a:buFontTx/>
              <a:buAutoNum type="arabicPeriod"/>
              <a:tabLst>
                <a:tab pos="301753" algn="l"/>
              </a:tabLst>
            </a:pPr>
            <a:r>
              <a:rPr sz="1400" spc="-6" dirty="0" err="1" smtClean="0">
                <a:solidFill>
                  <a:prstClr val="black"/>
                </a:solidFill>
                <a:latin typeface="Verdana"/>
                <a:cs typeface="Verdana"/>
              </a:rPr>
              <a:t>Dopo</a:t>
            </a:r>
            <a:r>
              <a:rPr sz="1400" spc="-6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aver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scritto </a:t>
            </a:r>
            <a:r>
              <a:rPr sz="1400" spc="-6" dirty="0">
                <a:solidFill>
                  <a:prstClr val="black"/>
                </a:solidFill>
                <a:latin typeface="Verdana"/>
                <a:cs typeface="Verdana"/>
              </a:rPr>
              <a:t>alla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lavagna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nomi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di animali e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non solo,  proverbialmente famosi per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qualche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aspetto particolare (fulmine,  volpe, drago, lumaca, coniglio, ghiro, ecc.), </a:t>
            </a:r>
            <a:r>
              <a:rPr sz="1400" spc="-3" dirty="0" err="1">
                <a:solidFill>
                  <a:prstClr val="black"/>
                </a:solidFill>
                <a:latin typeface="Verdana"/>
                <a:cs typeface="Verdana"/>
              </a:rPr>
              <a:t>presentiamo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spc="-3" dirty="0" err="1" smtClean="0">
                <a:solidFill>
                  <a:prstClr val="black"/>
                </a:solidFill>
                <a:latin typeface="Verdana"/>
                <a:cs typeface="Verdana"/>
              </a:rPr>
              <a:t>Orazio</a:t>
            </a:r>
            <a:r>
              <a:rPr lang="it-IT" sz="1400" spc="-3" dirty="0" smtClean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1400" spc="-3" dirty="0" smtClean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personaggio particolare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perché è un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uomo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dai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mille volti.  Descriviamolo con delle metafore</a:t>
            </a:r>
            <a:r>
              <a:rPr sz="1400" spc="22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appropriate.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16"/>
              </a:spcBef>
              <a:buFont typeface="Verdana"/>
              <a:buAutoNum type="arabicPeriod"/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405597" indent="-147008" defTabSz="586405">
              <a:lnSpc>
                <a:spcPct val="101400"/>
              </a:lnSpc>
              <a:buFontTx/>
              <a:buAutoNum type="arabicPeriod"/>
              <a:tabLst>
                <a:tab pos="301753" algn="l"/>
              </a:tabLst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GIOCO: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iniziamo il gioco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diciamo quale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aspetto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della  personalità </a:t>
            </a:r>
            <a:r>
              <a:rPr sz="1400" spc="3" dirty="0">
                <a:solidFill>
                  <a:prstClr val="black"/>
                </a:solidFill>
                <a:latin typeface="Verdana"/>
                <a:cs typeface="Verdana"/>
              </a:rPr>
              <a:t>di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Orazio vogliamo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descrivere,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uno per</a:t>
            </a:r>
            <a:r>
              <a:rPr sz="1400" spc="1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volta: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furbizia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 astuzia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velocità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scontrosità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scarsa socievolezza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essere forte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400" spc="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coraggioso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essere pauroso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 timoroso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essere sciocco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 poco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 intelligente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6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essere ingenuo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 credulone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essere maligno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79534" lvl="1" indent="-78187" defTabSz="586405">
              <a:spcBef>
                <a:spcPts val="13"/>
              </a:spcBef>
              <a:buFontTx/>
              <a:buChar char="-"/>
              <a:tabLst>
                <a:tab pos="379941" algn="l"/>
              </a:tabLst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eccetera,</a:t>
            </a:r>
            <a:r>
              <a:rPr sz="1400" spc="-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…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Indice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Scrittura, non solo aspetti funzionali, denotativi, ma anche connotativi e personali: la scrittura creativa</a:t>
            </a:r>
          </a:p>
          <a:p>
            <a:r>
              <a:rPr lang="it-IT" sz="2400" dirty="0" smtClean="0"/>
              <a:t>Bottega di scrittura creativa «Sulle ali della fantasia. </a:t>
            </a:r>
            <a:r>
              <a:rPr lang="it-IT" sz="2400" dirty="0" err="1" smtClean="0"/>
              <a:t>Parolando</a:t>
            </a:r>
            <a:r>
              <a:rPr lang="it-IT" sz="2400" dirty="0" smtClean="0"/>
              <a:t>»</a:t>
            </a:r>
          </a:p>
          <a:p>
            <a:r>
              <a:rPr lang="it-IT" sz="2400" dirty="0" smtClean="0"/>
              <a:t>Incipit</a:t>
            </a:r>
          </a:p>
          <a:p>
            <a:r>
              <a:rPr lang="it-IT" sz="2400" dirty="0" smtClean="0"/>
              <a:t>Esploriamo il significante dal punto di vista grafico</a:t>
            </a:r>
          </a:p>
          <a:p>
            <a:r>
              <a:rPr lang="it-IT" sz="2400" dirty="0" smtClean="0"/>
              <a:t>Esploriamo il significante dal punto di vista fonico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0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Metafora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87021" y="3039963"/>
            <a:ext cx="9666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48" lvl="0" indent="-342848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kern="0" dirty="0">
                <a:solidFill>
                  <a:srgbClr val="000000"/>
                </a:solidFill>
              </a:rPr>
              <a:t>A cosa assomiglia il cielo quando piove? E quando è sereno? E di </a:t>
            </a:r>
            <a:r>
              <a:rPr lang="it-IT" sz="2400" kern="0" dirty="0" smtClean="0">
                <a:solidFill>
                  <a:srgbClr val="000000"/>
                </a:solidFill>
              </a:rPr>
              <a:t>notte?</a:t>
            </a:r>
            <a:endParaRPr lang="it-IT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4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0455" y="172825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2853" y="2153920"/>
            <a:ext cx="7190105" cy="4950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figure </a:t>
            </a:r>
            <a:r>
              <a:rPr kumimoji="0" sz="2400" b="0" i="0" u="none" strike="noStrike" kern="1200" cap="none" spc="-70" normalizeH="0" baseline="0" noProof="0" dirty="0" err="1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retoriche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0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consent</a:t>
            </a:r>
            <a:r>
              <a:rPr kumimoji="0" lang="it-IT" sz="2400" b="0" i="0" u="none" strike="noStrike" kern="1200" cap="none" spc="-70" normalizeH="0" baseline="0" noProof="0" dirty="0" err="1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ono</a:t>
            </a:r>
            <a:r>
              <a:rPr kumimoji="0" lang="it-IT" sz="2400" b="0" i="0" u="none" strike="noStrike" kern="1200" cap="none" spc="-70" normalizeH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0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creare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quello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“scarto”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dalla 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norma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distingue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linguaggio poetico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dal 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linguaggio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comune.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20320" lvl="0" indent="-342900" algn="l" defTabSz="914400" rtl="0" eaLnBrk="1" fontAlgn="auto" latinLnBrk="0" hangingPunct="1">
              <a:lnSpc>
                <a:spcPct val="100699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</a:t>
            </a:r>
            <a:r>
              <a:rPr kumimoji="0" lang="it-IT" sz="24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seguiamo il viaggio dentro alle figure retoriche</a:t>
            </a:r>
            <a:r>
              <a:rPr kumimoji="0" sz="24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…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Sperimenta…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70" normalizeH="0" baseline="0" noProof="0" dirty="0" err="1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Azzarda</a:t>
            </a:r>
            <a:r>
              <a:rPr kumimoji="0" sz="2400" b="0" i="0" u="none" strike="noStrike" kern="1200" cap="none" spc="70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…</a:t>
            </a:r>
            <a:endParaRPr kumimoji="0" lang="it-IT" sz="2400" b="0" i="0" u="none" strike="noStrike" kern="1200" cap="none" spc="70" normalizeH="0" baseline="0" noProof="0" dirty="0" smtClean="0">
              <a:ln>
                <a:noFill/>
              </a:ln>
              <a:solidFill>
                <a:srgbClr val="7287BB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20320" lvl="0" indent="-342900" algn="l" defTabSz="914400" rtl="0" eaLnBrk="1" fontAlgn="auto" latinLnBrk="0" hangingPunct="1">
              <a:lnSpc>
                <a:spcPct val="100699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it-IT" sz="2400" spc="70" dirty="0" smtClean="0">
                <a:solidFill>
                  <a:srgbClr val="7287BB"/>
                </a:solidFill>
                <a:latin typeface="Georgia"/>
                <a:cs typeface="Georgia"/>
              </a:rPr>
              <a:t>Ecco un viaggio:</a:t>
            </a:r>
            <a:endParaRPr kumimoji="0" lang="it-IT" sz="2400" b="0" i="0" u="none" strike="noStrike" kern="1200" cap="none" spc="70" normalizeH="0" baseline="0" noProof="0" dirty="0" smtClean="0">
              <a:ln>
                <a:noFill/>
              </a:ln>
              <a:solidFill>
                <a:srgbClr val="7287BB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20320" lvl="0" indent="-342900">
              <a:lnSpc>
                <a:spcPct val="100699"/>
              </a:lnSpc>
              <a:spcBef>
                <a:spcPts val="190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it-IT" sz="2400" spc="70" dirty="0">
                <a:solidFill>
                  <a:srgbClr val="7287BB"/>
                </a:solidFill>
                <a:latin typeface="Georgia"/>
                <a:cs typeface="Georgia"/>
                <a:hlinkClick r:id="rId3"/>
              </a:rPr>
              <a:t>https://</a:t>
            </a:r>
            <a:r>
              <a:rPr lang="it-IT" sz="2400" spc="70" dirty="0" smtClean="0">
                <a:solidFill>
                  <a:srgbClr val="7287BB"/>
                </a:solidFill>
                <a:latin typeface="Georgia"/>
                <a:cs typeface="Georgia"/>
                <a:hlinkClick r:id="rId3"/>
              </a:rPr>
              <a:t>www.youtube.com/watch?v=WqTgrRd4bDs</a:t>
            </a:r>
            <a:endParaRPr lang="it-IT" sz="2400" spc="70" dirty="0" smtClean="0">
              <a:solidFill>
                <a:srgbClr val="7287BB"/>
              </a:solidFill>
              <a:latin typeface="Georgia"/>
              <a:cs typeface="Georgia"/>
            </a:endParaRPr>
          </a:p>
          <a:p>
            <a:pPr marL="355600" marR="20320" lvl="0" indent="-342900">
              <a:lnSpc>
                <a:spcPct val="100699"/>
              </a:lnSpc>
              <a:spcBef>
                <a:spcPts val="190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lang="it-IT" sz="2400" spc="70" dirty="0">
              <a:solidFill>
                <a:srgbClr val="7287BB"/>
              </a:solidFill>
              <a:latin typeface="Georgia"/>
              <a:cs typeface="Georgia"/>
            </a:endParaRPr>
          </a:p>
          <a:p>
            <a:pPr marL="355600" marR="20320" lvl="0" indent="-342900" algn="l" defTabSz="914400" rtl="0" eaLnBrk="1" fontAlgn="auto" latinLnBrk="0" hangingPunct="1">
              <a:lnSpc>
                <a:spcPct val="100699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70867" y="596900"/>
            <a:ext cx="4657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spc="85" dirty="0"/>
              <a:t>POESIA </a:t>
            </a:r>
            <a:r>
              <a:rPr sz="4000" spc="50" dirty="0"/>
              <a:t>E</a:t>
            </a:r>
            <a:r>
              <a:rPr sz="4000" spc="-60" dirty="0"/>
              <a:t> </a:t>
            </a:r>
            <a:r>
              <a:rPr sz="4000" spc="150" dirty="0"/>
              <a:t>MUSICA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xmlns="" val="2859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0730" y="127198"/>
            <a:ext cx="9905998" cy="1478570"/>
          </a:xfrm>
        </p:spPr>
        <p:txBody>
          <a:bodyPr/>
          <a:lstStyle/>
          <a:p>
            <a:r>
              <a:rPr lang="it-IT" dirty="0"/>
              <a:t>Anafora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867" y="1703577"/>
            <a:ext cx="9840862" cy="4544822"/>
          </a:xfrm>
        </p:spPr>
        <p:txBody>
          <a:bodyPr>
            <a:normAutofit/>
          </a:bodyPr>
          <a:lstStyle/>
          <a:p>
            <a:r>
              <a:rPr lang="it-IT" sz="2400" dirty="0"/>
              <a:t>L’unità testuale è data da una parola chiave ricorrente (</a:t>
            </a:r>
            <a:r>
              <a:rPr lang="it-IT" sz="2400" dirty="0" smtClean="0"/>
              <a:t>lasciamo </a:t>
            </a:r>
            <a:r>
              <a:rPr lang="it-IT" sz="2400" dirty="0"/>
              <a:t>stare la </a:t>
            </a:r>
            <a:r>
              <a:rPr lang="it-IT" sz="2400" dirty="0" smtClean="0"/>
              <a:t>metrica- </a:t>
            </a:r>
            <a:r>
              <a:rPr lang="it-IT" sz="2400" dirty="0"/>
              <a:t>o meglio facciamo come viene)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1547"/>
              </p:ext>
            </p:extLst>
          </p:nvPr>
        </p:nvGraphicFramePr>
        <p:xfrm>
          <a:off x="2468728" y="2936085"/>
          <a:ext cx="81280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403664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14489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Stimoli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Parola</a:t>
                      </a:r>
                      <a:r>
                        <a:rPr lang="it-IT" baseline="0" dirty="0"/>
                        <a:t> chiave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066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 DESIDERI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VORREI………..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70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SE FOSSI</a:t>
                      </a:r>
                      <a:r>
                        <a:rPr lang="it-IT" dirty="0"/>
                        <a:t>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758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 SEGRETI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NESSUNO 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88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LA</a:t>
                      </a:r>
                      <a:r>
                        <a:rPr lang="it-IT" baseline="0" dirty="0"/>
                        <a:t> SOLITUDINE</a:t>
                      </a:r>
                    </a:p>
                    <a:p>
                      <a:r>
                        <a:rPr lang="it-IT" baseline="0" dirty="0"/>
                        <a:t>L’INVITO A VIAGGIO</a:t>
                      </a:r>
                    </a:p>
                    <a:p>
                      <a:r>
                        <a:rPr lang="it-IT" baseline="0" dirty="0"/>
                        <a:t>IDENTIFICAZIONE FANTASTICA</a:t>
                      </a:r>
                    </a:p>
                    <a:p>
                      <a:endParaRPr lang="it-IT" baseline="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NESSUNO SA</a:t>
                      </a:r>
                    </a:p>
                    <a:p>
                      <a:r>
                        <a:rPr lang="it-IT" dirty="0"/>
                        <a:t>VIENI</a:t>
                      </a:r>
                      <a:r>
                        <a:rPr lang="it-IT" baseline="0" dirty="0"/>
                        <a:t> CON </a:t>
                      </a:r>
                      <a:r>
                        <a:rPr lang="it-IT" baseline="0" dirty="0" smtClean="0"/>
                        <a:t>ME</a:t>
                      </a:r>
                    </a:p>
                    <a:p>
                      <a:r>
                        <a:rPr lang="it-IT" dirty="0" smtClean="0"/>
                        <a:t>IO SOLE</a:t>
                      </a:r>
                    </a:p>
                    <a:p>
                      <a:r>
                        <a:rPr lang="it-IT" dirty="0" smtClean="0"/>
                        <a:t>IO FIUME</a:t>
                      </a:r>
                    </a:p>
                    <a:p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59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60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10000" y="61284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Gioco se io fossi...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 io fossi un animale sarei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……………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 fossi un fiore sarei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 fossi un colore sarei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……………………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 fossi una città sarei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………………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 fossi un gioco sarei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 fossi una canzone sarei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…………………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7" descr="bimb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03512" y="0"/>
            <a:ext cx="1555750" cy="2820988"/>
          </a:xfrm>
          <a:noFill/>
        </p:spPr>
      </p:pic>
    </p:spTree>
    <p:extLst>
      <p:ext uri="{BB962C8B-B14F-4D97-AF65-F5344CB8AC3E}">
        <p14:creationId xmlns:p14="http://schemas.microsoft.com/office/powerpoint/2010/main" xmlns="" val="410881452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Lettura espressiva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Apprezzare i testi attraverso una lettura </a:t>
            </a:r>
            <a:r>
              <a:rPr lang="it-IT" sz="3200" dirty="0" smtClean="0"/>
              <a:t>espressiva.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9600" y="2123271"/>
            <a:ext cx="103116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Esploriamo il significante dal punto di vista grafico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322" y="222733"/>
            <a:ext cx="11639707" cy="1478570"/>
          </a:xfrm>
        </p:spPr>
        <p:txBody>
          <a:bodyPr/>
          <a:lstStyle/>
          <a:p>
            <a:r>
              <a:rPr lang="it-IT" dirty="0"/>
              <a:t>Esploriamo il significante dal punto di vista grafico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9474" y="1568450"/>
            <a:ext cx="11414078" cy="4955180"/>
          </a:xfrm>
        </p:spPr>
        <p:txBody>
          <a:bodyPr>
            <a:normAutofit/>
          </a:bodyPr>
          <a:lstStyle/>
          <a:p>
            <a:r>
              <a:rPr lang="it-IT" b="1" dirty="0" smtClean="0"/>
              <a:t>Anagramma</a:t>
            </a:r>
            <a:r>
              <a:rPr lang="it-IT" dirty="0" smtClean="0"/>
              <a:t> </a:t>
            </a:r>
            <a:r>
              <a:rPr lang="it-IT" dirty="0"/>
              <a:t>(o logografo con poche sillabe)</a:t>
            </a:r>
          </a:p>
          <a:p>
            <a:r>
              <a:rPr lang="it-IT" b="1" dirty="0" smtClean="0"/>
              <a:t>Palindromo</a:t>
            </a:r>
            <a:r>
              <a:rPr lang="it-IT" dirty="0" smtClean="0"/>
              <a:t> </a:t>
            </a:r>
            <a:r>
              <a:rPr lang="it-IT" dirty="0"/>
              <a:t>(lette al </a:t>
            </a:r>
            <a:r>
              <a:rPr lang="it-IT" dirty="0" smtClean="0"/>
              <a:t>contrario </a:t>
            </a:r>
            <a:r>
              <a:rPr lang="it-IT" dirty="0"/>
              <a:t>sono </a:t>
            </a:r>
            <a:r>
              <a:rPr lang="it-IT" dirty="0" smtClean="0"/>
              <a:t>uguali)</a:t>
            </a:r>
          </a:p>
          <a:p>
            <a:r>
              <a:rPr lang="it-IT" b="1" dirty="0" smtClean="0"/>
              <a:t>Tautogramma</a:t>
            </a:r>
            <a:r>
              <a:rPr lang="it-IT" dirty="0" smtClean="0"/>
              <a:t>  </a:t>
            </a:r>
            <a:r>
              <a:rPr lang="it-IT" dirty="0"/>
              <a:t>(brevi testi le parole iniziano tutti con la  stessa lettera (ad eccezione articoli e preposizioni</a:t>
            </a:r>
            <a:r>
              <a:rPr lang="it-IT" dirty="0" smtClean="0"/>
              <a:t>)</a:t>
            </a:r>
          </a:p>
          <a:p>
            <a:r>
              <a:rPr lang="it-IT" b="1" dirty="0" smtClean="0"/>
              <a:t>Lipogramma: </a:t>
            </a:r>
            <a:r>
              <a:rPr lang="it-IT" dirty="0" smtClean="0"/>
              <a:t>caduta di una lettera, </a:t>
            </a:r>
            <a:r>
              <a:rPr lang="it-IT" sz="2000" dirty="0" smtClean="0"/>
              <a:t>Scrittura creativa p34-41</a:t>
            </a:r>
            <a:endParaRPr lang="it-IT" sz="2000" dirty="0"/>
          </a:p>
          <a:p>
            <a:r>
              <a:rPr lang="it-IT" b="1" dirty="0" smtClean="0"/>
              <a:t>Acrostico </a:t>
            </a:r>
            <a:r>
              <a:rPr lang="it-IT" dirty="0" smtClean="0"/>
              <a:t> 	    P</a:t>
            </a:r>
            <a:endParaRPr lang="it-IT" dirty="0"/>
          </a:p>
          <a:p>
            <a:pPr marL="1828521" lvl="4" indent="0">
              <a:buNone/>
            </a:pPr>
            <a:r>
              <a:rPr lang="it-IT" dirty="0"/>
              <a:t> </a:t>
            </a:r>
            <a:r>
              <a:rPr lang="it-IT" dirty="0" smtClean="0"/>
              <a:t>      A</a:t>
            </a:r>
            <a:endParaRPr lang="it-IT" dirty="0"/>
          </a:p>
          <a:p>
            <a:pPr marL="1828521" lvl="4" indent="0">
              <a:buNone/>
            </a:pPr>
            <a:r>
              <a:rPr lang="it-IT" dirty="0" smtClean="0"/>
              <a:t>       O</a:t>
            </a:r>
            <a:endParaRPr lang="it-IT" dirty="0"/>
          </a:p>
          <a:p>
            <a:pPr marL="1828521" lvl="4" indent="0">
              <a:buNone/>
            </a:pPr>
            <a:r>
              <a:rPr lang="it-IT" dirty="0" smtClean="0"/>
              <a:t>       L</a:t>
            </a:r>
            <a:endParaRPr lang="it-IT" dirty="0"/>
          </a:p>
          <a:p>
            <a:pPr marL="1828521" lvl="4" indent="0">
              <a:buNone/>
            </a:pPr>
            <a:r>
              <a:rPr lang="it-IT" dirty="0"/>
              <a:t> </a:t>
            </a:r>
            <a:r>
              <a:rPr lang="it-IT" dirty="0" smtClean="0"/>
              <a:t>      A</a:t>
            </a:r>
          </a:p>
          <a:p>
            <a:pPr marL="273050" lvl="4" indent="258763">
              <a:buNone/>
            </a:pPr>
            <a:r>
              <a:rPr lang="it-IT" sz="1800" b="1" dirty="0" smtClean="0"/>
              <a:t>Calligramma: </a:t>
            </a:r>
            <a:r>
              <a:rPr lang="it-IT" sz="1800" dirty="0"/>
              <a:t>poesia visiva</a:t>
            </a:r>
          </a:p>
          <a:p>
            <a:pPr marL="355600" lvl="4" indent="9525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5638" y="549275"/>
            <a:ext cx="4330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/>
              <a:t>ANAGRAMMA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3429000"/>
            <a:ext cx="4319588" cy="2736850"/>
          </a:xfrm>
        </p:spPr>
        <p:txBody>
          <a:bodyPr/>
          <a:lstStyle/>
          <a:p>
            <a:pPr marL="6350" indent="22225" eaLnBrk="1" hangingPunct="1">
              <a:buNone/>
              <a:defRPr/>
            </a:pPr>
            <a:r>
              <a:rPr lang="it-IT" sz="2400"/>
              <a:t>L’alunno deve comporre con le lettere di una parola altre parole di significato diverso. Può anagrammare , per esempio, il suo nome o quello del compagno di banco, della scuola, ecc.</a:t>
            </a:r>
          </a:p>
        </p:txBody>
      </p:sp>
      <p:pic>
        <p:nvPicPr>
          <p:cNvPr id="52228" name="Picture 4" descr="033102comp_1_pr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>
          <a:xfrm>
            <a:off x="9336089" y="6094413"/>
            <a:ext cx="936625" cy="468312"/>
          </a:xfr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167438" y="2708276"/>
            <a:ext cx="40322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Esempio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</a:t>
            </a: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Delia Cuvelli = luci del viale</a:t>
            </a: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Valentina Sapeleta = aspetti la nave Lena.</a:t>
            </a: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2231" name="Picture 7" descr="AN00790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79650" y="476251"/>
            <a:ext cx="2452688" cy="2557463"/>
          </a:xfrm>
          <a:noFill/>
        </p:spPr>
      </p:pic>
    </p:spTree>
    <p:extLst>
      <p:ext uri="{BB962C8B-B14F-4D97-AF65-F5344CB8AC3E}">
        <p14:creationId xmlns:p14="http://schemas.microsoft.com/office/powerpoint/2010/main" xmlns="" val="25222911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Palindromi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28600" lvl="0" indent="-2286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</a:pPr>
            <a:r>
              <a:rPr lang="it-IT" sz="2400" kern="1200" dirty="0" smtClean="0">
                <a:solidFill>
                  <a:prstClr val="white"/>
                </a:solidFill>
                <a:effectLst/>
                <a:latin typeface="Tw Cen MT" panose="020B0602020104020603"/>
              </a:rPr>
              <a:t> </a:t>
            </a:r>
            <a:r>
              <a:rPr lang="it-IT" sz="2400" kern="1200" dirty="0">
                <a:solidFill>
                  <a:prstClr val="white"/>
                </a:solidFill>
                <a:effectLst/>
                <a:latin typeface="Tw Cen MT" panose="020B0602020104020603"/>
              </a:rPr>
              <a:t>(lette al contrario sono uguali) OSSO </a:t>
            </a:r>
            <a:r>
              <a:rPr lang="it-IT" sz="2400" kern="1200" dirty="0" smtClean="0">
                <a:solidFill>
                  <a:prstClr val="white"/>
                </a:solidFill>
                <a:effectLst/>
                <a:latin typeface="Tw Cen MT" panose="020B0602020104020603"/>
              </a:rPr>
              <a:t>ORO</a:t>
            </a:r>
          </a:p>
          <a:p>
            <a:pPr marL="228600" lvl="0" indent="-2286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191818"/>
                </a:solidFill>
                <a:effectLst/>
                <a:latin typeface="goudy-old-style"/>
              </a:rPr>
              <a:t>veva</a:t>
            </a:r>
            <a:r>
              <a:rPr lang="it-IT" sz="2400" dirty="0">
                <a:solidFill>
                  <a:srgbClr val="191818"/>
                </a:solidFill>
                <a:effectLst/>
                <a:latin typeface="goudy-old-style"/>
              </a:rPr>
              <a:t>, aerea, cinici, ritiri, osso, ossesso, otto, non, oro, acca, effe, erre, elle, erose, ebbe, ala, alla, afa, ara, inni, ivi, anilina, ottetto, radar, aia, ingegni, onorarono, ama etc.</a:t>
            </a:r>
            <a:endParaRPr lang="it-IT" sz="2400" kern="1200" dirty="0">
              <a:solidFill>
                <a:prstClr val="white"/>
              </a:solidFill>
              <a:effectLst/>
              <a:latin typeface="Tw Cen MT" panose="020B0602020104020603"/>
            </a:endParaRPr>
          </a:p>
          <a:p>
            <a:pPr marL="228600" lvl="0" indent="-2286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</a:pPr>
            <a:endParaRPr lang="it-IT" sz="2400" kern="1200" dirty="0">
              <a:solidFill>
                <a:prstClr val="white"/>
              </a:solidFill>
              <a:effectLst/>
              <a:latin typeface="Tw Cen MT" panose="020B0602020104020603"/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199"/>
            <a:ext cx="5580418" cy="3109415"/>
          </a:xfrm>
        </p:spPr>
        <p:txBody>
          <a:bodyPr/>
          <a:lstStyle/>
          <a:p>
            <a:r>
              <a:rPr lang="it-IT" dirty="0" smtClean="0">
                <a:solidFill>
                  <a:srgbClr val="191818"/>
                </a:solidFill>
                <a:effectLst/>
                <a:latin typeface="goudy-old-style"/>
              </a:rPr>
              <a:t>Stabilire </a:t>
            </a:r>
            <a:r>
              <a:rPr lang="it-IT" dirty="0">
                <a:solidFill>
                  <a:srgbClr val="191818"/>
                </a:solidFill>
                <a:effectLst/>
                <a:latin typeface="goudy-old-style"/>
              </a:rPr>
              <a:t>un tempo, di 5-10 minuti, e poi vince il gruppo che trova più </a:t>
            </a:r>
            <a:r>
              <a:rPr lang="it-IT" dirty="0" smtClean="0">
                <a:solidFill>
                  <a:srgbClr val="191818"/>
                </a:solidFill>
                <a:effectLst/>
                <a:latin typeface="goudy-old-style"/>
              </a:rPr>
              <a:t>parole.</a:t>
            </a:r>
          </a:p>
          <a:p>
            <a:r>
              <a:rPr lang="it-IT" dirty="0" smtClean="0">
                <a:solidFill>
                  <a:srgbClr val="191818"/>
                </a:solidFill>
                <a:effectLst/>
                <a:latin typeface="goudy-old-style"/>
              </a:rPr>
              <a:t>Estendere l’attività anche a casa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352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5638" y="549275"/>
            <a:ext cx="4330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TAUTOGRAMMA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49" y="3068638"/>
            <a:ext cx="4386263" cy="3209332"/>
          </a:xfrm>
        </p:spPr>
        <p:txBody>
          <a:bodyPr/>
          <a:lstStyle/>
          <a:p>
            <a:pPr marL="6350" indent="22225" eaLnBrk="1" hangingPunct="1">
              <a:buNone/>
              <a:defRPr/>
            </a:pPr>
            <a:r>
              <a:rPr lang="it-IT" altLang="it-IT" sz="2400" dirty="0"/>
              <a:t>Il Tautogramma consiste in una frase o un breve testo in cui tutte le parole o le frasi </a:t>
            </a:r>
            <a:r>
              <a:rPr lang="it-IT" altLang="it-IT" sz="2400" dirty="0" smtClean="0"/>
              <a:t>(ad eccezione di articoli e preposizioni) cominciano </a:t>
            </a:r>
            <a:r>
              <a:rPr lang="it-IT" altLang="it-IT" sz="2400" dirty="0"/>
              <a:t>con la medesima lettera. L’alunno deve inventare un testo di senso compiuto, evidenziando la lettera iniziale delle parole.</a:t>
            </a:r>
          </a:p>
        </p:txBody>
      </p:sp>
      <p:pic>
        <p:nvPicPr>
          <p:cNvPr id="50180" name="Picture 4" descr="033102comp_1_pr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36089" y="6094413"/>
            <a:ext cx="936625" cy="4683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66"/>
              </a:buCl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240463" y="2420939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58838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66825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74813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828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40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97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544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911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 b="1" i="1">
                <a:solidFill>
                  <a:srgbClr val="FFFFFF"/>
                </a:solidFill>
              </a:rPr>
              <a:t>Esempio</a:t>
            </a:r>
            <a:r>
              <a:rPr lang="it-IT" altLang="it-IT" sz="2400">
                <a:solidFill>
                  <a:srgbClr val="FFFFFF"/>
                </a:solidFill>
              </a:rPr>
              <a:t>:</a:t>
            </a: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>
                <a:solidFill>
                  <a:srgbClr val="FFFFFF"/>
                </a:solidFill>
              </a:rPr>
              <a:t>In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ontagna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angio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olte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ele,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irtilli e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andorle.</a:t>
            </a: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>
                <a:solidFill>
                  <a:srgbClr val="FFFFFF"/>
                </a:solidFill>
              </a:rPr>
              <a:t>Al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are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angio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itili e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olluschi e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escolo una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ontagna di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armellata con le </a:t>
            </a:r>
            <a:r>
              <a:rPr lang="it-IT" altLang="it-IT" sz="2400" b="1">
                <a:solidFill>
                  <a:srgbClr val="FFFFFF"/>
                </a:solidFill>
              </a:rPr>
              <a:t>m</a:t>
            </a:r>
            <a:r>
              <a:rPr lang="it-IT" altLang="it-IT" sz="2400">
                <a:solidFill>
                  <a:srgbClr val="FFFFFF"/>
                </a:solidFill>
              </a:rPr>
              <a:t>ore.</a:t>
            </a:r>
            <a:endParaRPr lang="it-IT" altLang="it-IT" sz="1800" i="1">
              <a:solidFill>
                <a:srgbClr val="FFFFFF"/>
              </a:solidFill>
            </a:endParaRPr>
          </a:p>
        </p:txBody>
      </p:sp>
      <p:pic>
        <p:nvPicPr>
          <p:cNvPr id="50183" name="Picture 7" descr="PE00014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79650" y="765175"/>
            <a:ext cx="2952750" cy="2012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36277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Clr>
                <a:srgbClr val="A53010"/>
              </a:buClr>
              <a:buNone/>
            </a:pPr>
            <a:r>
              <a:rPr lang="it-IT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Scrittura, non solo aspetti funzionali, denotativi, ma anche connotativi e personali: la scrittura </a:t>
            </a:r>
            <a:r>
              <a:rPr lang="it-IT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creativa.</a:t>
            </a:r>
            <a:endParaRPr lang="it-IT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it-IT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8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Tautogramma</a:t>
            </a:r>
            <a:endParaRPr lang="it-IT" dirty="0"/>
          </a:p>
        </p:txBody>
      </p:sp>
      <p:sp>
        <p:nvSpPr>
          <p:cNvPr id="6" name="object 6"/>
          <p:cNvSpPr txBox="1"/>
          <p:nvPr/>
        </p:nvSpPr>
        <p:spPr>
          <a:xfrm>
            <a:off x="7345037" y="1503528"/>
            <a:ext cx="4846963" cy="470406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defTabSz="586405">
              <a:spcBef>
                <a:spcPts val="64"/>
              </a:spcBef>
            </a:pPr>
            <a:r>
              <a:rPr sz="770" b="1" dirty="0" smtClean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endParaRPr sz="77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/>
            <a:endParaRPr sz="802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45" marR="3258" defTabSz="586405">
              <a:lnSpc>
                <a:spcPct val="101400"/>
              </a:lnSpc>
            </a:pPr>
            <a:r>
              <a:rPr sz="1600" b="1" spc="-3" dirty="0">
                <a:solidFill>
                  <a:prstClr val="black"/>
                </a:solidFill>
                <a:latin typeface="Verdana"/>
                <a:cs typeface="Verdana"/>
              </a:rPr>
              <a:t>Lasciamo </a:t>
            </a:r>
            <a:r>
              <a:rPr sz="1600" b="1" dirty="0">
                <a:solidFill>
                  <a:prstClr val="black"/>
                </a:solidFill>
                <a:latin typeface="Verdana"/>
                <a:cs typeface="Verdana"/>
              </a:rPr>
              <a:t>gli </a:t>
            </a:r>
            <a:r>
              <a:rPr sz="1600" b="1" spc="-3" dirty="0">
                <a:solidFill>
                  <a:prstClr val="black"/>
                </a:solidFill>
                <a:latin typeface="Verdana"/>
                <a:cs typeface="Verdana"/>
              </a:rPr>
              <a:t>alunni </a:t>
            </a:r>
            <a:r>
              <a:rPr sz="1600" b="1" spc="-6" dirty="0">
                <a:solidFill>
                  <a:prstClr val="black"/>
                </a:solidFill>
                <a:latin typeface="Verdana"/>
                <a:cs typeface="Verdana"/>
              </a:rPr>
              <a:t>liberi di </a:t>
            </a:r>
            <a:r>
              <a:rPr sz="1600" b="1" spc="-3" dirty="0">
                <a:solidFill>
                  <a:prstClr val="black"/>
                </a:solidFill>
                <a:latin typeface="Verdana"/>
                <a:cs typeface="Verdana"/>
              </a:rPr>
              <a:t>scegliere </a:t>
            </a:r>
            <a:r>
              <a:rPr sz="1600" b="1" dirty="0">
                <a:solidFill>
                  <a:prstClr val="black"/>
                </a:solidFill>
                <a:latin typeface="Verdana"/>
                <a:cs typeface="Verdana"/>
              </a:rPr>
              <a:t>il </a:t>
            </a:r>
            <a:r>
              <a:rPr sz="1600" b="1" spc="-6" dirty="0">
                <a:solidFill>
                  <a:prstClr val="black"/>
                </a:solidFill>
                <a:latin typeface="Verdana"/>
                <a:cs typeface="Verdana"/>
              </a:rPr>
              <a:t>tema </a:t>
            </a:r>
            <a:r>
              <a:rPr sz="1600" b="1" dirty="0">
                <a:solidFill>
                  <a:prstClr val="black"/>
                </a:solidFill>
                <a:latin typeface="Verdana"/>
                <a:cs typeface="Verdana"/>
              </a:rPr>
              <a:t>e la </a:t>
            </a:r>
            <a:r>
              <a:rPr sz="1600" b="1" spc="-3" dirty="0">
                <a:solidFill>
                  <a:prstClr val="black"/>
                </a:solidFill>
                <a:latin typeface="Verdana"/>
                <a:cs typeface="Verdana"/>
              </a:rPr>
              <a:t>lettera che  vogliono.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29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45" defTabSz="586405"/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CON 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S: </a:t>
            </a:r>
            <a:r>
              <a:rPr sz="1600" spc="3" dirty="0">
                <a:solidFill>
                  <a:prstClr val="black"/>
                </a:solidFill>
                <a:latin typeface="Verdana"/>
                <a:cs typeface="Verdana"/>
              </a:rPr>
              <a:t>LO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SQUALO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8145" marR="1648042" defTabSz="586405">
              <a:lnSpc>
                <a:spcPct val="101400"/>
              </a:lnSpc>
            </a:pPr>
            <a:r>
              <a:rPr sz="1600" spc="3" dirty="0">
                <a:solidFill>
                  <a:prstClr val="black"/>
                </a:solidFill>
                <a:latin typeface="Verdana"/>
                <a:cs typeface="Verdana"/>
              </a:rPr>
              <a:t>Il </a:t>
            </a:r>
            <a:r>
              <a:rPr sz="1600" spc="-3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econdo </a:t>
            </a:r>
            <a:r>
              <a:rPr sz="1600" spc="-3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qualo </a:t>
            </a:r>
            <a:r>
              <a:rPr sz="1600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brana  </a:t>
            </a:r>
            <a:r>
              <a:rPr sz="1600" spc="-3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ilenziosamente </a:t>
            </a:r>
            <a:r>
              <a:rPr sz="1600" spc="-6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eppie 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600" spc="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spc="-3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ardine.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29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45" defTabSz="586405"/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(Alessio 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Nada)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/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45" defTabSz="586405"/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CON 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P: </a:t>
            </a:r>
            <a:r>
              <a:rPr sz="1600" spc="3" dirty="0">
                <a:solidFill>
                  <a:prstClr val="black"/>
                </a:solidFill>
                <a:latin typeface="Verdana"/>
                <a:cs typeface="Verdana"/>
              </a:rPr>
              <a:t>IL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 POSTINO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8145" marR="1288054" defTabSz="586405">
              <a:lnSpc>
                <a:spcPct val="101400"/>
              </a:lnSpc>
            </a:pPr>
            <a:r>
              <a:rPr sz="1600" spc="3" dirty="0">
                <a:solidFill>
                  <a:prstClr val="black"/>
                </a:solidFill>
                <a:latin typeface="Verdana"/>
                <a:cs typeface="Verdana"/>
              </a:rPr>
              <a:t>Il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ostino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orta la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osta in 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alazzone, 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icchia alla </a:t>
            </a:r>
            <a:r>
              <a:rPr sz="1600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orta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er </a:t>
            </a:r>
            <a:r>
              <a:rPr sz="1600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ortare 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600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osta,  </a:t>
            </a:r>
            <a:r>
              <a:rPr sz="1600" spc="-6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oi </a:t>
            </a:r>
            <a:r>
              <a:rPr sz="1600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arte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er </a:t>
            </a:r>
            <a:r>
              <a:rPr sz="1600" spc="-6" dirty="0">
                <a:solidFill>
                  <a:prstClr val="black"/>
                </a:solidFill>
                <a:latin typeface="Verdana"/>
                <a:cs typeface="Verdana"/>
              </a:rPr>
              <a:t>il </a:t>
            </a:r>
            <a:r>
              <a:rPr sz="1600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dirty="0">
                <a:solidFill>
                  <a:prstClr val="black"/>
                </a:solidFill>
                <a:latin typeface="Verdana"/>
                <a:cs typeface="Verdana"/>
              </a:rPr>
              <a:t>alazzo</a:t>
            </a:r>
            <a:r>
              <a:rPr sz="1600" spc="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spc="-3" dirty="0">
                <a:solidFill>
                  <a:srgbClr val="92D050"/>
                </a:solidFill>
                <a:latin typeface="Verdana"/>
                <a:cs typeface="Verdana"/>
              </a:rPr>
              <a:t>p</a:t>
            </a:r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ostale.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29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45" defTabSz="586405"/>
            <a:r>
              <a:rPr sz="1600" spc="-3" dirty="0">
                <a:solidFill>
                  <a:prstClr val="black"/>
                </a:solidFill>
                <a:latin typeface="Verdana"/>
                <a:cs typeface="Verdana"/>
              </a:rPr>
              <a:t>(Daniele, Marco)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/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05218" y="3353853"/>
            <a:ext cx="5290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5" lvl="0" defTabSz="586405">
              <a:spcBef>
                <a:spcPts val="802"/>
              </a:spcBef>
            </a:pP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ESTATE </a:t>
            </a:r>
            <a:r>
              <a:rPr lang="it-IT" sz="1600" spc="3" dirty="0">
                <a:solidFill>
                  <a:prstClr val="black"/>
                </a:solidFill>
                <a:latin typeface="Verdana"/>
                <a:cs typeface="Verdana"/>
              </a:rPr>
              <a:t>IN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</a:p>
          <a:p>
            <a:pPr marL="8145" lvl="0" defTabSz="586405">
              <a:spcBef>
                <a:spcPts val="13"/>
              </a:spcBef>
            </a:pPr>
            <a:r>
              <a:rPr lang="it-IT" sz="1600" spc="3" dirty="0">
                <a:solidFill>
                  <a:prstClr val="black"/>
                </a:solidFill>
                <a:latin typeface="Verdana"/>
                <a:cs typeface="Verdana"/>
              </a:rPr>
              <a:t>Il </a:t>
            </a:r>
            <a:r>
              <a:rPr lang="it-IT" sz="1600" spc="-6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6" dirty="0">
                <a:solidFill>
                  <a:prstClr val="black"/>
                </a:solidFill>
                <a:latin typeface="Verdana"/>
                <a:cs typeface="Verdana"/>
              </a:rPr>
              <a:t>ole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plende, la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abbia </a:t>
            </a:r>
            <a:r>
              <a:rPr lang="it-IT" sz="1600" dirty="0">
                <a:solidFill>
                  <a:prstClr val="black"/>
                </a:solidFill>
                <a:latin typeface="Verdana"/>
                <a:cs typeface="Verdana"/>
              </a:rPr>
              <a:t>è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office ma</a:t>
            </a:r>
            <a:r>
              <a:rPr lang="it-IT" sz="1600" spc="1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dirty="0">
                <a:solidFill>
                  <a:prstClr val="black"/>
                </a:solidFill>
                <a:latin typeface="Verdana"/>
                <a:cs typeface="Verdana"/>
              </a:rPr>
              <a:t>cotta.</a:t>
            </a:r>
          </a:p>
          <a:p>
            <a:pPr marL="8145" lvl="0" defTabSz="586405">
              <a:spcBef>
                <a:spcPts val="13"/>
              </a:spcBef>
            </a:pPr>
            <a:r>
              <a:rPr lang="it-IT" sz="1600" spc="3" dirty="0">
                <a:solidFill>
                  <a:prstClr val="black"/>
                </a:solidFill>
                <a:latin typeface="Verdana"/>
                <a:cs typeface="Verdana"/>
              </a:rPr>
              <a:t>Io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draiato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ulla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abbia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to </a:t>
            </a:r>
            <a:r>
              <a:rPr lang="it-IT" sz="1600" dirty="0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lang="it-IT" sz="16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dirty="0">
                <a:solidFill>
                  <a:prstClr val="black"/>
                </a:solidFill>
                <a:latin typeface="Verdana"/>
                <a:cs typeface="Verdana"/>
              </a:rPr>
              <a:t>ognare e a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udare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otto </a:t>
            </a:r>
            <a:r>
              <a:rPr lang="it-IT" sz="1600" spc="-6" dirty="0">
                <a:solidFill>
                  <a:prstClr val="black"/>
                </a:solidFill>
                <a:latin typeface="Verdana"/>
                <a:cs typeface="Verdana"/>
              </a:rPr>
              <a:t>il</a:t>
            </a:r>
            <a:r>
              <a:rPr lang="it-IT" sz="1600" spc="-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it-IT" sz="1600" spc="-3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ole.</a:t>
            </a:r>
            <a:endParaRPr lang="it-IT"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586405">
              <a:spcBef>
                <a:spcPts val="3"/>
              </a:spcBef>
            </a:pPr>
            <a:endParaRPr lang="it-IT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45" lvl="0" defTabSz="586405"/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(Christian </a:t>
            </a:r>
            <a:r>
              <a:rPr lang="it-IT" sz="1600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lang="it-IT" sz="1600" spc="-3" dirty="0">
                <a:solidFill>
                  <a:prstClr val="black"/>
                </a:solidFill>
                <a:latin typeface="Verdana"/>
                <a:cs typeface="Verdana"/>
              </a:rPr>
              <a:t>Rebecca)</a:t>
            </a:r>
            <a:endParaRPr lang="it-IT"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31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867" y="99904"/>
            <a:ext cx="9905998" cy="1478570"/>
          </a:xfrm>
        </p:spPr>
        <p:txBody>
          <a:bodyPr/>
          <a:lstStyle/>
          <a:p>
            <a:r>
              <a:rPr lang="it-IT" dirty="0" smtClean="0"/>
              <a:t>Dall’allitterazione al tautogramma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866" y="1578474"/>
            <a:ext cx="11144982" cy="4808678"/>
          </a:xfrm>
        </p:spPr>
        <p:txBody>
          <a:bodyPr>
            <a:noAutofit/>
          </a:bodyPr>
          <a:lstStyle/>
          <a:p>
            <a:r>
              <a:rPr lang="it-IT" sz="1800" dirty="0"/>
              <a:t>Dall’allitterazione è facile ricavare un gioco di parole molto divertente: il tautogramma, </a:t>
            </a:r>
            <a:r>
              <a:rPr lang="it-IT" sz="1800" dirty="0" smtClean="0"/>
              <a:t>una </a:t>
            </a:r>
            <a:r>
              <a:rPr lang="it-IT" sz="1800" dirty="0"/>
              <a:t>composizione con parole che iniziano con la stessa lettera:</a:t>
            </a:r>
          </a:p>
          <a:p>
            <a:r>
              <a:rPr lang="it-IT" sz="1800" dirty="0" smtClean="0"/>
              <a:t>F</a:t>
            </a:r>
            <a:endParaRPr lang="it-IT" sz="1800" dirty="0"/>
          </a:p>
          <a:p>
            <a:r>
              <a:rPr lang="it-IT" sz="1800" dirty="0"/>
              <a:t>Felix furbo felino,</a:t>
            </a:r>
          </a:p>
          <a:p>
            <a:r>
              <a:rPr lang="it-IT" sz="1800" dirty="0"/>
              <a:t>fulminante furetto</a:t>
            </a:r>
          </a:p>
          <a:p>
            <a:r>
              <a:rPr lang="it-IT" sz="1800" dirty="0"/>
              <a:t>flessuoso, fugge</a:t>
            </a:r>
          </a:p>
          <a:p>
            <a:r>
              <a:rPr lang="it-IT" sz="1800" dirty="0"/>
              <a:t>fra felci, fronde,</a:t>
            </a:r>
          </a:p>
          <a:p>
            <a:r>
              <a:rPr lang="it-IT" sz="1800" dirty="0"/>
              <a:t>foreste fatate,</a:t>
            </a:r>
          </a:p>
          <a:p>
            <a:r>
              <a:rPr lang="it-IT" sz="1800" dirty="0"/>
              <a:t>fulgido folletto,</a:t>
            </a:r>
          </a:p>
          <a:p>
            <a:r>
              <a:rPr lang="it-IT" sz="1800" dirty="0"/>
              <a:t>felice figlio di fata Fortuna!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Calligrammi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Poesia visiva </a:t>
            </a:r>
            <a:r>
              <a:rPr lang="it-IT" dirty="0"/>
              <a:t>Guillaume Apollinaire</a:t>
            </a:r>
          </a:p>
          <a:p>
            <a:r>
              <a:rPr lang="it-IT" dirty="0" err="1" smtClean="0"/>
              <a:t>Cfr</a:t>
            </a:r>
            <a:r>
              <a:rPr lang="it-IT" dirty="0" smtClean="0"/>
              <a:t> </a:t>
            </a:r>
            <a:r>
              <a:rPr lang="it-IT" dirty="0" err="1" smtClean="0"/>
              <a:t>pagg</a:t>
            </a:r>
            <a:r>
              <a:rPr lang="it-IT" dirty="0" smtClean="0"/>
              <a:t> 135-136 Calicanto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8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01451" y="535940"/>
            <a:ext cx="5796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IL</a:t>
            </a:r>
            <a:r>
              <a:rPr spc="20" dirty="0"/>
              <a:t> </a:t>
            </a:r>
            <a:r>
              <a:rPr spc="280" dirty="0"/>
              <a:t>CALLIGRAMMA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2" y="1745932"/>
            <a:ext cx="7099934" cy="474168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calligramma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è una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composizione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poetica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cui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 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parole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sono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disposte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sulla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pagina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modo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formare un'immagine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richiama </a:t>
            </a:r>
            <a:r>
              <a:rPr kumimoji="0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alla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85" normalizeH="0" baseline="0" noProof="0" dirty="0" err="1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mente</a:t>
            </a:r>
            <a:endParaRPr kumimoji="0" lang="it-IT" sz="2400" b="0" i="0" u="none" strike="noStrike" kern="1200" cap="none" spc="-85" normalizeH="0" baseline="0" noProof="0" dirty="0" smtClean="0">
              <a:ln>
                <a:noFill/>
              </a:ln>
              <a:solidFill>
                <a:srgbClr val="7287BB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it-IT" sz="2400" spc="-60" dirty="0">
                <a:solidFill>
                  <a:srgbClr val="7287BB"/>
                </a:solidFill>
                <a:latin typeface="Georgia"/>
                <a:cs typeface="Georgia"/>
              </a:rPr>
              <a:t>E</a:t>
            </a:r>
            <a:r>
              <a:rPr lang="it-IT" sz="2400" spc="-60" dirty="0" smtClean="0">
                <a:solidFill>
                  <a:srgbClr val="7287BB"/>
                </a:solidFill>
                <a:latin typeface="Georgia"/>
                <a:cs typeface="Georgia"/>
              </a:rPr>
              <a:t>’ un </a:t>
            </a:r>
            <a:r>
              <a:rPr lang="it-IT" sz="2400" spc="-60" dirty="0">
                <a:solidFill>
                  <a:srgbClr val="7287BB"/>
                </a:solidFill>
                <a:latin typeface="Georgia"/>
                <a:cs typeface="Georgia"/>
              </a:rPr>
              <a:t>tipo di componimento poetico </a:t>
            </a:r>
            <a:r>
              <a:rPr lang="it-IT" sz="2400" spc="-60" dirty="0" err="1">
                <a:solidFill>
                  <a:srgbClr val="7287BB"/>
                </a:solidFill>
                <a:latin typeface="Georgia"/>
                <a:cs typeface="Georgia"/>
              </a:rPr>
              <a:t>fper</a:t>
            </a:r>
            <a:r>
              <a:rPr lang="it-IT" sz="2400" spc="-60" dirty="0">
                <a:solidFill>
                  <a:srgbClr val="7287BB"/>
                </a:solidFill>
                <a:latin typeface="Georgia"/>
                <a:cs typeface="Georgia"/>
              </a:rPr>
              <a:t> essere guardato e contemplato oltre che </a:t>
            </a:r>
            <a:r>
              <a:rPr lang="it-IT" sz="2400" spc="-50" dirty="0">
                <a:solidFill>
                  <a:srgbClr val="7287BB"/>
                </a:solidFill>
                <a:latin typeface="Georgia"/>
                <a:cs typeface="Georgia"/>
              </a:rPr>
              <a:t>per essere letto. Nei calligrammi, il poeta disegna un oggetto relazionato al tema principale della poesia. 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99800"/>
              </a:lnSpc>
              <a:spcBef>
                <a:spcPts val="20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primi esempi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risalgono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tempi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molto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antichi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 appartengono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alla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cultura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induista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grecaellenistica 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(IV-III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sec.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a.C.);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seguito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calligramma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ritornò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protagonista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nelle poesie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delle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Avanguardie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inizio 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Novecento.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0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01451" y="535940"/>
            <a:ext cx="5796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IL</a:t>
            </a:r>
            <a:r>
              <a:rPr spc="20" dirty="0"/>
              <a:t> </a:t>
            </a:r>
            <a:r>
              <a:rPr spc="280" dirty="0"/>
              <a:t>CALLIGRAMMA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3" y="1745932"/>
            <a:ext cx="7025005" cy="36054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995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calligramma </a:t>
            </a: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è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una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poesia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fatta </a:t>
            </a:r>
            <a:r>
              <a:rPr kumimoji="0" sz="2400" b="1" i="0" u="none" strike="noStrike" kern="1200" cap="none" spc="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come  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un’immagine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scritta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cioè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modo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realizzare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 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disegno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rappresenta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soggetto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della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poesia 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stessa.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 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fasi 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 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creare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calligramma</a:t>
            </a:r>
            <a:r>
              <a:rPr kumimoji="0" sz="2400" b="1" i="0" u="none" strike="noStrike" kern="1200" cap="none" spc="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sono: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33020" lvl="1" indent="0" algn="l" defTabSz="914400" rtl="0" eaLnBrk="1" fontAlgn="auto" latinLnBrk="0" hangingPunct="1">
              <a:lnSpc>
                <a:spcPts val="28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674370" algn="l"/>
              </a:tabLst>
              <a:defRPr/>
            </a:pP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disegna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contorno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oggetto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pensa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alle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sue 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caratteristiche;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220345" lvl="1" indent="0" algn="l" defTabSz="914400" rtl="0" eaLnBrk="1" fontAlgn="auto" latinLnBrk="0" hangingPunct="1">
              <a:lnSpc>
                <a:spcPts val="29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674370" algn="l"/>
              </a:tabLst>
              <a:defRPr/>
            </a:pP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copia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parole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hai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pensato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sul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contorno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del 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disegno.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100" y="320357"/>
            <a:ext cx="9347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Attività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2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808664" y="2349500"/>
            <a:ext cx="46434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980729"/>
            <a:ext cx="4644008" cy="54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44824"/>
            <a:ext cx="419094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368426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ALLIGRAMMA</a:t>
            </a:r>
            <a:endParaRPr lang="it-IT" dirty="0"/>
          </a:p>
        </p:txBody>
      </p:sp>
      <p:sp>
        <p:nvSpPr>
          <p:cNvPr id="6" name="object 4"/>
          <p:cNvSpPr txBox="1"/>
          <p:nvPr/>
        </p:nvSpPr>
        <p:spPr>
          <a:xfrm>
            <a:off x="1165601" y="1752600"/>
            <a:ext cx="7268716" cy="109794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54339" marR="3258" defTabSz="586405">
              <a:lnSpc>
                <a:spcPct val="101499"/>
              </a:lnSpc>
              <a:tabLst>
                <a:tab pos="301753" algn="l"/>
              </a:tabLst>
            </a:pPr>
            <a:r>
              <a:rPr sz="2400" spc="-3" dirty="0" err="1" smtClean="0">
                <a:solidFill>
                  <a:prstClr val="black"/>
                </a:solidFill>
                <a:cs typeface="Verdana"/>
              </a:rPr>
              <a:t>Soggetti</a:t>
            </a:r>
            <a:r>
              <a:rPr sz="2400" spc="-3" dirty="0" smtClean="0">
                <a:solidFill>
                  <a:prstClr val="black"/>
                </a:solidFill>
                <a:cs typeface="Verdana"/>
              </a:rPr>
              <a:t> </a:t>
            </a:r>
            <a:r>
              <a:rPr sz="2400" spc="-3" dirty="0">
                <a:solidFill>
                  <a:prstClr val="black"/>
                </a:solidFill>
                <a:cs typeface="Verdana"/>
              </a:rPr>
              <a:t>realizzati dai ragazzi: il sole, la luna, </a:t>
            </a:r>
            <a:r>
              <a:rPr sz="2400" dirty="0">
                <a:solidFill>
                  <a:prstClr val="black"/>
                </a:solidFill>
                <a:cs typeface="Verdana"/>
              </a:rPr>
              <a:t>i </a:t>
            </a:r>
            <a:r>
              <a:rPr sz="2400" spc="-3" dirty="0">
                <a:solidFill>
                  <a:prstClr val="black"/>
                </a:solidFill>
                <a:cs typeface="Verdana"/>
              </a:rPr>
              <a:t>fuochi d'artificio,  il gatto, il cane, </a:t>
            </a:r>
            <a:r>
              <a:rPr sz="2400" spc="3" dirty="0">
                <a:solidFill>
                  <a:prstClr val="black"/>
                </a:solidFill>
                <a:cs typeface="Verdana"/>
              </a:rPr>
              <a:t>la </a:t>
            </a:r>
            <a:r>
              <a:rPr sz="2400" spc="-3" dirty="0">
                <a:solidFill>
                  <a:prstClr val="black"/>
                </a:solidFill>
                <a:cs typeface="Verdana"/>
              </a:rPr>
              <a:t>barca </a:t>
            </a:r>
            <a:r>
              <a:rPr sz="2400" dirty="0">
                <a:solidFill>
                  <a:prstClr val="black"/>
                </a:solidFill>
                <a:cs typeface="Verdana"/>
              </a:rPr>
              <a:t>a </a:t>
            </a:r>
            <a:r>
              <a:rPr sz="2400" spc="-3" dirty="0">
                <a:solidFill>
                  <a:prstClr val="black"/>
                </a:solidFill>
                <a:cs typeface="Verdana"/>
              </a:rPr>
              <a:t>vela; </a:t>
            </a:r>
            <a:r>
              <a:rPr sz="2400" dirty="0">
                <a:solidFill>
                  <a:prstClr val="black"/>
                </a:solidFill>
                <a:cs typeface="Verdana"/>
              </a:rPr>
              <a:t>eccetera </a:t>
            </a:r>
            <a:r>
              <a:rPr sz="2400" spc="-3" dirty="0">
                <a:solidFill>
                  <a:prstClr val="black"/>
                </a:solidFill>
                <a:cs typeface="Verdana"/>
              </a:rPr>
              <a:t>eccetera</a:t>
            </a:r>
            <a:r>
              <a:rPr sz="1400" spc="-3" dirty="0">
                <a:solidFill>
                  <a:prstClr val="black"/>
                </a:solidFill>
                <a:cs typeface="Verdana"/>
              </a:rPr>
              <a:t>.</a:t>
            </a:r>
            <a:endParaRPr sz="1400" dirty="0">
              <a:solidFill>
                <a:prstClr val="black"/>
              </a:solidFill>
              <a:cs typeface="Verdana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514901" y="3124201"/>
            <a:ext cx="7178723" cy="258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1451" y="535940"/>
            <a:ext cx="5796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IL</a:t>
            </a:r>
            <a:r>
              <a:rPr spc="20" dirty="0"/>
              <a:t> </a:t>
            </a:r>
            <a:r>
              <a:rPr spc="280" dirty="0"/>
              <a:t>CALLIGRAMMA</a:t>
            </a:r>
          </a:p>
        </p:txBody>
      </p:sp>
      <p:sp>
        <p:nvSpPr>
          <p:cNvPr id="5" name="object 5"/>
          <p:cNvSpPr/>
          <p:nvPr/>
        </p:nvSpPr>
        <p:spPr>
          <a:xfrm>
            <a:off x="2222269" y="1512911"/>
            <a:ext cx="7946961" cy="5054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4112" y="1712912"/>
            <a:ext cx="7345362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0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1" y="188914"/>
            <a:ext cx="5483225" cy="20161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/>
              <a:t>LIPOGRAMMA</a:t>
            </a:r>
            <a:br>
              <a:rPr lang="it-IT" sz="4000"/>
            </a:br>
            <a:r>
              <a:rPr lang="it-IT" sz="1800"/>
              <a:t>ovvero</a:t>
            </a:r>
            <a:br>
              <a:rPr lang="it-IT" sz="1800"/>
            </a:br>
            <a:r>
              <a:rPr lang="it-IT" sz="3600"/>
              <a:t>LA LETTERA VELENOSA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3141664"/>
            <a:ext cx="3671887" cy="3311525"/>
          </a:xfrm>
        </p:spPr>
        <p:txBody>
          <a:bodyPr/>
          <a:lstStyle/>
          <a:p>
            <a:pPr marL="6350" indent="22225" eaLnBrk="1" hangingPunct="1">
              <a:lnSpc>
                <a:spcPct val="90000"/>
              </a:lnSpc>
              <a:buNone/>
              <a:defRPr/>
            </a:pPr>
            <a:r>
              <a:rPr lang="it-IT" sz="2100" dirty="0"/>
              <a:t>L’alunno deve scrivere o riscrivere un testo senza mai usare una certa lettera, la “lettera velenosa” appunto. Il livello di difficoltà aumenta a seconda della vocale o della consonante scelta. Si deve ricorrere a sinonimi o a perifrasi</a:t>
            </a:r>
            <a:r>
              <a:rPr lang="it-IT" sz="2100" dirty="0" smtClean="0"/>
              <a:t>.</a:t>
            </a:r>
          </a:p>
          <a:p>
            <a:pPr marL="0" lvl="0" indent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</a:pPr>
            <a:endParaRPr lang="it-IT" sz="2400" kern="1200" dirty="0">
              <a:solidFill>
                <a:prstClr val="white"/>
              </a:solidFill>
              <a:effectLst/>
              <a:latin typeface="Tw Cen MT" panose="020B0602020104020603"/>
            </a:endParaRPr>
          </a:p>
          <a:p>
            <a:pPr marL="6350" indent="22225" eaLnBrk="1" hangingPunct="1">
              <a:lnSpc>
                <a:spcPct val="90000"/>
              </a:lnSpc>
              <a:buNone/>
              <a:defRPr/>
            </a:pPr>
            <a:endParaRPr lang="it-IT" sz="2100" dirty="0"/>
          </a:p>
        </p:txBody>
      </p:sp>
      <p:pic>
        <p:nvPicPr>
          <p:cNvPr id="58372" name="Picture 4" descr="033102comp_1_pr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>
          <a:xfrm>
            <a:off x="9336089" y="6094413"/>
            <a:ext cx="936625" cy="468312"/>
          </a:xfrm>
          <a:noFill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808664" y="2349500"/>
            <a:ext cx="46434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Esempio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</a:t>
            </a: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Il contadino Rocco andò un mattino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presto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nel suo frutteto con lo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scopo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di cogliere delle mele. La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pianta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delle mele era in mezzo ad un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prato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Il contadino Rocco andò un mattino di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buon’ora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nel suo frutteto con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l’intenzione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di cogliere delle mele. L’albero delle mele era in mezzo ad un </a:t>
            </a:r>
            <a:r>
              <a:rPr kumimoji="0" lang="it-IT" sz="2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giardino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6350" marR="0" lvl="0" indent="-6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8375" name="Picture 7" descr="bimb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66988" y="260350"/>
            <a:ext cx="1555750" cy="2820988"/>
          </a:xfrm>
          <a:noFill/>
        </p:spPr>
      </p:pic>
    </p:spTree>
    <p:extLst>
      <p:ext uri="{BB962C8B-B14F-4D97-AF65-F5344CB8AC3E}">
        <p14:creationId xmlns:p14="http://schemas.microsoft.com/office/powerpoint/2010/main" xmlns="" val="8959956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53369" y="535940"/>
            <a:ext cx="369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5" dirty="0"/>
              <a:t>ACROSTICO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3" y="1745933"/>
            <a:ext cx="7146925" cy="3115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99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E'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componimento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molto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antico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(i primi esempi 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risalgono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 composizioni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sacre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babilonesi)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aveva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origine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probabilmente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una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funzione</a:t>
            </a:r>
            <a:r>
              <a:rPr kumimoji="0" sz="2400" b="0" i="0" u="none" strike="noStrike" kern="1200" cap="none" spc="3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magica.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939800" lvl="0" indent="-342900" algn="l" defTabSz="914400" rtl="0" eaLnBrk="1" fontAlgn="auto" latinLnBrk="0" hangingPunct="1">
              <a:lnSpc>
                <a:spcPct val="100699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Nell'acrostico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iniziali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ciascun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verso, lette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nell'ordine,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formano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parola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</a:t>
            </a:r>
            <a:r>
              <a:rPr kumimoji="0" sz="2400" b="0" i="0" u="none" strike="noStrike" kern="1200" cap="none" spc="4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verso.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1024890" lvl="0" indent="-342900" algn="l" defTabSz="914400" rtl="0" eaLnBrk="1" fontAlgn="auto" latinLnBrk="0" hangingPunct="1">
              <a:lnSpc>
                <a:spcPts val="2800"/>
              </a:lnSpc>
              <a:spcBef>
                <a:spcPts val="21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Ora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prova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tu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crearne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uno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utilizzando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tuo 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nome…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7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passione per sempre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1" y="2024182"/>
            <a:ext cx="10363652" cy="3541714"/>
          </a:xfrm>
        </p:spPr>
        <p:txBody>
          <a:bodyPr>
            <a:normAutofit lnSpcReduction="10000"/>
          </a:bodyPr>
          <a:lstStyle/>
          <a:p>
            <a:r>
              <a:rPr lang="it-IT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Leggere e scrivere</a:t>
            </a:r>
            <a:r>
              <a:rPr lang="it-IT" b="1" kern="1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 una </a:t>
            </a:r>
            <a:r>
              <a:rPr lang="it-IT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passione per </a:t>
            </a:r>
            <a:r>
              <a:rPr lang="it-IT" b="1" kern="1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sempre.</a:t>
            </a:r>
          </a:p>
          <a:p>
            <a:r>
              <a:rPr lang="it-IT" b="1" kern="100" dirty="0" smtClean="0">
                <a:solidFill>
                  <a:srgbClr val="000000"/>
                </a:solidFill>
                <a:latin typeface="Calibri"/>
                <a:cs typeface="Times New Roman"/>
              </a:rPr>
              <a:t>Ovvero considerare la lettura e la scrittura  non un dovere o una necessità, ma leggere e scrivere per piacere al fine di  disporre di  strumenti di emancipazione.</a:t>
            </a:r>
          </a:p>
          <a:p>
            <a:r>
              <a:rPr lang="it-IT" b="1" kern="100" dirty="0" smtClean="0">
                <a:solidFill>
                  <a:srgbClr val="000000"/>
                </a:solidFill>
                <a:latin typeface="Calibri"/>
                <a:cs typeface="Times New Roman"/>
              </a:rPr>
              <a:t>Sono quasi attività biologiche che vanno alimentate</a:t>
            </a:r>
          </a:p>
          <a:p>
            <a:r>
              <a:rPr lang="it-IT" b="1" kern="100" dirty="0" smtClean="0">
                <a:solidFill>
                  <a:srgbClr val="000000"/>
                </a:solidFill>
                <a:latin typeface="Calibri"/>
                <a:cs typeface="Times New Roman"/>
              </a:rPr>
              <a:t>Quindi fornendo tecniche  di scrittura  si incrementa il piacere di scrivere. </a:t>
            </a:r>
          </a:p>
          <a:p>
            <a:r>
              <a:rPr lang="it-IT" b="1" kern="100" dirty="0" smtClean="0">
                <a:solidFill>
                  <a:srgbClr val="000000"/>
                </a:solidFill>
                <a:latin typeface="Calibri"/>
                <a:cs typeface="Times New Roman"/>
              </a:rPr>
              <a:t>Sostenere la scrittura con attività ludiche, piacevoli.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8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033102comp_1_pr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>
          <a:xfrm>
            <a:off x="9336089" y="6094413"/>
            <a:ext cx="936625" cy="468312"/>
          </a:xfr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" name="Picture 4" descr="lqncsg1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66989" y="188914"/>
            <a:ext cx="2090737" cy="3024187"/>
          </a:xfr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75" y="476250"/>
            <a:ext cx="4330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it-IT" sz="4800" dirty="0"/>
              <a:t>ACROSTICO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152" y="2492897"/>
            <a:ext cx="2857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3500439"/>
            <a:ext cx="4319588" cy="2808287"/>
          </a:xfrm>
        </p:spPr>
        <p:txBody>
          <a:bodyPr>
            <a:normAutofit/>
          </a:bodyPr>
          <a:lstStyle/>
          <a:p>
            <a:pPr marL="6350" indent="22225" eaLnBrk="1" hangingPunct="1">
              <a:buNone/>
              <a:defRPr/>
            </a:pPr>
            <a:r>
              <a:rPr lang="it-IT" sz="2400" dirty="0"/>
              <a:t>L’alunno scrive una parola, scelta da lui o dall’insegnante, disponendo le lettere in verticale. Poi utilizzando come iniziale le lettere scritte, compone una serie di parole o una frase di senso compiuto.</a:t>
            </a:r>
          </a:p>
        </p:txBody>
      </p:sp>
    </p:spTree>
    <p:extLst>
      <p:ext uri="{BB962C8B-B14F-4D97-AF65-F5344CB8AC3E}">
        <p14:creationId xmlns:p14="http://schemas.microsoft.com/office/powerpoint/2010/main" xmlns="" val="1594899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53369" y="535940"/>
            <a:ext cx="369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5" dirty="0"/>
              <a:t>ACROSTICO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3" y="1745932"/>
            <a:ext cx="6878955" cy="384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ono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2504440" lvl="0" indent="0" algn="l" defTabSz="914400" rtl="0" eaLnBrk="1" fontAlgn="auto" latinLnBrk="0" hangingPunct="1">
              <a:lnSpc>
                <a:spcPts val="49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mmobile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allo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stesso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tempo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 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ovimento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sempre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comunque  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vunque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io</a:t>
            </a:r>
            <a:r>
              <a:rPr kumimoji="0" sz="2400" b="0" i="0" u="none" strike="noStrike" kern="1200" cap="none" spc="9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sia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ei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miei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pensieri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00"/>
              </a:lnSpc>
              <a:spcBef>
                <a:spcPts val="2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davvero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mi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trovo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riflettere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sul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senso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della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vita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subito.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2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53369" y="535940"/>
            <a:ext cx="369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5" dirty="0"/>
              <a:t>ACROSTICO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2" y="1695132"/>
            <a:ext cx="4118610" cy="430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l'ultimo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giorno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ivederti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sognato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nche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questo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mondo</a:t>
            </a:r>
            <a:r>
              <a:rPr kumimoji="0" sz="2000" b="0" i="0" u="none" strike="noStrike" kern="1200" cap="none" spc="229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eterno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sono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stato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amato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te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futuro</a:t>
            </a:r>
            <a:r>
              <a:rPr kumimoji="0" sz="2000" b="0" i="0" u="none" strike="noStrike" kern="1200" cap="none" spc="2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volevo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te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sei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andata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ono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rimasto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solo</a:t>
            </a:r>
            <a:r>
              <a:rPr kumimoji="0" sz="2000" b="0" i="0" u="none" strike="noStrike" kern="1200" cap="none" spc="1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com'ero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mia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occasione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non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ben</a:t>
            </a:r>
            <a:r>
              <a:rPr kumimoji="0" sz="2000" b="0" i="0" u="none" strike="noStrike" kern="1200" cap="none" spc="2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giocata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ra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penso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5970" y="320357"/>
            <a:ext cx="110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Produzioni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7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23184" y="0"/>
            <a:ext cx="7344816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 dirty="0"/>
              <a:t/>
            </a:r>
            <a:br>
              <a:rPr lang="it-IT" sz="2000" dirty="0"/>
            </a:b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/>
              <a:t>Trova gli aggettivi che ti descrivono a partire dal tuo nome.</a:t>
            </a:r>
            <a:br>
              <a:rPr lang="it-IT" sz="1800" dirty="0"/>
            </a:br>
            <a:endParaRPr lang="it-IT" sz="1600" dirty="0"/>
          </a:p>
        </p:txBody>
      </p:sp>
      <p:pic>
        <p:nvPicPr>
          <p:cNvPr id="48135" name="Picture 7" descr="033102comp_1_pr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54000"/>
          </a:blip>
          <a:stretch>
            <a:fillRect/>
          </a:stretch>
        </p:blipFill>
        <p:spPr>
          <a:xfrm>
            <a:off x="8029575" y="2890838"/>
            <a:ext cx="323850" cy="161925"/>
          </a:xfr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1268760"/>
            <a:ext cx="2808312" cy="51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124744"/>
            <a:ext cx="296383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113" y="1340768"/>
            <a:ext cx="243405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73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608" y="188640"/>
            <a:ext cx="7344816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 “ Le cose che amo fare”</a:t>
            </a:r>
            <a:br>
              <a:rPr lang="it-IT" sz="2000" dirty="0"/>
            </a:br>
            <a:endParaRPr lang="it-IT" sz="1600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75920" y="2852937"/>
            <a:ext cx="468667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ndare in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m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ontagna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eggere le storie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ndovinare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ndovinelli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avalcare il cavallo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E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ntrare in camera di mio fratello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063552" y="1556793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orrere con babbo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L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avorare con la mamma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vere una casa sull’albero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U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lulare come un lupo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D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ire storie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nventare disegni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ndare al mare</a:t>
            </a:r>
          </a:p>
        </p:txBody>
      </p:sp>
    </p:spTree>
    <p:extLst>
      <p:ext uri="{BB962C8B-B14F-4D97-AF65-F5344CB8AC3E}">
        <p14:creationId xmlns:p14="http://schemas.microsoft.com/office/powerpoint/2010/main" xmlns="" val="21748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5827" y="1700190"/>
            <a:ext cx="103116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Esploriamo il significante dal punto di vista fonico (Sentire</a:t>
            </a:r>
            <a:r>
              <a:rPr kumimoji="0" lang="it-IT" sz="5400" b="1" i="0" u="none" strike="noStrike" kern="1200" cap="none" spc="0" normalizeH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parole)</a:t>
            </a:r>
            <a:endParaRPr kumimoji="0" lang="it-IT" sz="54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4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Ora curviamo la nostra scrittura creativa in direzione di attenzione al </a:t>
            </a:r>
            <a:r>
              <a:rPr lang="it-IT" sz="3200" b="1" dirty="0"/>
              <a:t>significante.</a:t>
            </a:r>
          </a:p>
          <a:p>
            <a:r>
              <a:rPr lang="it-IT" sz="3200" dirty="0"/>
              <a:t>Il significato delle parole sta dunque nel suono, nel ritmo, nella </a:t>
            </a:r>
            <a:r>
              <a:rPr lang="it-IT" sz="3200" dirty="0" smtClean="0"/>
              <a:t>forma fonica</a:t>
            </a:r>
            <a:endParaRPr lang="it-IT" sz="3200" dirty="0"/>
          </a:p>
          <a:p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Lessico di base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Rima</a:t>
            </a:r>
          </a:p>
          <a:p>
            <a:r>
              <a:rPr lang="it-IT" sz="2000" dirty="0" smtClean="0"/>
              <a:t>Nido/grido accento tonico penultima sillaba</a:t>
            </a:r>
          </a:p>
          <a:p>
            <a:r>
              <a:rPr lang="it-IT" dirty="0" smtClean="0"/>
              <a:t>Assonanza </a:t>
            </a:r>
          </a:p>
          <a:p>
            <a:r>
              <a:rPr lang="it-IT" sz="1800" dirty="0" smtClean="0"/>
              <a:t>Mare/ sale</a:t>
            </a:r>
          </a:p>
          <a:p>
            <a:r>
              <a:rPr lang="it-IT" dirty="0" smtClean="0"/>
              <a:t>Allitterazione</a:t>
            </a:r>
          </a:p>
          <a:p>
            <a:r>
              <a:rPr lang="it-IT" sz="1800" dirty="0" smtClean="0"/>
              <a:t>Ripetizione di suoni simili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8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35638" y="692150"/>
            <a:ext cx="4330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/>
              <a:t>RIME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3141663"/>
            <a:ext cx="3671887" cy="2519362"/>
          </a:xfrm>
        </p:spPr>
        <p:txBody>
          <a:bodyPr/>
          <a:lstStyle/>
          <a:p>
            <a:pPr marL="6350" indent="22225" eaLnBrk="1" hangingPunct="1">
              <a:lnSpc>
                <a:spcPct val="90000"/>
              </a:lnSpc>
              <a:buNone/>
              <a:defRPr/>
            </a:pPr>
            <a:r>
              <a:rPr lang="it-IT" altLang="it-IT" sz="2800"/>
              <a:t>L’alunno deve costruire una “banca” di rime. Si utilizzano poi le rime per comporre un breve testo.</a:t>
            </a:r>
          </a:p>
        </p:txBody>
      </p:sp>
      <p:pic>
        <p:nvPicPr>
          <p:cNvPr id="54276" name="Picture 4" descr="033102comp_1_pr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36089" y="6094413"/>
            <a:ext cx="936625" cy="4683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240463" y="3141664"/>
            <a:ext cx="40386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66"/>
              </a:buCl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591175" y="3141664"/>
            <a:ext cx="464343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58838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66825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74813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828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40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97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544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911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 b="1" i="1">
                <a:solidFill>
                  <a:srgbClr val="FFFFFF"/>
                </a:solidFill>
              </a:rPr>
              <a:t>Esempio</a:t>
            </a:r>
            <a:r>
              <a:rPr lang="it-IT" altLang="it-IT" sz="2400">
                <a:solidFill>
                  <a:srgbClr val="FFFFFF"/>
                </a:solidFill>
              </a:rPr>
              <a:t>:</a:t>
            </a: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>
                <a:solidFill>
                  <a:srgbClr val="FFFFFF"/>
                </a:solidFill>
              </a:rPr>
              <a:t>-ARE amare-baciare-salutare</a:t>
            </a: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>
                <a:solidFill>
                  <a:srgbClr val="FFFFFF"/>
                </a:solidFill>
              </a:rPr>
              <a:t>-ORE cuore-colore-sapore</a:t>
            </a: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r>
              <a:rPr lang="it-IT" altLang="it-IT" sz="2400">
                <a:solidFill>
                  <a:srgbClr val="FFFFFF"/>
                </a:solidFill>
              </a:rPr>
              <a:t>-RIO calendario-orario-inventario</a:t>
            </a: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endParaRPr lang="it-IT" altLang="it-IT" sz="2400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FFCC66"/>
              </a:buClr>
              <a:buNone/>
              <a:defRPr/>
            </a:pPr>
            <a:endParaRPr lang="it-IT" altLang="it-IT" sz="1800" i="1">
              <a:solidFill>
                <a:srgbClr val="FFFFFF"/>
              </a:solidFill>
            </a:endParaRPr>
          </a:p>
        </p:txBody>
      </p:sp>
      <p:pic>
        <p:nvPicPr>
          <p:cNvPr id="54279" name="Picture 7" descr="1schoolgirlbooks-m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5189" y="333375"/>
            <a:ext cx="3240087" cy="2425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07353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Filastroccare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Utilizziamo le parole dal punto di vista </a:t>
            </a:r>
            <a:r>
              <a:rPr lang="it-IT" dirty="0" smtClean="0"/>
              <a:t>dell’omologia  </a:t>
            </a:r>
            <a:r>
              <a:rPr lang="it-IT" dirty="0"/>
              <a:t>fonica, investendo sul </a:t>
            </a:r>
            <a:r>
              <a:rPr lang="it-IT" dirty="0" smtClean="0"/>
              <a:t>nonsense.</a:t>
            </a:r>
            <a:endParaRPr lang="it-IT" dirty="0"/>
          </a:p>
          <a:p>
            <a:r>
              <a:rPr lang="it-IT" dirty="0"/>
              <a:t>Il gusto del </a:t>
            </a:r>
            <a:r>
              <a:rPr lang="it-IT" dirty="0" err="1"/>
              <a:t>filastroccare</a:t>
            </a:r>
            <a:endParaRPr lang="it-IT" dirty="0"/>
          </a:p>
          <a:p>
            <a:r>
              <a:rPr lang="it-IT" dirty="0" smtClean="0"/>
              <a:t>Attenzione a part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maitre</a:t>
            </a:r>
            <a:r>
              <a:rPr lang="it-IT" dirty="0"/>
              <a:t>: le </a:t>
            </a:r>
            <a:r>
              <a:rPr lang="it-IT" dirty="0" smtClean="0"/>
              <a:t>parole, se vogliono </a:t>
            </a:r>
            <a:r>
              <a:rPr lang="it-IT" dirty="0"/>
              <a:t>essere apprezzate </a:t>
            </a:r>
            <a:r>
              <a:rPr lang="it-IT" dirty="0" smtClean="0"/>
              <a:t>dall’alunno</a:t>
            </a:r>
            <a:r>
              <a:rPr lang="it-IT" dirty="0"/>
              <a:t>, devono essere prodotte in modo partecipato dal docente (gesti, tono della voce, </a:t>
            </a:r>
            <a:r>
              <a:rPr lang="it-IT" dirty="0" smtClean="0"/>
              <a:t>posture).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2800" dirty="0" smtClean="0">
                <a:solidFill>
                  <a:srgbClr val="000000"/>
                </a:solidFill>
              </a:rPr>
              <a:t>Lasciare spazio alle emozioni, alla fantasia (spazi </a:t>
            </a:r>
            <a:r>
              <a:rPr lang="it-IT" sz="2800" b="1" dirty="0" smtClean="0">
                <a:solidFill>
                  <a:srgbClr val="000000"/>
                </a:solidFill>
              </a:rPr>
              <a:t>connotativi).</a:t>
            </a:r>
          </a:p>
          <a:p>
            <a:pPr lvl="0"/>
            <a:r>
              <a:rPr lang="it-IT" sz="2800" dirty="0" smtClean="0">
                <a:solidFill>
                  <a:srgbClr val="000000"/>
                </a:solidFill>
              </a:rPr>
              <a:t>Scoprire </a:t>
            </a:r>
            <a:r>
              <a:rPr lang="it-IT" sz="2800" dirty="0">
                <a:solidFill>
                  <a:srgbClr val="000000"/>
                </a:solidFill>
              </a:rPr>
              <a:t>la dimensione analogica </a:t>
            </a:r>
            <a:r>
              <a:rPr lang="it-IT" sz="2800" dirty="0" smtClean="0">
                <a:solidFill>
                  <a:srgbClr val="000000"/>
                </a:solidFill>
              </a:rPr>
              <a:t> della </a:t>
            </a:r>
            <a:r>
              <a:rPr lang="it-IT" sz="2800" dirty="0">
                <a:solidFill>
                  <a:srgbClr val="000000"/>
                </a:solidFill>
              </a:rPr>
              <a:t>realtà ed apprezzare il valore del </a:t>
            </a:r>
            <a:r>
              <a:rPr lang="it-IT" sz="2800" b="1" dirty="0">
                <a:solidFill>
                  <a:srgbClr val="000000"/>
                </a:solidFill>
              </a:rPr>
              <a:t>segno linguistico </a:t>
            </a:r>
            <a:r>
              <a:rPr lang="it-IT" sz="2800" dirty="0">
                <a:solidFill>
                  <a:srgbClr val="000000"/>
                </a:solidFill>
              </a:rPr>
              <a:t>sia sul versante semantico che di quello </a:t>
            </a:r>
            <a:r>
              <a:rPr lang="it-IT" sz="2800" dirty="0" smtClean="0">
                <a:solidFill>
                  <a:srgbClr val="000000"/>
                </a:solidFill>
              </a:rPr>
              <a:t>formale, figurativo e fonico.</a:t>
            </a:r>
            <a:endParaRPr lang="it-IT" sz="28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Utilizziamo le parole come se dovessero </a:t>
            </a:r>
            <a:r>
              <a:rPr lang="it-IT" dirty="0" smtClean="0"/>
              <a:t>essere </a:t>
            </a:r>
            <a:r>
              <a:rPr lang="it-IT" dirty="0"/>
              <a:t>musicate</a:t>
            </a:r>
          </a:p>
          <a:p>
            <a:r>
              <a:rPr lang="it-IT" dirty="0"/>
              <a:t>Scopriamo </a:t>
            </a:r>
            <a:r>
              <a:rPr lang="it-IT" b="1" dirty="0"/>
              <a:t>l’accento tonico </a:t>
            </a:r>
            <a:r>
              <a:rPr lang="it-IT" dirty="0"/>
              <a:t>scomponendo in sillabe le parole. Facciamo </a:t>
            </a:r>
            <a:r>
              <a:rPr lang="it-IT" b="1" dirty="0"/>
              <a:t>rima </a:t>
            </a:r>
            <a:r>
              <a:rPr lang="it-IT" dirty="0"/>
              <a:t>o </a:t>
            </a:r>
            <a:r>
              <a:rPr lang="it-IT" b="1" dirty="0"/>
              <a:t>assonanza</a:t>
            </a:r>
          </a:p>
          <a:p>
            <a:r>
              <a:rPr lang="it-IT" dirty="0"/>
              <a:t>Ascolto i filastrocche e :</a:t>
            </a:r>
          </a:p>
          <a:p>
            <a:r>
              <a:rPr lang="it-IT" dirty="0"/>
              <a:t>Usare le parole ad eco </a:t>
            </a:r>
          </a:p>
          <a:p>
            <a:r>
              <a:rPr lang="it-IT" sz="2400" dirty="0"/>
              <a:t>Un leone un po’ sbadato                     </a:t>
            </a:r>
            <a:r>
              <a:rPr lang="it-IT" sz="2400" dirty="0" err="1" smtClean="0"/>
              <a:t>ato</a:t>
            </a:r>
            <a:r>
              <a:rPr lang="it-IT" sz="2400" dirty="0" smtClean="0"/>
              <a:t> </a:t>
            </a:r>
            <a:r>
              <a:rPr lang="it-IT" sz="2400" dirty="0" err="1"/>
              <a:t>ato</a:t>
            </a:r>
            <a:endParaRPr lang="it-IT" sz="2400" dirty="0"/>
          </a:p>
          <a:p>
            <a:r>
              <a:rPr lang="it-IT" sz="2400" dirty="0"/>
              <a:t>Rimase troppo al solleone                   </a:t>
            </a:r>
            <a:r>
              <a:rPr lang="it-IT" sz="2400" dirty="0" err="1"/>
              <a:t>one</a:t>
            </a:r>
            <a:r>
              <a:rPr lang="it-IT" sz="2400" dirty="0"/>
              <a:t> o </a:t>
            </a:r>
            <a:r>
              <a:rPr lang="it-IT" sz="2400" dirty="0" err="1"/>
              <a:t>one</a:t>
            </a:r>
            <a:endParaRPr lang="it-IT" sz="2400" dirty="0"/>
          </a:p>
          <a:p>
            <a:r>
              <a:rPr lang="it-IT" sz="2400" dirty="0"/>
              <a:t>E diventò rosso come  un peperone   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/>
              <a:t>one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Richiesta di completare filastrocche o rima evocate</a:t>
            </a:r>
          </a:p>
          <a:p>
            <a:r>
              <a:rPr lang="it-IT" sz="2400" dirty="0"/>
              <a:t>C’era il furbo Michelino</a:t>
            </a:r>
          </a:p>
          <a:p>
            <a:pPr marL="0" indent="0">
              <a:buNone/>
            </a:pPr>
            <a:r>
              <a:rPr lang="it-IT" sz="2400" dirty="0"/>
              <a:t>con un buco nel……</a:t>
            </a:r>
          </a:p>
          <a:p>
            <a:r>
              <a:rPr lang="it-IT" dirty="0"/>
              <a:t>Facciamo rima con i nomi dei </a:t>
            </a:r>
            <a:r>
              <a:rPr lang="it-IT" dirty="0" smtClean="0"/>
              <a:t>bambini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6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Nonsense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Utilizzo </a:t>
            </a:r>
            <a:r>
              <a:rPr lang="it-IT" dirty="0" smtClean="0"/>
              <a:t>delle </a:t>
            </a:r>
            <a:r>
              <a:rPr lang="it-IT" dirty="0"/>
              <a:t>parole dal punto di vista fonico rispettando lo </a:t>
            </a:r>
            <a:r>
              <a:rPr lang="it-IT" dirty="0" smtClean="0"/>
              <a:t>schema ( Calicanto)</a:t>
            </a:r>
            <a:endParaRPr lang="it-IT" dirty="0"/>
          </a:p>
          <a:p>
            <a:r>
              <a:rPr lang="it-IT" dirty="0" err="1" smtClean="0"/>
              <a:t>Pag</a:t>
            </a:r>
            <a:r>
              <a:rPr lang="it-IT" dirty="0" smtClean="0"/>
              <a:t> 151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6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http://www.filastrocche.it</a:t>
            </a:r>
            <a:r>
              <a:rPr lang="it-IT" dirty="0" smtClean="0">
                <a:hlinkClick r:id="rId2"/>
              </a:rPr>
              <a:t>/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9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0455" y="172825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6618" y="1231900"/>
            <a:ext cx="7190105" cy="8329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it-IT" sz="24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Una celebre</a:t>
            </a:r>
            <a:r>
              <a:rPr kumimoji="0" lang="it-IT" sz="2400" b="0" i="0" u="none" strike="noStrike" kern="1200" cap="none" spc="30" normalizeH="0" noProof="0" dirty="0" smtClean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ballata filastrocca</a:t>
            </a:r>
            <a:endParaRPr kumimoji="0" lang="it-IT" sz="2400" b="0" i="0" u="none" strike="noStrike" kern="1200" cap="none" spc="70" normalizeH="0" baseline="0" noProof="0" dirty="0" smtClean="0">
              <a:ln>
                <a:noFill/>
              </a:ln>
              <a:solidFill>
                <a:srgbClr val="7287BB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800" dirty="0">
                <a:latin typeface="Tw Cen MT" panose="020B0602020104020603"/>
                <a:hlinkClick r:id="rId3"/>
              </a:rPr>
              <a:t>https://</a:t>
            </a:r>
            <a:r>
              <a:rPr lang="it-IT" sz="2800" dirty="0" smtClean="0">
                <a:latin typeface="Tw Cen MT" panose="020B0602020104020603"/>
                <a:hlinkClick r:id="rId3"/>
              </a:rPr>
              <a:t>www.youtube.com/watch?v=0br10asYODk</a:t>
            </a:r>
            <a:endParaRPr lang="it-IT" sz="2800" dirty="0" smtClean="0">
              <a:latin typeface="Tw Cen MT" panose="020B06020201040206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w Cen MT" panose="020B0602020104020603"/>
              </a:rPr>
              <a:t>Ma anche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800" dirty="0">
                <a:latin typeface="Tw Cen MT" panose="020B0602020104020603"/>
                <a:hlinkClick r:id="rId4"/>
              </a:rPr>
              <a:t>https://</a:t>
            </a:r>
            <a:r>
              <a:rPr lang="it-IT" sz="2800" dirty="0" smtClean="0">
                <a:latin typeface="Tw Cen MT" panose="020B0602020104020603"/>
                <a:hlinkClick r:id="rId4"/>
              </a:rPr>
              <a:t>www.youtube.com/watch?v=B9NlZAkav8c</a:t>
            </a:r>
            <a:endParaRPr lang="it-IT" sz="2800" dirty="0" smtClean="0">
              <a:latin typeface="Tw Cen MT" panose="020B06020201040206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800" dirty="0">
                <a:latin typeface="Tw Cen MT" panose="020B0602020104020603"/>
                <a:hlinkClick r:id="rId5"/>
              </a:rPr>
              <a:t>https://</a:t>
            </a:r>
            <a:r>
              <a:rPr lang="it-IT" sz="2800" dirty="0" smtClean="0">
                <a:latin typeface="Tw Cen MT" panose="020B0602020104020603"/>
                <a:hlinkClick r:id="rId5"/>
              </a:rPr>
              <a:t>www.youtube.com/watch?v=9ht4tIot8XY</a:t>
            </a:r>
            <a:endParaRPr lang="it-IT" sz="2800" dirty="0" smtClean="0">
              <a:latin typeface="Tw Cen MT" panose="020B06020201040206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800" dirty="0">
                <a:latin typeface="Tw Cen MT" panose="020B0602020104020603"/>
                <a:hlinkClick r:id="rId6"/>
              </a:rPr>
              <a:t>https://</a:t>
            </a:r>
            <a:r>
              <a:rPr lang="it-IT" sz="2800" dirty="0" smtClean="0">
                <a:latin typeface="Tw Cen MT" panose="020B0602020104020603"/>
                <a:hlinkClick r:id="rId6"/>
              </a:rPr>
              <a:t>www.youtube.com/watch?v=fspKxVhE5Mk</a:t>
            </a:r>
            <a:endParaRPr lang="it-IT" sz="2800" dirty="0" smtClean="0">
              <a:latin typeface="Tw Cen MT" panose="020B06020201040206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endParaRPr lang="it-IT" sz="2800" dirty="0" smtClean="0">
              <a:latin typeface="Tw Cen MT" panose="020B06020201040206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endParaRPr lang="it-IT" sz="2800" dirty="0" smtClean="0">
              <a:latin typeface="Tw Cen MT" panose="020B0602020104020603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endParaRPr lang="it-IT" sz="2800" dirty="0">
              <a:latin typeface="Tw Cen MT" panose="020B0602020104020603"/>
            </a:endParaRPr>
          </a:p>
          <a:p>
            <a:pPr marL="355600" marR="20320" lvl="0" indent="-342900" algn="l" defTabSz="914400" rtl="0" eaLnBrk="1" fontAlgn="auto" latinLnBrk="0" hangingPunct="1">
              <a:lnSpc>
                <a:spcPct val="100699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kumimoji="0" lang="it-IT" sz="2400" b="0" i="0" u="none" strike="noStrike" kern="1200" cap="none" spc="70" normalizeH="0" baseline="0" noProof="0" dirty="0">
              <a:ln>
                <a:noFill/>
              </a:ln>
              <a:solidFill>
                <a:srgbClr val="7287BB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20320" lvl="0" indent="-342900" algn="l" defTabSz="914400" rtl="0" eaLnBrk="1" fontAlgn="auto" latinLnBrk="0" hangingPunct="1">
              <a:lnSpc>
                <a:spcPct val="100699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70867" y="596900"/>
            <a:ext cx="4657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spc="85" dirty="0"/>
              <a:t>POESIA </a:t>
            </a:r>
            <a:r>
              <a:rPr sz="4000" spc="50" dirty="0"/>
              <a:t>E</a:t>
            </a:r>
            <a:r>
              <a:rPr sz="4000" spc="-60" dirty="0"/>
              <a:t> </a:t>
            </a:r>
            <a:r>
              <a:rPr sz="4000" spc="150" dirty="0"/>
              <a:t>MUSICA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xmlns="" val="38121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Limerick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600204"/>
            <a:ext cx="11318543" cy="4525963"/>
          </a:xfrm>
        </p:spPr>
        <p:txBody>
          <a:bodyPr>
            <a:normAutofit fontScale="92500"/>
          </a:bodyPr>
          <a:lstStyle/>
          <a:p>
            <a:r>
              <a:rPr lang="it-IT" dirty="0"/>
              <a:t>Forma di </a:t>
            </a:r>
            <a:r>
              <a:rPr lang="it-IT" dirty="0" smtClean="0"/>
              <a:t>nonsense </a:t>
            </a:r>
            <a:r>
              <a:rPr lang="it-IT" dirty="0"/>
              <a:t>in poesia</a:t>
            </a:r>
          </a:p>
          <a:p>
            <a:r>
              <a:rPr lang="it-IT" dirty="0"/>
              <a:t>Rime AABBA</a:t>
            </a:r>
          </a:p>
          <a:p>
            <a:r>
              <a:rPr lang="it-IT" dirty="0"/>
              <a:t>Numero delle sillabe è </a:t>
            </a:r>
            <a:r>
              <a:rPr lang="it-IT" dirty="0" smtClean="0"/>
              <a:t>libero (Grammatica fantasia)</a:t>
            </a:r>
            <a:endParaRPr lang="it-IT" dirty="0"/>
          </a:p>
          <a:p>
            <a:r>
              <a:rPr lang="it-IT" sz="2400" dirty="0"/>
              <a:t>Struttura</a:t>
            </a:r>
          </a:p>
          <a:p>
            <a:r>
              <a:rPr lang="it-IT" sz="2400" dirty="0"/>
              <a:t>Il protagonista è fin dal primo verso. Il verso termina con la  menzione al nome</a:t>
            </a:r>
          </a:p>
          <a:p>
            <a:r>
              <a:rPr lang="it-IT" sz="2400" dirty="0"/>
              <a:t>Il secondo verso </a:t>
            </a:r>
            <a:r>
              <a:rPr lang="it-IT" sz="2400" dirty="0" smtClean="0"/>
              <a:t>indica </a:t>
            </a:r>
            <a:r>
              <a:rPr lang="it-IT" sz="2400" dirty="0"/>
              <a:t>una caratteristica o una qualità del </a:t>
            </a:r>
            <a:r>
              <a:rPr lang="it-IT" sz="2400" dirty="0" smtClean="0"/>
              <a:t>protagonista.</a:t>
            </a:r>
            <a:endParaRPr lang="it-IT" sz="2400" dirty="0"/>
          </a:p>
          <a:p>
            <a:r>
              <a:rPr lang="it-IT" sz="2400" dirty="0"/>
              <a:t>Nel terzo e nel quarto una o più </a:t>
            </a:r>
            <a:r>
              <a:rPr lang="it-IT" sz="2400" dirty="0" smtClean="0"/>
              <a:t>azioni.</a:t>
            </a:r>
            <a:endParaRPr lang="it-IT" sz="2400" dirty="0"/>
          </a:p>
          <a:p>
            <a:r>
              <a:rPr lang="it-IT" sz="2400" dirty="0"/>
              <a:t>Nel quinto appare un epiteto stravagante attribuito al protagonista e termina con il </a:t>
            </a:r>
            <a:r>
              <a:rPr lang="it-IT" sz="2400" dirty="0" smtClean="0"/>
              <a:t>nome.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3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del </a:t>
            </a:r>
            <a:r>
              <a:rPr lang="it-IT" dirty="0" err="1" smtClean="0"/>
              <a:t>limerck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800" dirty="0">
              <a:latin typeface="Verdana" panose="020B060403050404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Spieghiamo le caratteristiche del limerick: la strofa è una sola; i versi sono cinque; le parole in rima si trovano alla fine di due versi; il primo verso presenta il personaggio; l’ultimo verso ripete il motivo del primo. Leggiamone anche qualcuno di esempio. 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Limerick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 smtClean="0"/>
              <a:t>Un </a:t>
            </a:r>
            <a:r>
              <a:rPr lang="it-IT" i="1" dirty="0"/>
              <a:t>codardo pastore di Morlupo</a:t>
            </a:r>
          </a:p>
          <a:p>
            <a:pPr marL="0" indent="0">
              <a:buNone/>
            </a:pPr>
            <a:r>
              <a:rPr lang="it-IT" i="1" dirty="0"/>
              <a:t>gridava ogni tre ore:  «Al lupo, al lupo».</a:t>
            </a:r>
          </a:p>
          <a:p>
            <a:pPr marL="0" indent="0">
              <a:buNone/>
            </a:pPr>
            <a:r>
              <a:rPr lang="it-IT" i="1" dirty="0"/>
              <a:t>Quando un giorno la bestia lo mangiò</a:t>
            </a:r>
          </a:p>
          <a:p>
            <a:pPr marL="0" indent="0">
              <a:buNone/>
            </a:pPr>
            <a:r>
              <a:rPr lang="it-IT" i="1" dirty="0"/>
              <a:t>«E per farlo star zitto» poi spiegò</a:t>
            </a:r>
          </a:p>
          <a:p>
            <a:pPr marL="0" indent="0">
              <a:buNone/>
            </a:pPr>
            <a:r>
              <a:rPr lang="it-IT" i="1" dirty="0"/>
              <a:t>All’attonita gente di Morlupo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LIMERICK</a:t>
            </a:r>
            <a:endParaRPr lang="it-IT" dirty="0"/>
          </a:p>
        </p:txBody>
      </p:sp>
      <p:sp>
        <p:nvSpPr>
          <p:cNvPr id="4" name="object 3"/>
          <p:cNvSpPr txBox="1">
            <a:spLocks noGrp="1"/>
          </p:cNvSpPr>
          <p:nvPr>
            <p:ph type="body" idx="1"/>
          </p:nvPr>
        </p:nvSpPr>
        <p:spPr>
          <a:xfrm>
            <a:off x="1898831" y="1589664"/>
            <a:ext cx="8023091" cy="362299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defTabSz="586405">
              <a:spcBef>
                <a:spcPts val="26"/>
              </a:spcBef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350214" indent="-147008" defTabSz="586405">
              <a:buFontTx/>
              <a:buAutoNum type="arabicPeriod"/>
              <a:tabLst>
                <a:tab pos="301753" algn="l"/>
              </a:tabLst>
            </a:pP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Mischiamo su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foglio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alla lavagna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i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cinque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versi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di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 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limerick per volta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facciamoli</a:t>
            </a:r>
            <a:r>
              <a:rPr sz="1800" spc="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ricomporre.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16"/>
              </a:spcBef>
              <a:buFont typeface="Verdana"/>
              <a:buAutoNum type="arabicPeriod"/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300532" indent="-147008" defTabSz="586405">
              <a:lnSpc>
                <a:spcPct val="101400"/>
              </a:lnSpc>
              <a:buFontTx/>
              <a:buAutoNum type="arabicPeriod"/>
              <a:tabLst>
                <a:tab pos="301753" algn="l"/>
              </a:tabLst>
            </a:pPr>
            <a:r>
              <a:rPr sz="1800" spc="-6" dirty="0">
                <a:solidFill>
                  <a:prstClr val="black"/>
                </a:solidFill>
                <a:latin typeface="Verdana"/>
                <a:cs typeface="Verdana"/>
              </a:rPr>
              <a:t>Dopo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molto lavoro si può pensare di lasciar loro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inventare  un </a:t>
            </a:r>
            <a:r>
              <a:rPr sz="1800" spc="-6" dirty="0">
                <a:solidFill>
                  <a:prstClr val="black"/>
                </a:solidFill>
                <a:latin typeface="Verdana"/>
                <a:cs typeface="Verdana"/>
              </a:rPr>
              <a:t>limerick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come questo che</a:t>
            </a:r>
            <a:r>
              <a:rPr sz="1800" spc="1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segue.</a:t>
            </a:r>
          </a:p>
          <a:p>
            <a:pPr defTabSz="586405">
              <a:spcBef>
                <a:spcPts val="16"/>
              </a:spcBef>
              <a:buFont typeface="Verdana"/>
              <a:buAutoNum type="arabicPeriod"/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1773467" indent="-147008" defTabSz="586405">
              <a:lnSpc>
                <a:spcPct val="101400"/>
              </a:lnSpc>
              <a:buFontTx/>
              <a:buAutoNum type="arabicPeriod"/>
              <a:tabLst>
                <a:tab pos="301753" algn="l"/>
              </a:tabLst>
            </a:pP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C’era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un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vecchio di Messina  che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aveva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il naso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1800" spc="-3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patatina 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tutti i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passanti lo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vedevano  e </a:t>
            </a:r>
            <a:r>
              <a:rPr sz="1800" spc="-6" dirty="0">
                <a:solidFill>
                  <a:prstClr val="black"/>
                </a:solidFill>
                <a:latin typeface="Verdana"/>
                <a:cs typeface="Verdana"/>
              </a:rPr>
              <a:t>in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faccia gli</a:t>
            </a:r>
            <a:r>
              <a:rPr sz="1800" spc="-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ridevano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1347" defTabSz="586405">
              <a:spcBef>
                <a:spcPts val="13"/>
              </a:spcBef>
            </a:pP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quel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buffo </a:t>
            </a:r>
            <a:r>
              <a:rPr sz="1800" spc="-3" dirty="0">
                <a:solidFill>
                  <a:prstClr val="black"/>
                </a:solidFill>
                <a:latin typeface="Verdana"/>
                <a:cs typeface="Verdana"/>
              </a:rPr>
              <a:t>vecchio di</a:t>
            </a:r>
            <a:r>
              <a:rPr sz="1800" spc="-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prstClr val="black"/>
                </a:solidFill>
                <a:latin typeface="Verdana"/>
                <a:cs typeface="Verdana"/>
              </a:rPr>
              <a:t>Messina.</a:t>
            </a:r>
          </a:p>
          <a:p>
            <a:pPr defTabSz="586405">
              <a:spcBef>
                <a:spcPts val="26"/>
              </a:spcBef>
            </a:pP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7593" defTabSz="586405">
              <a:spcBef>
                <a:spcPts val="3"/>
              </a:spcBef>
            </a:pPr>
            <a:r>
              <a:rPr sz="1200" dirty="0">
                <a:solidFill>
                  <a:prstClr val="black"/>
                </a:solidFill>
                <a:latin typeface="Verdana"/>
                <a:cs typeface="Verdana"/>
              </a:rPr>
              <a:t>(Terza</a:t>
            </a:r>
            <a:r>
              <a:rPr sz="1200" spc="-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prstClr val="black"/>
                </a:solidFill>
                <a:latin typeface="Verdana"/>
                <a:cs typeface="Verdana"/>
              </a:rPr>
              <a:t>B)</a:t>
            </a:r>
          </a:p>
          <a:p>
            <a:pPr defTabSz="586405"/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2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LIMERICK</a:t>
            </a:r>
            <a:endParaRPr lang="it-IT" dirty="0"/>
          </a:p>
        </p:txBody>
      </p:sp>
      <p:sp>
        <p:nvSpPr>
          <p:cNvPr id="4" name="object 3"/>
          <p:cNvSpPr txBox="1">
            <a:spLocks noGrp="1"/>
          </p:cNvSpPr>
          <p:nvPr>
            <p:ph type="body" idx="1"/>
          </p:nvPr>
        </p:nvSpPr>
        <p:spPr>
          <a:xfrm>
            <a:off x="1898831" y="1589664"/>
            <a:ext cx="8023091" cy="353342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defTabSz="586405"/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4339" marR="224381" defTabSz="586405">
              <a:lnSpc>
                <a:spcPct val="101400"/>
              </a:lnSpc>
              <a:buClr>
                <a:srgbClr val="000000"/>
              </a:buClr>
              <a:tabLst>
                <a:tab pos="301753" algn="l"/>
              </a:tabLst>
            </a:pPr>
            <a:r>
              <a:rPr sz="1800" b="1" spc="-3" dirty="0" err="1" smtClean="0">
                <a:solidFill>
                  <a:srgbClr val="333333"/>
                </a:solidFill>
                <a:latin typeface="Verdana"/>
                <a:cs typeface="Verdana"/>
              </a:rPr>
              <a:t>Terminiamo</a:t>
            </a:r>
            <a:r>
              <a:rPr sz="1800" b="1" spc="-3" dirty="0" smtClean="0">
                <a:solidFill>
                  <a:srgbClr val="333333"/>
                </a:solidFill>
                <a:latin typeface="Verdana"/>
                <a:cs typeface="Verdana"/>
              </a:rPr>
              <a:t> con </a:t>
            </a:r>
            <a:r>
              <a:rPr sz="1800" b="1" spc="-6" dirty="0" smtClean="0">
                <a:solidFill>
                  <a:srgbClr val="333333"/>
                </a:solidFill>
                <a:latin typeface="Verdana"/>
                <a:cs typeface="Verdana"/>
              </a:rPr>
              <a:t>un </a:t>
            </a:r>
            <a:r>
              <a:rPr sz="1800" b="1" spc="-3" dirty="0" smtClean="0">
                <a:solidFill>
                  <a:srgbClr val="333333"/>
                </a:solidFill>
                <a:latin typeface="Verdana"/>
                <a:cs typeface="Verdana"/>
              </a:rPr>
              <a:t>limerick del maestro </a:t>
            </a:r>
            <a:r>
              <a:rPr sz="1800" b="1" spc="-6" dirty="0" err="1" smtClean="0">
                <a:solidFill>
                  <a:srgbClr val="333333"/>
                </a:solidFill>
                <a:latin typeface="Verdana"/>
                <a:cs typeface="Verdana"/>
              </a:rPr>
              <a:t>dei</a:t>
            </a:r>
            <a:r>
              <a:rPr sz="1800" b="1" spc="-6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b="1" spc="-3" dirty="0" smtClean="0">
                <a:solidFill>
                  <a:srgbClr val="333333"/>
                </a:solidFill>
                <a:latin typeface="Verdana"/>
                <a:cs typeface="Verdana"/>
              </a:rPr>
              <a:t>limerick:  Gianni </a:t>
            </a:r>
            <a:r>
              <a:rPr sz="1800" b="1" spc="-3" dirty="0" err="1" smtClean="0">
                <a:solidFill>
                  <a:srgbClr val="333333"/>
                </a:solidFill>
                <a:latin typeface="Verdana"/>
                <a:cs typeface="Verdana"/>
              </a:rPr>
              <a:t>Rodari</a:t>
            </a:r>
            <a:r>
              <a:rPr sz="1800" b="1" spc="-3" dirty="0" smtClean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1800" b="1" dirty="0" smtClean="0">
                <a:solidFill>
                  <a:srgbClr val="333333"/>
                </a:solidFill>
                <a:latin typeface="Verdana"/>
                <a:cs typeface="Verdana"/>
              </a:rPr>
              <a:t>e </a:t>
            </a:r>
            <a:r>
              <a:rPr sz="1800" b="1" spc="-3" dirty="0" err="1" smtClean="0">
                <a:solidFill>
                  <a:srgbClr val="333333"/>
                </a:solidFill>
                <a:latin typeface="Verdana"/>
                <a:cs typeface="Verdana"/>
              </a:rPr>
              <a:t>scusate</a:t>
            </a:r>
            <a:r>
              <a:rPr sz="1800" b="1" spc="-3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b="1" dirty="0" err="1" smtClean="0">
                <a:solidFill>
                  <a:srgbClr val="333333"/>
                </a:solidFill>
                <a:latin typeface="Verdana"/>
                <a:cs typeface="Verdana"/>
              </a:rPr>
              <a:t>il</a:t>
            </a:r>
            <a:r>
              <a:rPr sz="1800" b="1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b="1" spc="-6" dirty="0" err="1" smtClean="0">
                <a:solidFill>
                  <a:srgbClr val="333333"/>
                </a:solidFill>
                <a:latin typeface="Verdana"/>
                <a:cs typeface="Verdana"/>
              </a:rPr>
              <a:t>gioco</a:t>
            </a:r>
            <a:r>
              <a:rPr sz="1800" b="1" spc="-6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b="1" spc="-3" dirty="0" smtClean="0">
                <a:solidFill>
                  <a:srgbClr val="333333"/>
                </a:solidFill>
                <a:latin typeface="Verdana"/>
                <a:cs typeface="Verdana"/>
              </a:rPr>
              <a:t>di</a:t>
            </a:r>
            <a:r>
              <a:rPr sz="1800" b="1" spc="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b="1" dirty="0" smtClean="0">
                <a:solidFill>
                  <a:srgbClr val="333333"/>
                </a:solidFill>
                <a:latin typeface="Verdana"/>
                <a:cs typeface="Verdana"/>
              </a:rPr>
              <a:t>parole.</a:t>
            </a:r>
            <a:endParaRPr sz="1800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26"/>
              </a:spcBef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defTabSz="586405">
              <a:spcBef>
                <a:spcPts val="3"/>
              </a:spcBef>
            </a:pPr>
            <a:r>
              <a:rPr sz="1800" b="1" dirty="0">
                <a:solidFill>
                  <a:srgbClr val="333333"/>
                </a:solidFill>
                <a:latin typeface="Verdana"/>
                <a:cs typeface="Verdana"/>
              </a:rPr>
              <a:t>Un </a:t>
            </a:r>
            <a:r>
              <a:rPr sz="1800" b="1" spc="-3" dirty="0">
                <a:solidFill>
                  <a:srgbClr val="333333"/>
                </a:solidFill>
                <a:latin typeface="Verdana"/>
                <a:cs typeface="Verdana"/>
              </a:rPr>
              <a:t>cuoco</a:t>
            </a:r>
            <a:r>
              <a:rPr sz="1800" b="1" spc="3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b="1" spc="-3" dirty="0">
                <a:solidFill>
                  <a:srgbClr val="333333"/>
                </a:solidFill>
                <a:latin typeface="Verdana"/>
                <a:cs typeface="Verdana"/>
              </a:rPr>
              <a:t>furbo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16"/>
              </a:spcBef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1425289" defTabSz="586405">
              <a:lnSpc>
                <a:spcPct val="101400"/>
              </a:lnSpc>
            </a:pP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Un </a:t>
            </a:r>
            <a:r>
              <a:rPr sz="1800" spc="-6" dirty="0">
                <a:solidFill>
                  <a:srgbClr val="333333"/>
                </a:solidFill>
                <a:latin typeface="Verdana"/>
                <a:cs typeface="Verdana"/>
              </a:rPr>
              <a:t>abile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cuoco di </a:t>
            </a:r>
            <a:r>
              <a:rPr sz="1800" spc="-6" dirty="0">
                <a:solidFill>
                  <a:srgbClr val="333333"/>
                </a:solidFill>
                <a:latin typeface="Verdana"/>
                <a:cs typeface="Verdana"/>
              </a:rPr>
              <a:t>nome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Dionigi  Andava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comprare </a:t>
            </a:r>
            <a:r>
              <a:rPr sz="1800" spc="-6" dirty="0">
                <a:solidFill>
                  <a:srgbClr val="333333"/>
                </a:solidFill>
                <a:latin typeface="Verdana"/>
                <a:cs typeface="Verdana"/>
              </a:rPr>
              <a:t>le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uva a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Parigi,  così invece di semplici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frittate 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faceva "omelettes" molto raffinate  quel furbo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cuoco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chiamato</a:t>
            </a:r>
            <a:r>
              <a:rPr sz="1800" spc="-38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Dionigi.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586405">
              <a:spcBef>
                <a:spcPts val="29"/>
              </a:spcBef>
            </a:pP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1347" marR="1510807" defTabSz="586405"/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Da filastrocche </a:t>
            </a:r>
            <a:r>
              <a:rPr sz="1800" spc="-6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cielo e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terra 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Di Gianni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Rodari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(Emme</a:t>
            </a:r>
            <a:r>
              <a:rPr sz="1800" spc="-22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spc="-3" dirty="0">
                <a:solidFill>
                  <a:srgbClr val="333333"/>
                </a:solidFill>
                <a:latin typeface="Verdana"/>
                <a:cs typeface="Verdana"/>
              </a:rPr>
              <a:t>Edizioni)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Scrittura creativa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Scrittura leggera, </a:t>
            </a:r>
            <a:r>
              <a:rPr lang="it-IT" sz="2800" dirty="0" smtClean="0">
                <a:solidFill>
                  <a:srgbClr val="FFFF00"/>
                </a:solidFill>
              </a:rPr>
              <a:t>amichevole. </a:t>
            </a:r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dirty="0">
                <a:solidFill>
                  <a:srgbClr val="FFFF00"/>
                </a:solidFill>
              </a:rPr>
              <a:t>Al centro i vissuti dello scrivente, la sua intenzione di creare un mondo immaginario ed alternativo che sappia </a:t>
            </a:r>
            <a:r>
              <a:rPr lang="it-IT" sz="2800" dirty="0" smtClean="0">
                <a:solidFill>
                  <a:srgbClr val="FFFF00"/>
                </a:solidFill>
              </a:rPr>
              <a:t>catturare il lettore con l’uso del linguaggio.</a:t>
            </a:r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dirty="0">
                <a:solidFill>
                  <a:srgbClr val="FFFF00"/>
                </a:solidFill>
              </a:rPr>
              <a:t>E’ la scrittura </a:t>
            </a:r>
            <a:r>
              <a:rPr lang="it-IT" sz="2800" dirty="0" smtClean="0">
                <a:solidFill>
                  <a:srgbClr val="FFFF00"/>
                </a:solidFill>
              </a:rPr>
              <a:t>della </a:t>
            </a:r>
            <a:r>
              <a:rPr lang="it-IT" sz="2800" b="1" dirty="0" smtClean="0">
                <a:solidFill>
                  <a:srgbClr val="FFFF00"/>
                </a:solidFill>
              </a:rPr>
              <a:t>poesia e della narrativa</a:t>
            </a:r>
            <a:r>
              <a:rPr lang="it-IT" sz="2800" dirty="0" smtClean="0">
                <a:solidFill>
                  <a:srgbClr val="FFFF00"/>
                </a:solidFill>
              </a:rPr>
              <a:t>, </a:t>
            </a:r>
            <a:r>
              <a:rPr lang="it-IT" sz="2800" dirty="0">
                <a:solidFill>
                  <a:srgbClr val="FFFF00"/>
                </a:solidFill>
              </a:rPr>
              <a:t>ma come creative </a:t>
            </a:r>
            <a:r>
              <a:rPr lang="it-IT" sz="2800" dirty="0" err="1" smtClean="0">
                <a:solidFill>
                  <a:srgbClr val="FFFF00"/>
                </a:solidFill>
              </a:rPr>
              <a:t>writing</a:t>
            </a:r>
            <a:r>
              <a:rPr lang="it-IT" sz="2800" dirty="0" smtClean="0">
                <a:solidFill>
                  <a:srgbClr val="FFFF00"/>
                </a:solidFill>
              </a:rPr>
              <a:t> rimanda </a:t>
            </a:r>
            <a:r>
              <a:rPr lang="it-IT" sz="2800" dirty="0">
                <a:solidFill>
                  <a:srgbClr val="FFFF00"/>
                </a:solidFill>
              </a:rPr>
              <a:t>al </a:t>
            </a:r>
            <a:r>
              <a:rPr lang="it-IT" sz="2800" dirty="0" smtClean="0">
                <a:solidFill>
                  <a:srgbClr val="FFFF00"/>
                </a:solidFill>
              </a:rPr>
              <a:t>luogo, alla </a:t>
            </a:r>
            <a:r>
              <a:rPr lang="it-IT" sz="2800" dirty="0">
                <a:solidFill>
                  <a:srgbClr val="FFFF00"/>
                </a:solidFill>
              </a:rPr>
              <a:t>bottega </a:t>
            </a:r>
            <a:r>
              <a:rPr lang="it-IT" sz="2800" dirty="0" smtClean="0">
                <a:solidFill>
                  <a:srgbClr val="FFFF00"/>
                </a:solidFill>
              </a:rPr>
              <a:t>dove impariamo </a:t>
            </a:r>
            <a:r>
              <a:rPr lang="it-IT" sz="2800" dirty="0">
                <a:solidFill>
                  <a:srgbClr val="FFFF00"/>
                </a:solidFill>
              </a:rPr>
              <a:t>le regole per diventare poeti e narratori (da trasgredire</a:t>
            </a:r>
            <a:r>
              <a:rPr lang="it-IT" sz="2800" dirty="0" smtClean="0"/>
              <a:t>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1940" y="535940"/>
            <a:ext cx="3215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250" dirty="0"/>
              <a:t>L</a:t>
            </a:r>
            <a:r>
              <a:rPr spc="-125" dirty="0"/>
              <a:t>I</a:t>
            </a:r>
            <a:r>
              <a:rPr spc="195" dirty="0"/>
              <a:t>M</a:t>
            </a:r>
            <a:r>
              <a:rPr spc="75" dirty="0"/>
              <a:t>ER</a:t>
            </a:r>
            <a:r>
              <a:rPr spc="-125" dirty="0"/>
              <a:t>I</a:t>
            </a:r>
            <a:r>
              <a:rPr spc="365" dirty="0"/>
              <a:t>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3" y="1745932"/>
            <a:ext cx="7107555" cy="21056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207645" lvl="0" indent="-342900" algn="l" defTabSz="914400" rtl="0" eaLnBrk="1" fontAlgn="auto" latinLnBrk="0" hangingPunct="1">
              <a:lnSpc>
                <a:spcPts val="28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Il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limerick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è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componimento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ha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schema  fisso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una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totale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libertà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senso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del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testo.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L'obiettivo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è </a:t>
            </a:r>
            <a:r>
              <a:rPr kumimoji="0" sz="2400" b="1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colpire 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l'orecchio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sapiente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gioco 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fonico: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1-2-5 verso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rimano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tra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loro;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3-4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rimano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tra 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loro.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100" y="320357"/>
            <a:ext cx="9347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Attività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0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1940" y="535940"/>
            <a:ext cx="3215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250" dirty="0"/>
              <a:t>L</a:t>
            </a:r>
            <a:r>
              <a:rPr spc="-125" dirty="0"/>
              <a:t>I</a:t>
            </a:r>
            <a:r>
              <a:rPr spc="195" dirty="0"/>
              <a:t>M</a:t>
            </a:r>
            <a:r>
              <a:rPr spc="75" dirty="0"/>
              <a:t>ER</a:t>
            </a:r>
            <a:r>
              <a:rPr spc="-125" dirty="0"/>
              <a:t>I</a:t>
            </a:r>
            <a:r>
              <a:rPr spc="365" dirty="0"/>
              <a:t>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3" y="1745932"/>
            <a:ext cx="4973955" cy="286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quel momento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strano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</a:t>
            </a:r>
            <a:r>
              <a:rPr kumimoji="0" sz="2400" b="0" i="0" u="none" strike="noStrike" kern="1200" cap="none" spc="39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sospetto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45085" lvl="0" indent="0" algn="l" defTabSz="914400" rtl="0" eaLnBrk="1" fontAlgn="auto" latinLnBrk="0" hangingPunct="1">
              <a:lnSpc>
                <a:spcPts val="49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andai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al loro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infimo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cospetto. 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Nonostante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tutto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quello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è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passato,  un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animo</a:t>
            </a:r>
            <a:r>
              <a:rPr kumimoji="0" sz="2400" b="0" i="0" u="none" strike="noStrike" kern="1200" cap="none" spc="1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inaspettato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loro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tifarono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me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dispetto.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5970" y="320357"/>
            <a:ext cx="110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4B629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Produzioni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6564" y="535940"/>
            <a:ext cx="2165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H</a:t>
            </a:r>
            <a:r>
              <a:rPr spc="180" dirty="0"/>
              <a:t>AI</a:t>
            </a:r>
            <a:r>
              <a:rPr spc="290" dirty="0"/>
              <a:t>KU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3" y="1745932"/>
            <a:ext cx="7111365" cy="3197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085" lvl="0" indent="-342900" algn="l" defTabSz="914400" rtl="0" eaLnBrk="1" fontAlgn="auto" latinLnBrk="0" hangingPunct="1">
              <a:lnSpc>
                <a:spcPct val="998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Si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tratta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componimento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poetico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nato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Giappone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XVII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secolo.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E'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poesia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immediata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ed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apparentemente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semplice,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nello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spazio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tre 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versi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descrive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una scena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intensa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suggestiva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del 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mondo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naturale.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99000"/>
              </a:lnSpc>
              <a:spcBef>
                <a:spcPts val="20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Gli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haiku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giapponesi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consistono tradizionalmente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 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17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"on"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suoni,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divisi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frasi: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5 suoni,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7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suoni,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5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suoni.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9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791570"/>
            <a:ext cx="8623300" cy="5810843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6564" y="535940"/>
            <a:ext cx="2165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H</a:t>
            </a:r>
            <a:r>
              <a:rPr spc="180" dirty="0"/>
              <a:t>AI</a:t>
            </a:r>
            <a:r>
              <a:rPr spc="290" dirty="0"/>
              <a:t>KU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2852" y="1745932"/>
            <a:ext cx="7125970" cy="40741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333375" lvl="0" indent="-342900" algn="l" defTabSz="914400" rtl="0" eaLnBrk="1" fontAlgn="auto" latinLnBrk="0" hangingPunct="1">
              <a:lnSpc>
                <a:spcPts val="28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Decidi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quanti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suoni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sillabe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usare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nel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tuo haiku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creane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Ricorda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l'idea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giapponese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che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l'haiku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dovrebbe poter 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essere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espresso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un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solo</a:t>
            </a:r>
            <a:r>
              <a:rPr kumimoji="0" sz="2400" b="0" i="0" u="none" strike="noStrike" kern="1200" cap="none" spc="4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respiro.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5600" marR="915669" lvl="0" indent="-342900" algn="l" defTabSz="914400" rtl="0" eaLnBrk="1" fontAlgn="auto" latinLnBrk="0" hangingPunct="1">
              <a:lnSpc>
                <a:spcPct val="100699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Prendi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esempio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questo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haiku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scritto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dal 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romanziere americano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Jack</a:t>
            </a:r>
            <a:r>
              <a:rPr kumimoji="0" sz="2400" b="0" i="0" u="none" strike="noStrike" kern="1200" cap="none" spc="21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Kerouac: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926465" marR="3736975" lvl="0" indent="0" algn="l" defTabSz="914400" rtl="0" eaLnBrk="1" fontAlgn="auto" latinLnBrk="0" hangingPunct="1">
              <a:lnSpc>
                <a:spcPct val="100699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Neve </a:t>
            </a:r>
            <a:r>
              <a:rPr kumimoji="0" sz="2400" b="0" i="1" u="none" strike="noStrike" kern="1200" cap="none" spc="-10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nelle </a:t>
            </a:r>
            <a:r>
              <a:rPr kumimoji="0" sz="2400" b="0" i="1" u="none" strike="noStrike" kern="1200" cap="none" spc="-4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mie </a:t>
            </a:r>
            <a:r>
              <a:rPr kumimoji="0" sz="2400" b="0" i="1" u="none" strike="noStrike" kern="1200" cap="none" spc="-1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scarpe  </a:t>
            </a:r>
            <a:r>
              <a:rPr kumimoji="0" sz="2400" b="0" i="1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Abbandonate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6465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Nido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dello</a:t>
            </a:r>
            <a:r>
              <a:rPr kumimoji="0" sz="2400" b="0" i="1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sparviero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2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HAIKU Pillole di poesia o poesia in pillole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Tradizione giapponese</a:t>
            </a:r>
          </a:p>
          <a:p>
            <a:r>
              <a:rPr lang="it-IT" dirty="0" smtClean="0"/>
              <a:t>3 versi</a:t>
            </a:r>
          </a:p>
          <a:p>
            <a:r>
              <a:rPr lang="it-IT" dirty="0" smtClean="0"/>
              <a:t>5-7-5 sillabe</a:t>
            </a:r>
          </a:p>
          <a:p>
            <a:r>
              <a:rPr lang="it-IT" dirty="0" smtClean="0"/>
              <a:t>Rievocare un’emozione</a:t>
            </a:r>
          </a:p>
          <a:p>
            <a:r>
              <a:rPr lang="it-IT" dirty="0" smtClean="0"/>
              <a:t>Esprimere solo l’attimo più intenso in 3 versi</a:t>
            </a:r>
          </a:p>
          <a:p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www.istitutocomprensivocolonna.it/images/Documenti/haiku-dinverno.pdf</a:t>
            </a:r>
            <a:endParaRPr lang="it-IT" dirty="0" smtClean="0"/>
          </a:p>
          <a:p>
            <a:endParaRPr lang="it-IT" dirty="0" smtClean="0"/>
          </a:p>
          <a:p>
            <a:pPr algn="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64" y="535940"/>
            <a:ext cx="2165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/>
              <a:t>H</a:t>
            </a:r>
            <a:r>
              <a:rPr spc="180" dirty="0"/>
              <a:t>AI</a:t>
            </a:r>
            <a:r>
              <a:rPr spc="290" dirty="0"/>
              <a:t>KU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7442549" y="2017348"/>
            <a:ext cx="4062513" cy="3523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spcBef>
                <a:spcPts val="100"/>
              </a:spcBef>
            </a:pPr>
            <a:r>
              <a:rPr spc="15" dirty="0"/>
              <a:t>Dopo </a:t>
            </a:r>
            <a:r>
              <a:rPr spc="-35" dirty="0"/>
              <a:t>la </a:t>
            </a:r>
            <a:r>
              <a:rPr spc="-75" dirty="0"/>
              <a:t>notte</a:t>
            </a:r>
            <a:r>
              <a:rPr spc="30" dirty="0"/>
              <a:t> </a:t>
            </a:r>
            <a:r>
              <a:rPr spc="-55" dirty="0"/>
              <a:t>scura,</a:t>
            </a:r>
          </a:p>
          <a:p>
            <a:pPr marL="12700" marR="5080" indent="1102995" algn="r">
              <a:lnSpc>
                <a:spcPts val="4900"/>
              </a:lnSpc>
              <a:spcBef>
                <a:spcPts val="400"/>
              </a:spcBef>
            </a:pPr>
            <a:r>
              <a:rPr spc="-35" dirty="0"/>
              <a:t>il</a:t>
            </a:r>
            <a:r>
              <a:rPr spc="-10" dirty="0"/>
              <a:t> </a:t>
            </a:r>
            <a:r>
              <a:rPr spc="-55" dirty="0"/>
              <a:t>sole</a:t>
            </a:r>
            <a:r>
              <a:rPr spc="-5" dirty="0"/>
              <a:t> </a:t>
            </a:r>
            <a:r>
              <a:rPr spc="-80" dirty="0"/>
              <a:t>sorge, </a:t>
            </a:r>
            <a:r>
              <a:rPr spc="20" dirty="0"/>
              <a:t> </a:t>
            </a:r>
            <a:r>
              <a:rPr spc="-45" dirty="0"/>
              <a:t>luce </a:t>
            </a:r>
            <a:r>
              <a:rPr spc="-60" dirty="0"/>
              <a:t>bianca </a:t>
            </a:r>
            <a:r>
              <a:rPr spc="-65" dirty="0"/>
              <a:t>nel</a:t>
            </a:r>
            <a:r>
              <a:rPr spc="150" dirty="0"/>
              <a:t> </a:t>
            </a:r>
            <a:r>
              <a:rPr spc="-40" dirty="0"/>
              <a:t>cielo.</a:t>
            </a:r>
          </a:p>
          <a:p>
            <a:pPr>
              <a:spcBef>
                <a:spcPts val="20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465455" marR="5080" indent="247650" algn="r">
              <a:lnSpc>
                <a:spcPct val="168400"/>
              </a:lnSpc>
            </a:pPr>
            <a:r>
              <a:rPr spc="-15" dirty="0"/>
              <a:t>L’anima</a:t>
            </a:r>
            <a:r>
              <a:rPr spc="-65" dirty="0"/>
              <a:t> </a:t>
            </a:r>
            <a:r>
              <a:rPr spc="-55" dirty="0"/>
              <a:t>brucia </a:t>
            </a:r>
            <a:r>
              <a:rPr spc="-20" dirty="0"/>
              <a:t> </a:t>
            </a:r>
            <a:r>
              <a:rPr spc="-75" dirty="0"/>
              <a:t>potente</a:t>
            </a:r>
            <a:r>
              <a:rPr spc="-10" dirty="0"/>
              <a:t> </a:t>
            </a:r>
            <a:r>
              <a:rPr spc="-70" dirty="0"/>
              <a:t>ed</a:t>
            </a:r>
            <a:r>
              <a:rPr spc="-5" dirty="0"/>
              <a:t> </a:t>
            </a:r>
            <a:r>
              <a:rPr spc="-75" dirty="0"/>
              <a:t>eterna </a:t>
            </a:r>
            <a:r>
              <a:rPr spc="-20" dirty="0"/>
              <a:t> </a:t>
            </a:r>
            <a:r>
              <a:rPr spc="-65" dirty="0"/>
              <a:t>I</a:t>
            </a:r>
            <a:r>
              <a:rPr spc="-95" dirty="0"/>
              <a:t>m</a:t>
            </a:r>
            <a:r>
              <a:rPr spc="-100" dirty="0"/>
              <a:t>p</a:t>
            </a:r>
            <a:r>
              <a:rPr spc="-35" dirty="0"/>
              <a:t>la</a:t>
            </a:r>
            <a:r>
              <a:rPr spc="-20" dirty="0"/>
              <a:t>c</a:t>
            </a:r>
            <a:r>
              <a:rPr spc="-40" dirty="0"/>
              <a:t>a</a:t>
            </a:r>
            <a:r>
              <a:rPr spc="-125" dirty="0"/>
              <a:t>b</a:t>
            </a:r>
            <a:r>
              <a:rPr spc="-30" dirty="0"/>
              <a:t>i</a:t>
            </a:r>
            <a:r>
              <a:rPr spc="-40" dirty="0"/>
              <a:t>l</a:t>
            </a:r>
            <a:r>
              <a:rPr spc="-185" dirty="0"/>
              <a:t>e</a:t>
            </a:r>
            <a:r>
              <a:rPr spc="25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5252" y="1898333"/>
            <a:ext cx="2570480" cy="415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Marmotta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giovane,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627380" lvl="0" indent="0" algn="l" defTabSz="914400" rtl="0" eaLnBrk="1" fontAlgn="auto" latinLnBrk="0" hangingPunct="1">
              <a:lnSpc>
                <a:spcPts val="49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acqua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fresca, 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giornata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calda.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Cade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foglia,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66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fiamma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si spegna 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buona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7287B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scelta.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6037" y="477672"/>
            <a:ext cx="11013742" cy="1090091"/>
          </a:xfrm>
        </p:spPr>
        <p:txBody>
          <a:bodyPr>
            <a:normAutofit fontScale="90000"/>
          </a:bodyPr>
          <a:lstStyle/>
          <a:p>
            <a:pPr lvl="0"/>
            <a:r>
              <a:rPr lang="it-IT" dirty="0" smtClean="0"/>
              <a:t>Essenziale bibliografia </a:t>
            </a:r>
            <a:br>
              <a:rPr lang="it-IT" dirty="0" smtClean="0"/>
            </a:br>
            <a:r>
              <a:rPr lang="it-IT" dirty="0" smtClean="0">
                <a:solidFill>
                  <a:srgbClr val="000000"/>
                </a:solidFill>
              </a:rPr>
              <a:t>Uno </a:t>
            </a:r>
            <a:r>
              <a:rPr lang="it-IT" dirty="0">
                <a:solidFill>
                  <a:srgbClr val="000000"/>
                </a:solidFill>
              </a:rPr>
              <a:t>scrigno prezioso</a:t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866" y="1954661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Ersilia </a:t>
            </a:r>
            <a:r>
              <a:rPr lang="it-IT" dirty="0">
                <a:solidFill>
                  <a:srgbClr val="000000"/>
                </a:solidFill>
              </a:rPr>
              <a:t>Zamponi, </a:t>
            </a:r>
            <a:r>
              <a:rPr lang="it-IT" i="1" dirty="0">
                <a:solidFill>
                  <a:srgbClr val="000000"/>
                </a:solidFill>
              </a:rPr>
              <a:t>Draghi </a:t>
            </a:r>
            <a:r>
              <a:rPr lang="it-IT" i="1" dirty="0" err="1">
                <a:solidFill>
                  <a:srgbClr val="000000"/>
                </a:solidFill>
              </a:rPr>
              <a:t>locopei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</a:rPr>
              <a:t>(Anagramma </a:t>
            </a:r>
            <a:r>
              <a:rPr lang="it-IT" dirty="0">
                <a:solidFill>
                  <a:srgbClr val="000000"/>
                </a:solidFill>
              </a:rPr>
              <a:t>di «giochi di parole</a:t>
            </a:r>
            <a:r>
              <a:rPr lang="it-IT" dirty="0" smtClean="0">
                <a:solidFill>
                  <a:srgbClr val="000000"/>
                </a:solidFill>
              </a:rPr>
              <a:t>»)1986 </a:t>
            </a:r>
            <a:r>
              <a:rPr lang="it-IT" dirty="0">
                <a:solidFill>
                  <a:srgbClr val="000000"/>
                </a:solidFill>
              </a:rPr>
              <a:t>con Presentazione di U. Eco</a:t>
            </a:r>
          </a:p>
          <a:p>
            <a:pPr lvl="0"/>
            <a:r>
              <a:rPr lang="it-IT" dirty="0" smtClean="0">
                <a:solidFill>
                  <a:srgbClr val="000000"/>
                </a:solidFill>
              </a:rPr>
              <a:t>Zamponi- Piumini, Calicanto La poesia in gioco,  Torino, Einaudi 1988</a:t>
            </a:r>
          </a:p>
          <a:p>
            <a:pPr lvl="0"/>
            <a:r>
              <a:rPr lang="it-IT" dirty="0" err="1" smtClean="0">
                <a:solidFill>
                  <a:srgbClr val="000000"/>
                </a:solidFill>
              </a:rPr>
              <a:t>Rodari</a:t>
            </a:r>
            <a:r>
              <a:rPr lang="it-IT" dirty="0" smtClean="0">
                <a:solidFill>
                  <a:srgbClr val="000000"/>
                </a:solidFill>
              </a:rPr>
              <a:t>, Filastrocche in cielo e  in terra, Torino, Einaudi,1977</a:t>
            </a:r>
          </a:p>
          <a:p>
            <a:pPr lvl="0"/>
            <a:r>
              <a:rPr lang="it-IT" dirty="0" err="1" smtClean="0">
                <a:solidFill>
                  <a:srgbClr val="000000"/>
                </a:solidFill>
              </a:rPr>
              <a:t>Rodari</a:t>
            </a:r>
            <a:r>
              <a:rPr lang="it-IT" dirty="0" smtClean="0">
                <a:solidFill>
                  <a:srgbClr val="000000"/>
                </a:solidFill>
              </a:rPr>
              <a:t> Grammatica della fantasia</a:t>
            </a:r>
          </a:p>
          <a:p>
            <a:pPr lvl="0"/>
            <a:r>
              <a:rPr lang="it-IT" dirty="0" smtClean="0">
                <a:solidFill>
                  <a:srgbClr val="000000"/>
                </a:solidFill>
              </a:rPr>
              <a:t>Snoopy, Esercizi di scrittura creativa, Testo di Bianca </a:t>
            </a:r>
            <a:r>
              <a:rPr lang="it-IT" dirty="0" err="1" smtClean="0">
                <a:solidFill>
                  <a:srgbClr val="000000"/>
                </a:solidFill>
              </a:rPr>
              <a:t>Pitzorno</a:t>
            </a:r>
            <a:r>
              <a:rPr lang="it-IT" dirty="0" smtClean="0">
                <a:solidFill>
                  <a:srgbClr val="000000"/>
                </a:solidFill>
              </a:rPr>
              <a:t>, Milano, Mondadori,1988</a:t>
            </a:r>
            <a:endParaRPr lang="it-IT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2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85822" y="2956312"/>
            <a:ext cx="7013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Buon </a:t>
            </a:r>
            <a:r>
              <a:rPr lang="it-IT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parolando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xmlns="" val="33056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5914" y="4508501"/>
            <a:ext cx="6408737" cy="1527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adgrossi@unimore.it</a:t>
            </a:r>
            <a:endParaRPr lang="it-IT" dirty="0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32175" y="620714"/>
            <a:ext cx="4275138" cy="42751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Adriano Grossi 25/9/2018</a:t>
            </a:r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8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Piacere della scrittura in se’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  <a:latin typeface="Minion Pro"/>
              </a:rPr>
              <a:t>«La </a:t>
            </a:r>
            <a:r>
              <a:rPr lang="it-IT" dirty="0">
                <a:solidFill>
                  <a:srgbClr val="000000"/>
                </a:solidFill>
                <a:latin typeface="Minion Pro"/>
              </a:rPr>
              <a:t>letteratura per come la conoscevo io era un’ostinata serie di tentativi di far stare una parola dietro l’altra seguendo certe regole definite, o più spesso </a:t>
            </a:r>
            <a:r>
              <a:rPr lang="it-IT" i="1" dirty="0">
                <a:solidFill>
                  <a:srgbClr val="000000"/>
                </a:solidFill>
                <a:latin typeface="Minion Pro"/>
              </a:rPr>
              <a:t>regole non definite né definibili</a:t>
            </a:r>
            <a:r>
              <a:rPr lang="it-IT" dirty="0">
                <a:solidFill>
                  <a:srgbClr val="000000"/>
                </a:solidFill>
                <a:latin typeface="Minion Pro"/>
              </a:rPr>
              <a:t> ma estrapolabili da una serie di esempi o protocolli».(I Calvino)</a:t>
            </a:r>
          </a:p>
          <a:p>
            <a:r>
              <a:rPr lang="it-IT" dirty="0">
                <a:solidFill>
                  <a:srgbClr val="000000"/>
                </a:solidFill>
                <a:latin typeface="Minion Pro"/>
              </a:rPr>
              <a:t>Ecco il senso della scrittura creativa: non tanto tirar su «gente di penna»(che potrebbe anche andar bene), ma contribuire a valorizzare l’esperienza </a:t>
            </a:r>
            <a:r>
              <a:rPr lang="it-IT" b="1" dirty="0">
                <a:solidFill>
                  <a:srgbClr val="000000"/>
                </a:solidFill>
                <a:latin typeface="Minion Pro"/>
              </a:rPr>
              <a:t>di scrittura in sé</a:t>
            </a:r>
            <a:r>
              <a:rPr lang="it-IT" dirty="0">
                <a:solidFill>
                  <a:srgbClr val="000000"/>
                </a:solidFill>
                <a:latin typeface="Minion Pro"/>
              </a:rPr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0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81" y="20784"/>
            <a:ext cx="9102432" cy="68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9587" y="236538"/>
            <a:ext cx="8623300" cy="6365875"/>
          </a:xfrm>
          <a:custGeom>
            <a:avLst/>
            <a:gdLst/>
            <a:ahLst/>
            <a:cxnLst/>
            <a:rect l="l" t="t" r="r" b="b"/>
            <a:pathLst>
              <a:path w="8623300" h="6365875">
                <a:moveTo>
                  <a:pt x="0" y="0"/>
                </a:moveTo>
                <a:lnTo>
                  <a:pt x="8623293" y="0"/>
                </a:lnTo>
                <a:lnTo>
                  <a:pt x="8623293" y="6365865"/>
                </a:lnTo>
                <a:lnTo>
                  <a:pt x="0" y="63658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9587" y="6380163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3293" y="1587"/>
                </a:lnTo>
              </a:path>
            </a:pathLst>
          </a:custGeom>
          <a:ln w="12699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587" y="1633537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63500">
            <a:solidFill>
              <a:srgbClr val="ECF7F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587" y="1601787"/>
            <a:ext cx="8623300" cy="63500"/>
          </a:xfrm>
          <a:custGeom>
            <a:avLst/>
            <a:gdLst/>
            <a:ahLst/>
            <a:cxnLst/>
            <a:rect l="l" t="t" r="r" b="b"/>
            <a:pathLst>
              <a:path w="8623300" h="63500">
                <a:moveTo>
                  <a:pt x="0" y="0"/>
                </a:moveTo>
                <a:lnTo>
                  <a:pt x="8623293" y="0"/>
                </a:lnTo>
                <a:lnTo>
                  <a:pt x="8623293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84BCF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38764" y="292100"/>
            <a:ext cx="35217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" marR="5080" indent="-267970">
              <a:spcBef>
                <a:spcPts val="100"/>
              </a:spcBef>
            </a:pPr>
            <a:r>
              <a:rPr sz="4000" spc="175" dirty="0"/>
              <a:t>COME</a:t>
            </a:r>
            <a:r>
              <a:rPr sz="4000" spc="-30" dirty="0"/>
              <a:t> </a:t>
            </a:r>
            <a:r>
              <a:rPr sz="4000" spc="145" dirty="0"/>
              <a:t>NASCE  </a:t>
            </a:r>
            <a:r>
              <a:rPr sz="4000" spc="300" dirty="0"/>
              <a:t>LA</a:t>
            </a:r>
            <a:r>
              <a:rPr sz="4000" spc="20" dirty="0"/>
              <a:t> POESIA?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502852" y="1842770"/>
            <a:ext cx="6979284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5" dirty="0">
                <a:solidFill>
                  <a:srgbClr val="7287BB"/>
                </a:solidFill>
                <a:latin typeface="Georgia"/>
                <a:cs typeface="Georgia"/>
              </a:rPr>
              <a:t>INTERVISTA </a:t>
            </a:r>
            <a:r>
              <a:rPr sz="2400" spc="240" dirty="0">
                <a:solidFill>
                  <a:srgbClr val="7287BB"/>
                </a:solidFill>
                <a:latin typeface="Georgia"/>
                <a:cs typeface="Georgia"/>
              </a:rPr>
              <a:t>A </a:t>
            </a:r>
            <a:r>
              <a:rPr sz="2400" spc="40" dirty="0">
                <a:solidFill>
                  <a:srgbClr val="7287BB"/>
                </a:solidFill>
                <a:latin typeface="Georgia"/>
                <a:cs typeface="Georgia"/>
              </a:rPr>
              <a:t>GIUSEPPE</a:t>
            </a:r>
            <a:r>
              <a:rPr sz="2400" spc="-170" dirty="0">
                <a:solidFill>
                  <a:srgbClr val="7287BB"/>
                </a:solidFill>
                <a:latin typeface="Georgia"/>
                <a:cs typeface="Georgia"/>
              </a:rPr>
              <a:t> </a:t>
            </a:r>
            <a:r>
              <a:rPr sz="2400" spc="95" dirty="0">
                <a:solidFill>
                  <a:srgbClr val="7287BB"/>
                </a:solidFill>
                <a:latin typeface="Georgia"/>
                <a:cs typeface="Georgia"/>
              </a:rPr>
              <a:t>UNGARETTI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1920"/>
              </a:spcBef>
            </a:pPr>
            <a:r>
              <a:rPr sz="2400" spc="-25" dirty="0">
                <a:solidFill>
                  <a:srgbClr val="7287BB"/>
                </a:solidFill>
                <a:latin typeface="Georgia"/>
                <a:cs typeface="Georgia"/>
              </a:rPr>
              <a:t>https://</a:t>
            </a:r>
            <a:r>
              <a:rPr sz="2400" spc="-25" dirty="0">
                <a:solidFill>
                  <a:srgbClr val="7287BB"/>
                </a:solidFill>
                <a:latin typeface="Georgia"/>
                <a:cs typeface="Georgia"/>
                <a:hlinkClick r:id="rId3"/>
              </a:rPr>
              <a:t>www.youtube.com/watch?v=4qbNPMT915A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4513" y="6022571"/>
            <a:ext cx="2564472" cy="835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14084" y="3391306"/>
            <a:ext cx="2525255" cy="264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quinta Indicazioni 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– Produrre testi creativi sulla base di modelli dati (filastrocche, racconti brevi, poesie).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2/10/2018</a:t>
            </a: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0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10.xml><?xml version="1.0" encoding="utf-8"?>
<a:theme xmlns:a="http://schemas.openxmlformats.org/drawingml/2006/main" name="2_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9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trutturato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3.xml><?xml version="1.0" encoding="utf-8"?>
<a:themeOverride xmlns:a="http://schemas.openxmlformats.org/drawingml/2006/main">
  <a:clrScheme name="Strutturato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4.xml><?xml version="1.0" encoding="utf-8"?>
<a:themeOverride xmlns:a="http://schemas.openxmlformats.org/drawingml/2006/main">
  <a:clrScheme name="Strutturato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5.xml><?xml version="1.0" encoding="utf-8"?>
<a:themeOverride xmlns:a="http://schemas.openxmlformats.org/drawingml/2006/main">
  <a:clrScheme name="Strutturato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6.xml><?xml version="1.0" encoding="utf-8"?>
<a:themeOverride xmlns:a="http://schemas.openxmlformats.org/drawingml/2006/main">
  <a:clrScheme name="Strutturato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7.xml><?xml version="1.0" encoding="utf-8"?>
<a:themeOverride xmlns:a="http://schemas.openxmlformats.org/drawingml/2006/main">
  <a:clrScheme name="Strutturato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2487</TotalTime>
  <Words>2982</Words>
  <Application>Microsoft Office PowerPoint</Application>
  <PresentationFormat>Personalizzato</PresentationFormat>
  <Paragraphs>440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68</vt:i4>
      </vt:variant>
    </vt:vector>
  </HeadingPairs>
  <TitlesOfParts>
    <vt:vector size="78" baseType="lpstr">
      <vt:lpstr>Circuito</vt:lpstr>
      <vt:lpstr>1_Strutturato</vt:lpstr>
      <vt:lpstr>Astro</vt:lpstr>
      <vt:lpstr>1_Office Theme</vt:lpstr>
      <vt:lpstr>3_Office Theme</vt:lpstr>
      <vt:lpstr>Chiaro</vt:lpstr>
      <vt:lpstr>Filo</vt:lpstr>
      <vt:lpstr>Parcel</vt:lpstr>
      <vt:lpstr>Strutturato</vt:lpstr>
      <vt:lpstr>2_Strutturato</vt:lpstr>
      <vt:lpstr>I. C . «Marconi» Castelfranco Emilia Leggere e scrivere:una passione per sempre</vt:lpstr>
      <vt:lpstr>Indice</vt:lpstr>
      <vt:lpstr>Diapositiva 3</vt:lpstr>
      <vt:lpstr>Una passione per sempre</vt:lpstr>
      <vt:lpstr>Diapositiva 5</vt:lpstr>
      <vt:lpstr>Scrittura creativa </vt:lpstr>
      <vt:lpstr>Piacere della scrittura in se’</vt:lpstr>
      <vt:lpstr>COME NASCE  LA POESIA?</vt:lpstr>
      <vt:lpstr>Obiettivi quinta Indicazioni nazionali</vt:lpstr>
      <vt:lpstr>Diapositiva 10</vt:lpstr>
      <vt:lpstr>Diapositiva 11</vt:lpstr>
      <vt:lpstr>Bottega di esercizi creativi</vt:lpstr>
      <vt:lpstr>Diapositiva 13</vt:lpstr>
      <vt:lpstr>Diapositiva 14</vt:lpstr>
      <vt:lpstr>Binomio FANTASTICO</vt:lpstr>
      <vt:lpstr>Dalla Grammatica della fantasia</vt:lpstr>
      <vt:lpstr>LA SIMILITUDINE </vt:lpstr>
      <vt:lpstr>LA SIMILITUDINE</vt:lpstr>
      <vt:lpstr>MEtafora</vt:lpstr>
      <vt:lpstr>Metafora</vt:lpstr>
      <vt:lpstr>POESIA E MUSICA</vt:lpstr>
      <vt:lpstr>Anafora</vt:lpstr>
      <vt:lpstr>Diapositiva 23</vt:lpstr>
      <vt:lpstr>Lettura espressiva</vt:lpstr>
      <vt:lpstr>Diapositiva 25</vt:lpstr>
      <vt:lpstr>Esploriamo il significante dal punto di vista grafico</vt:lpstr>
      <vt:lpstr>ANAGRAMMA</vt:lpstr>
      <vt:lpstr>Palindromi</vt:lpstr>
      <vt:lpstr>TAUTOGRAMMA</vt:lpstr>
      <vt:lpstr>Tautogramma</vt:lpstr>
      <vt:lpstr>Dall’allitterazione al tautogramma</vt:lpstr>
      <vt:lpstr>Calligrammi</vt:lpstr>
      <vt:lpstr>IL CALLIGRAMMA</vt:lpstr>
      <vt:lpstr>IL CALLIGRAMMA</vt:lpstr>
      <vt:lpstr>Diapositiva 35</vt:lpstr>
      <vt:lpstr>CALLIGRAMMA</vt:lpstr>
      <vt:lpstr>IL CALLIGRAMMA</vt:lpstr>
      <vt:lpstr>LIPOGRAMMA ovvero LA LETTERA VELENOSA</vt:lpstr>
      <vt:lpstr>ACROSTICO</vt:lpstr>
      <vt:lpstr>ACROSTICO</vt:lpstr>
      <vt:lpstr>ACROSTICO</vt:lpstr>
      <vt:lpstr>ACROSTICO</vt:lpstr>
      <vt:lpstr>  Trova gli aggettivi che ti descrivono a partire dal tuo nome. </vt:lpstr>
      <vt:lpstr>    “ Le cose che amo fare” </vt:lpstr>
      <vt:lpstr>Diapositiva 45</vt:lpstr>
      <vt:lpstr>Diapositiva 46</vt:lpstr>
      <vt:lpstr>Lessico di base</vt:lpstr>
      <vt:lpstr>RIME</vt:lpstr>
      <vt:lpstr>Filastroccare</vt:lpstr>
      <vt:lpstr>Diapositiva 50</vt:lpstr>
      <vt:lpstr>Diapositiva 51</vt:lpstr>
      <vt:lpstr>Nonsense</vt:lpstr>
      <vt:lpstr>Diapositiva 53</vt:lpstr>
      <vt:lpstr>POESIA E MUSICA</vt:lpstr>
      <vt:lpstr>Limerick</vt:lpstr>
      <vt:lpstr>Caratteristiche del limerck</vt:lpstr>
      <vt:lpstr>Limerick</vt:lpstr>
      <vt:lpstr>LIMERICK</vt:lpstr>
      <vt:lpstr>LIMERICK</vt:lpstr>
      <vt:lpstr>LIMERICK</vt:lpstr>
      <vt:lpstr>LIMERICK</vt:lpstr>
      <vt:lpstr>HAIKU</vt:lpstr>
      <vt:lpstr>HAIKU</vt:lpstr>
      <vt:lpstr>HAIKU Pillole di poesia o poesia in pillole</vt:lpstr>
      <vt:lpstr>HAIKU</vt:lpstr>
      <vt:lpstr>Essenziale bibliografia  Uno scrigno prezioso </vt:lpstr>
      <vt:lpstr>Diapositiva 67</vt:lpstr>
      <vt:lpstr>adgrossi@unimore.it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ADRIANO GROSSI</dc:creator>
  <cp:lastModifiedBy>marconi</cp:lastModifiedBy>
  <cp:revision>124</cp:revision>
  <dcterms:created xsi:type="dcterms:W3CDTF">2018-06-27T06:48:39Z</dcterms:created>
  <dcterms:modified xsi:type="dcterms:W3CDTF">2018-10-02T16:44:31Z</dcterms:modified>
</cp:coreProperties>
</file>